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42" r:id="rId2"/>
    <p:sldId id="275" r:id="rId3"/>
    <p:sldId id="329" r:id="rId4"/>
    <p:sldId id="330" r:id="rId5"/>
    <p:sldId id="340" r:id="rId6"/>
    <p:sldId id="285" r:id="rId7"/>
    <p:sldId id="286" r:id="rId8"/>
    <p:sldId id="339" r:id="rId9"/>
    <p:sldId id="328" r:id="rId10"/>
    <p:sldId id="336" r:id="rId11"/>
    <p:sldId id="337" r:id="rId12"/>
    <p:sldId id="341" r:id="rId13"/>
    <p:sldId id="277" r:id="rId14"/>
    <p:sldId id="351" r:id="rId15"/>
    <p:sldId id="350" r:id="rId16"/>
    <p:sldId id="352" r:id="rId17"/>
    <p:sldId id="282" r:id="rId18"/>
    <p:sldId id="260" r:id="rId19"/>
    <p:sldId id="295" r:id="rId20"/>
    <p:sldId id="305" r:id="rId21"/>
    <p:sldId id="294" r:id="rId22"/>
    <p:sldId id="317" r:id="rId23"/>
    <p:sldId id="311" r:id="rId24"/>
    <p:sldId id="319" r:id="rId25"/>
    <p:sldId id="312" r:id="rId26"/>
    <p:sldId id="258" r:id="rId27"/>
    <p:sldId id="344" r:id="rId28"/>
    <p:sldId id="338" r:id="rId29"/>
    <p:sldId id="349" r:id="rId30"/>
    <p:sldId id="347" r:id="rId31"/>
    <p:sldId id="353" r:id="rId32"/>
    <p:sldId id="348" r:id="rId33"/>
    <p:sldId id="320" r:id="rId34"/>
    <p:sldId id="355" r:id="rId3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80"/>
    <a:srgbClr val="B4B000"/>
    <a:srgbClr val="33CC33"/>
    <a:srgbClr val="FFFF99"/>
    <a:srgbClr val="000000"/>
    <a:srgbClr val="FF0000"/>
    <a:srgbClr val="DDDDDD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471" autoAdjust="0"/>
    <p:restoredTop sz="93481" autoAdjust="0"/>
  </p:normalViewPr>
  <p:slideViewPr>
    <p:cSldViewPr snapToGrid="0">
      <p:cViewPr varScale="1">
        <p:scale>
          <a:sx n="73" d="100"/>
          <a:sy n="73" d="100"/>
        </p:scale>
        <p:origin x="-804" y="-108"/>
      </p:cViewPr>
      <p:guideLst>
        <p:guide orient="horz" pos="3736"/>
        <p:guide orient="horz" pos="1576"/>
        <p:guide orient="horz" pos="3382"/>
        <p:guide pos="2886"/>
        <p:guide pos="4002"/>
        <p:guide pos="115"/>
        <p:guide pos="17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64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s-E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3DF919C-FBC4-4BED-A2D3-2C065267039D}" type="datetimeFigureOut">
              <a:rPr lang="es-ES"/>
              <a:pPr/>
              <a:t>01/03/2010</a:t>
            </a:fld>
            <a:endParaRPr lang="es-E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s-E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2F8E141-94A8-4E42-9C7A-CBCBA61844D8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E0EEBE8-421D-4EAA-88DE-E90D0341BC9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0163" name="2 Marcador de notas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220164" name="3 Marcador de número de diapositiva"/>
          <p:cNvSpPr txBox="1">
            <a:spLocks noGrp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5EFDF9-326A-4937-9B2E-790C789AFA01}" type="slidenum">
              <a:rPr lang="es-MX" sz="1200"/>
              <a:pPr algn="r"/>
              <a:t>1</a:t>
            </a:fld>
            <a:endParaRPr lang="es-MX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23556" name="3 Marcador de número de diapositiva"/>
          <p:cNvSpPr txBox="1">
            <a:spLocks noGrp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0C710F-0EB6-430D-9C7D-1F350470FF28}" type="slidenum">
              <a:rPr lang="es-MX" sz="1200"/>
              <a:pPr algn="r"/>
              <a:t>18</a:t>
            </a:fld>
            <a:endParaRPr lang="es-MX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2 Marcador de notas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10596" name="3 Marcador de número de diapositiva"/>
          <p:cNvSpPr txBox="1">
            <a:spLocks noGrp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5EB790E-0BC0-465D-8199-8E24C24B9F90}" type="slidenum">
              <a:rPr lang="es-MX" sz="1200"/>
              <a:pPr algn="r"/>
              <a:t>19</a:t>
            </a:fld>
            <a:endParaRPr lang="es-MX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2 Marcador de notas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31076" name="3 Marcador de número de diapositiva"/>
          <p:cNvSpPr txBox="1">
            <a:spLocks noGrp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93D12CF-3324-4A9F-BED4-981A7010F796}" type="slidenum">
              <a:rPr lang="es-MX" sz="1200"/>
              <a:pPr algn="r"/>
              <a:t>20</a:t>
            </a:fld>
            <a:endParaRPr lang="es-MX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2 Marcador de notas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08548" name="3 Marcador de número de diapositiva"/>
          <p:cNvSpPr txBox="1">
            <a:spLocks noGrp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6B33557-B794-4ADD-91E7-896BE2D854EF}" type="slidenum">
              <a:rPr lang="es-MX" sz="1200"/>
              <a:pPr algn="r"/>
              <a:t>21</a:t>
            </a:fld>
            <a:endParaRPr lang="es-MX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832FC5-E1B3-47F3-B626-729E4955F2BF}" type="slidenum">
              <a:rPr lang="es-ES"/>
              <a:pPr/>
              <a:t>26</a:t>
            </a:fld>
            <a:endParaRPr lang="es-ES"/>
          </a:p>
        </p:txBody>
      </p:sp>
      <p:sp>
        <p:nvSpPr>
          <p:cNvPr id="9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88A0EBE-67F4-4DE7-A359-CBE8D56515BB}" type="slidenum">
              <a:rPr lang="es-ES" sz="1200"/>
              <a:pPr algn="r"/>
              <a:t>27</a:t>
            </a:fld>
            <a:endParaRPr lang="es-ES" sz="1200"/>
          </a:p>
        </p:txBody>
      </p:sp>
      <p:sp>
        <p:nvSpPr>
          <p:cNvPr id="2263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3F615EB-712D-4C4F-BC48-11D47AF9CB16}" type="slidenum">
              <a:rPr lang="es-ES" sz="1200"/>
              <a:pPr algn="r"/>
              <a:t>28</a:t>
            </a:fld>
            <a:endParaRPr lang="es-ES" sz="1200"/>
          </a:p>
        </p:txBody>
      </p:sp>
      <p:sp>
        <p:nvSpPr>
          <p:cNvPr id="2099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D423A15-04AB-49D4-932D-D63BA9864D98}" type="slidenum">
              <a:rPr lang="es-ES" sz="1200"/>
              <a:pPr algn="r"/>
              <a:t>33</a:t>
            </a:fld>
            <a:endParaRPr lang="es-ES" sz="1200"/>
          </a:p>
        </p:txBody>
      </p:sp>
      <p:sp>
        <p:nvSpPr>
          <p:cNvPr id="165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457200"/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457200"/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457200"/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87B11-F905-4862-B440-245F363D29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9A390-30A9-49FA-A92B-7B1ACD4E849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9C4BF-4E04-4B92-BF85-F49679DF85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8C397-1FFA-4DB1-AF4D-69EE180C002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ítulo, 2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A0E59-D257-4E01-AB6C-319DD807FE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6C6BE-CC6F-47E4-BD3F-00CBF792D20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DE6ED-1AF3-41DF-909D-8CB64055B8A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55A7A-E717-441A-A7DE-87E3E8CBC68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2179E-AB40-4E3C-B4C4-1A2F9F5D55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36944-7733-49C9-A1FD-5DFF22593C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714E5-C090-4FAB-8303-3C3DAE061B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9DE96-5981-4ABF-920A-2E3703B7D5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748F6-4B82-411B-8DD0-DCA66D2130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9AD04-8031-4FC8-B767-E4104D7BC4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07C18-FAC9-4D70-88BE-980BC9F01C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00DB30F-8AA6-4773-B921-29F9D411B78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7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8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9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43" name="Rectangle 7"/>
          <p:cNvSpPr>
            <a:spLocks noChangeArrowheads="1"/>
          </p:cNvSpPr>
          <p:nvPr/>
        </p:nvSpPr>
        <p:spPr bwMode="auto">
          <a:xfrm>
            <a:off x="0" y="1566863"/>
            <a:ext cx="9144000" cy="5291137"/>
          </a:xfrm>
          <a:prstGeom prst="rect">
            <a:avLst/>
          </a:prstGeom>
          <a:solidFill>
            <a:srgbClr val="0000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19138" name="1 Título"/>
          <p:cNvSpPr>
            <a:spLocks noGrp="1"/>
          </p:cNvSpPr>
          <p:nvPr>
            <p:ph type="ctrTitle" idx="4294967295"/>
          </p:nvPr>
        </p:nvSpPr>
        <p:spPr>
          <a:xfrm>
            <a:off x="182563" y="3433763"/>
            <a:ext cx="8740775" cy="1584325"/>
          </a:xfrm>
        </p:spPr>
        <p:txBody>
          <a:bodyPr/>
          <a:lstStyle/>
          <a:p>
            <a:r>
              <a:rPr lang="es-MX" smtClean="0">
                <a:solidFill>
                  <a:srgbClr val="FFFF99"/>
                </a:solidFill>
              </a:rPr>
              <a:t>Posgrado en Ciencias Sociales y Humanidades</a:t>
            </a:r>
          </a:p>
        </p:txBody>
      </p:sp>
      <p:pic>
        <p:nvPicPr>
          <p:cNvPr id="219140" name="Picture 2" descr="cabezauam"/>
          <p:cNvPicPr>
            <a:picLocks noChangeAspect="1" noChangeArrowheads="1"/>
          </p:cNvPicPr>
          <p:nvPr/>
        </p:nvPicPr>
        <p:blipFill>
          <a:blip r:embed="rId3" cstate="print"/>
          <a:srcRect l="-1654" t="-8598" r="-5559" b="28371"/>
          <a:stretch>
            <a:fillRect/>
          </a:stretch>
        </p:blipFill>
        <p:spPr bwMode="auto">
          <a:xfrm>
            <a:off x="563563" y="533400"/>
            <a:ext cx="32940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00063" y="1071563"/>
            <a:ext cx="21431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MX" sz="1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UAM CUAJIMALPA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500063" y="1428750"/>
            <a:ext cx="8501062" cy="0"/>
          </a:xfrm>
          <a:prstGeom prst="line">
            <a:avLst/>
          </a:prstGeom>
          <a:ln w="38100" cmpd="thickThin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147" name="Rectangle 11"/>
          <p:cNvSpPr>
            <a:spLocks noChangeArrowheads="1"/>
          </p:cNvSpPr>
          <p:nvPr/>
        </p:nvSpPr>
        <p:spPr bwMode="auto">
          <a:xfrm>
            <a:off x="0" y="1339850"/>
            <a:ext cx="9144000" cy="220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0" y="4189413"/>
            <a:ext cx="8964613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1950" indent="-361950" algn="just"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Ciencias Sociales y Administrativas: 71% de la matrícula de en el área se concentra en las subáreas de administración, derecho, finanzas y campos afines.</a:t>
            </a:r>
          </a:p>
          <a:p>
            <a:pPr marL="361950" indent="-361950">
              <a:buFontTx/>
              <a:buChar char="•"/>
            </a:pPr>
            <a:endParaRPr lang="es-MX" sz="1400">
              <a:solidFill>
                <a:srgbClr val="FFFF99"/>
              </a:solidFill>
            </a:endParaRPr>
          </a:p>
          <a:p>
            <a:pPr marL="361950" indent="-361950" algn="just"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Humanidades y Educación: 87% de la matrícula de en el área concentrada en la subárea de educación.</a:t>
            </a:r>
            <a:endParaRPr lang="es-ES" sz="2400">
              <a:solidFill>
                <a:srgbClr val="FFFF99"/>
              </a:solidFill>
            </a:endParaRPr>
          </a:p>
        </p:txBody>
      </p:sp>
      <p:sp>
        <p:nvSpPr>
          <p:cNvPr id="204814" name="Rectangle 14"/>
          <p:cNvSpPr>
            <a:spLocks noChangeArrowheads="1"/>
          </p:cNvSpPr>
          <p:nvPr/>
        </p:nvSpPr>
        <p:spPr bwMode="auto">
          <a:xfrm>
            <a:off x="3871913" y="1685925"/>
            <a:ext cx="49752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MX" sz="2400">
                <a:solidFill>
                  <a:srgbClr val="FFFF99"/>
                </a:solidFill>
              </a:rPr>
              <a:t>En Ciencias Sociales  y Humanidades existe un notorio predominio del perfil profesionalizante en las maestrías nacionales.</a:t>
            </a:r>
            <a:endParaRPr lang="es-ES" sz="2400">
              <a:solidFill>
                <a:srgbClr val="FFFF99"/>
              </a:solidFill>
            </a:endParaRPr>
          </a:p>
        </p:txBody>
      </p:sp>
      <p:grpSp>
        <p:nvGrpSpPr>
          <p:cNvPr id="204842" name="Group 42"/>
          <p:cNvGrpSpPr>
            <a:grpSpLocks/>
          </p:cNvGrpSpPr>
          <p:nvPr/>
        </p:nvGrpSpPr>
        <p:grpSpPr bwMode="auto">
          <a:xfrm>
            <a:off x="504825" y="1654175"/>
            <a:ext cx="3138488" cy="2403475"/>
            <a:chOff x="318" y="1042"/>
            <a:chExt cx="1977" cy="1514"/>
          </a:xfrm>
        </p:grpSpPr>
        <p:pic>
          <p:nvPicPr>
            <p:cNvPr id="204828" name="Picture 2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8" y="1042"/>
              <a:ext cx="1977" cy="1514"/>
            </a:xfrm>
            <a:prstGeom prst="rect">
              <a:avLst/>
            </a:prstGeom>
            <a:noFill/>
          </p:spPr>
        </p:pic>
        <p:sp>
          <p:nvSpPr>
            <p:cNvPr id="204829" name="Oval 29"/>
            <p:cNvSpPr>
              <a:spLocks noChangeArrowheads="1"/>
            </p:cNvSpPr>
            <p:nvPr/>
          </p:nvSpPr>
          <p:spPr bwMode="auto">
            <a:xfrm>
              <a:off x="1053" y="1588"/>
              <a:ext cx="275" cy="35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4831" name="Oval 31"/>
            <p:cNvSpPr>
              <a:spLocks noChangeArrowheads="1"/>
            </p:cNvSpPr>
            <p:nvPr/>
          </p:nvSpPr>
          <p:spPr bwMode="auto">
            <a:xfrm>
              <a:off x="1307" y="1296"/>
              <a:ext cx="281" cy="33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4833" name="Oval 33"/>
            <p:cNvSpPr>
              <a:spLocks noChangeArrowheads="1"/>
            </p:cNvSpPr>
            <p:nvPr/>
          </p:nvSpPr>
          <p:spPr bwMode="auto">
            <a:xfrm>
              <a:off x="1055" y="2105"/>
              <a:ext cx="295" cy="365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4835" name="Oval 35"/>
            <p:cNvSpPr>
              <a:spLocks noChangeArrowheads="1"/>
            </p:cNvSpPr>
            <p:nvPr/>
          </p:nvSpPr>
          <p:spPr bwMode="auto">
            <a:xfrm>
              <a:off x="2003" y="1786"/>
              <a:ext cx="254" cy="33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4838" name="Oval 38"/>
            <p:cNvSpPr>
              <a:spLocks noChangeArrowheads="1"/>
            </p:cNvSpPr>
            <p:nvPr/>
          </p:nvSpPr>
          <p:spPr bwMode="auto">
            <a:xfrm>
              <a:off x="807" y="1421"/>
              <a:ext cx="255" cy="31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4848" name="Rectangle 48"/>
          <p:cNvSpPr>
            <a:spLocks noChangeArrowheads="1"/>
          </p:cNvSpPr>
          <p:nvPr/>
        </p:nvSpPr>
        <p:spPr bwMode="auto">
          <a:xfrm>
            <a:off x="2657475" y="525463"/>
            <a:ext cx="379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4000">
                <a:solidFill>
                  <a:srgbClr val="FFFF99"/>
                </a:solidFill>
              </a:rPr>
              <a:t>Nichos Posibles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ChangeArrowheads="1"/>
          </p:cNvSpPr>
          <p:nvPr/>
        </p:nvSpPr>
        <p:spPr bwMode="auto">
          <a:xfrm>
            <a:off x="3895725" y="1619250"/>
            <a:ext cx="49657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MX" sz="2400">
                <a:solidFill>
                  <a:srgbClr val="FFFF99"/>
                </a:solidFill>
              </a:rPr>
              <a:t>Ciencias Sociales y Humanidades concentran buena parte de la matrícula de maestría, pero sólo un bajo porcentaje continúa estudios de doctorado en el país.  </a:t>
            </a:r>
          </a:p>
        </p:txBody>
      </p:sp>
      <p:sp>
        <p:nvSpPr>
          <p:cNvPr id="206851" name="Rectangle 3"/>
          <p:cNvSpPr>
            <a:spLocks noChangeArrowheads="1"/>
          </p:cNvSpPr>
          <p:nvPr/>
        </p:nvSpPr>
        <p:spPr bwMode="auto">
          <a:xfrm>
            <a:off x="47625" y="4170363"/>
            <a:ext cx="8916988" cy="2527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7188" indent="-357188" algn="just"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Ciencias Sociales y Administrativas (53% de la matrícula</a:t>
            </a:r>
            <a:br>
              <a:rPr lang="es-MX" sz="2400">
                <a:solidFill>
                  <a:srgbClr val="FFFF99"/>
                </a:solidFill>
              </a:rPr>
            </a:br>
            <a:r>
              <a:rPr lang="es-MX" sz="2400">
                <a:solidFill>
                  <a:srgbClr val="FFFF99"/>
                </a:solidFill>
              </a:rPr>
              <a:t>de maestría) el  6% continúa estudios de doctorado.</a:t>
            </a:r>
          </a:p>
          <a:p>
            <a:pPr marL="357188" indent="-357188" algn="just">
              <a:buFontTx/>
              <a:buChar char="•"/>
            </a:pPr>
            <a:endParaRPr lang="es-MX" sz="800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Humanidades y Educación (21% de la matrícula de</a:t>
            </a:r>
            <a:br>
              <a:rPr lang="es-MX" sz="2400">
                <a:solidFill>
                  <a:srgbClr val="FFFF99"/>
                </a:solidFill>
              </a:rPr>
            </a:br>
            <a:r>
              <a:rPr lang="es-MX" sz="2400">
                <a:solidFill>
                  <a:srgbClr val="FFFF99"/>
                </a:solidFill>
              </a:rPr>
              <a:t>maestría) el 12% continúa estudios de doctorado.</a:t>
            </a:r>
          </a:p>
          <a:p>
            <a:pPr marL="357188" indent="-357188" algn="just">
              <a:buFontTx/>
              <a:buChar char="•"/>
            </a:pPr>
            <a:endParaRPr lang="es-MX" sz="800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Ciencias Naturales y Exactas (4% de la matrícula de</a:t>
            </a:r>
            <a:br>
              <a:rPr lang="es-MX" sz="2400">
                <a:solidFill>
                  <a:srgbClr val="FFFF99"/>
                </a:solidFill>
              </a:rPr>
            </a:br>
            <a:r>
              <a:rPr lang="es-MX" sz="2400">
                <a:solidFill>
                  <a:srgbClr val="FFFF99"/>
                </a:solidFill>
              </a:rPr>
              <a:t>maestría) el 50% continúa estudios de doctorado.	</a:t>
            </a:r>
            <a:endParaRPr lang="es-ES" sz="2400">
              <a:solidFill>
                <a:srgbClr val="FFFF99"/>
              </a:solidFill>
            </a:endParaRPr>
          </a:p>
        </p:txBody>
      </p:sp>
      <p:pic>
        <p:nvPicPr>
          <p:cNvPr id="206870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1654175"/>
            <a:ext cx="3138488" cy="2403475"/>
          </a:xfrm>
          <a:prstGeom prst="rect">
            <a:avLst/>
          </a:prstGeom>
          <a:noFill/>
        </p:spPr>
      </p:pic>
      <p:sp>
        <p:nvSpPr>
          <p:cNvPr id="206871" name="Oval 23"/>
          <p:cNvSpPr>
            <a:spLocks noChangeArrowheads="1"/>
          </p:cNvSpPr>
          <p:nvPr/>
        </p:nvSpPr>
        <p:spPr bwMode="auto">
          <a:xfrm>
            <a:off x="1671638" y="2520950"/>
            <a:ext cx="436562" cy="56038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879" name="Rectangle 31"/>
          <p:cNvSpPr>
            <a:spLocks noChangeArrowheads="1"/>
          </p:cNvSpPr>
          <p:nvPr/>
        </p:nvSpPr>
        <p:spPr bwMode="auto">
          <a:xfrm>
            <a:off x="2657475" y="525463"/>
            <a:ext cx="379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4000">
                <a:solidFill>
                  <a:srgbClr val="FFFF99"/>
                </a:solidFill>
              </a:rPr>
              <a:t>Nichos Posibles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184" name="Group 96"/>
          <p:cNvGraphicFramePr>
            <a:graphicFrameLocks noGrp="1"/>
          </p:cNvGraphicFramePr>
          <p:nvPr/>
        </p:nvGraphicFramePr>
        <p:xfrm>
          <a:off x="4702175" y="974725"/>
          <a:ext cx="3943350" cy="5240973"/>
        </p:xfrm>
        <a:graphic>
          <a:graphicData uri="http://schemas.openxmlformats.org/drawingml/2006/table">
            <a:tbl>
              <a:tblPr/>
              <a:tblGrid>
                <a:gridCol w="3943350"/>
              </a:tblGrid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DSCH UAM-C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179388" marR="0" lvl="0" indent="-179388" algn="just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Carácter inter, multi o transdisciplinario.</a:t>
                      </a:r>
                    </a:p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Posibilidad de UEAs teóricas y prácticas en distintas áreas de las humanidades y de las ciencias sociales.</a:t>
                      </a:r>
                    </a:p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es-E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Da cabida a un amplio espectro de perfiles de egreso.</a:t>
                      </a:r>
                    </a:p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es-MX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Diseño curricular flexible: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Posibilidad de encaminar la trayectoria académica hacia la docencia y la investigación sin perder la posibilidad de perfiles hacia la profesionalización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7131" name="Object 43"/>
          <p:cNvGraphicFramePr>
            <a:graphicFrameLocks noChangeAspect="1"/>
          </p:cNvGraphicFramePr>
          <p:nvPr/>
        </p:nvGraphicFramePr>
        <p:xfrm>
          <a:off x="627063" y="4092575"/>
          <a:ext cx="3714750" cy="2390775"/>
        </p:xfrm>
        <a:graphic>
          <a:graphicData uri="http://schemas.openxmlformats.org/presentationml/2006/ole">
            <p:oleObj spid="_x0000_s217131" name="Fotografía de Photo Editor" r:id="rId4" imgW="3715269" imgH="2390476" progId="MSPhotoEd.3">
              <p:embed/>
            </p:oleObj>
          </a:graphicData>
        </a:graphic>
      </p:graphicFrame>
      <p:graphicFrame>
        <p:nvGraphicFramePr>
          <p:cNvPr id="217174" name="Group 86"/>
          <p:cNvGraphicFramePr>
            <a:graphicFrameLocks noGrp="1"/>
          </p:cNvGraphicFramePr>
          <p:nvPr/>
        </p:nvGraphicFramePr>
        <p:xfrm>
          <a:off x="379413" y="987425"/>
          <a:ext cx="4178300" cy="3126105"/>
        </p:xfrm>
        <a:graphic>
          <a:graphicData uri="http://schemas.openxmlformats.org/drawingml/2006/table">
            <a:tbl>
              <a:tblPr/>
              <a:tblGrid>
                <a:gridCol w="41783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Oferta existente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7963">
                <a:tc>
                  <a:txBody>
                    <a:bodyPr/>
                    <a:lstStyle/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179388" algn="l"/>
                        </a:tabLst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Concentrada en subáreas específicas (administración de empresas, sociología, política pública, historia, filosofía, letras particulares, etc.).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4425">
                <a:tc>
                  <a:txBody>
                    <a:bodyPr/>
                    <a:lstStyle/>
                    <a:p>
                      <a:pPr marL="179388" marR="0" lvl="0" indent="-179388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 ciencias sociales predomina la oferta con perfil profesionalizante.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7160" name="Rectangle 72"/>
          <p:cNvSpPr>
            <a:spLocks noChangeArrowheads="1"/>
          </p:cNvSpPr>
          <p:nvPr/>
        </p:nvSpPr>
        <p:spPr bwMode="auto">
          <a:xfrm>
            <a:off x="722313" y="88900"/>
            <a:ext cx="765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3600">
                <a:solidFill>
                  <a:srgbClr val="FFFF99"/>
                </a:solidFill>
              </a:rPr>
              <a:t>Comparación con la Oferta Existente</a:t>
            </a:r>
            <a:endParaRPr lang="es-ES" sz="3600">
              <a:solidFill>
                <a:srgbClr val="FFFF99"/>
              </a:solidFill>
            </a:endParaRPr>
          </a:p>
        </p:txBody>
      </p:sp>
      <p:sp>
        <p:nvSpPr>
          <p:cNvPr id="217181" name="Rectangle 93"/>
          <p:cNvSpPr>
            <a:spLocks noChangeArrowheads="1"/>
          </p:cNvSpPr>
          <p:nvPr/>
        </p:nvSpPr>
        <p:spPr bwMode="auto">
          <a:xfrm>
            <a:off x="3810000" y="4787900"/>
            <a:ext cx="323850" cy="123825"/>
          </a:xfrm>
          <a:prstGeom prst="rect">
            <a:avLst/>
          </a:prstGeom>
          <a:solidFill>
            <a:srgbClr val="FF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17182" name="Rectangle 94"/>
          <p:cNvSpPr>
            <a:spLocks noChangeArrowheads="1"/>
          </p:cNvSpPr>
          <p:nvPr/>
        </p:nvSpPr>
        <p:spPr bwMode="auto">
          <a:xfrm>
            <a:off x="3365500" y="5032375"/>
            <a:ext cx="323850" cy="123825"/>
          </a:xfrm>
          <a:prstGeom prst="rect">
            <a:avLst/>
          </a:prstGeom>
          <a:solidFill>
            <a:srgbClr val="FF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17183" name="Rectangle 95"/>
          <p:cNvSpPr>
            <a:spLocks noChangeArrowheads="1"/>
          </p:cNvSpPr>
          <p:nvPr/>
        </p:nvSpPr>
        <p:spPr bwMode="auto">
          <a:xfrm>
            <a:off x="3679825" y="4921250"/>
            <a:ext cx="358775" cy="123825"/>
          </a:xfrm>
          <a:prstGeom prst="rect">
            <a:avLst/>
          </a:prstGeom>
          <a:solidFill>
            <a:srgbClr val="FF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94" name="Group 54"/>
          <p:cNvGrpSpPr>
            <a:grpSpLocks/>
          </p:cNvGrpSpPr>
          <p:nvPr/>
        </p:nvGrpSpPr>
        <p:grpSpPr bwMode="auto">
          <a:xfrm>
            <a:off x="877888" y="768350"/>
            <a:ext cx="2738437" cy="2576513"/>
            <a:chOff x="3378" y="444"/>
            <a:chExt cx="1725" cy="1623"/>
          </a:xfrm>
        </p:grpSpPr>
        <p:sp>
          <p:nvSpPr>
            <p:cNvPr id="61470" name="AutoShape 30"/>
            <p:cNvSpPr>
              <a:spLocks noChangeArrowheads="1"/>
            </p:cNvSpPr>
            <p:nvPr/>
          </p:nvSpPr>
          <p:spPr bwMode="auto">
            <a:xfrm>
              <a:off x="3378" y="1717"/>
              <a:ext cx="1725" cy="350"/>
            </a:xfrm>
            <a:prstGeom prst="roundRect">
              <a:avLst>
                <a:gd name="adj" fmla="val 3561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TUTOR</a:t>
              </a:r>
              <a:endParaRPr lang="es-ES" b="1">
                <a:solidFill>
                  <a:srgbClr val="002060"/>
                </a:solidFill>
              </a:endParaRPr>
            </a:p>
          </p:txBody>
        </p:sp>
        <p:graphicFrame>
          <p:nvGraphicFramePr>
            <p:cNvPr id="61483" name="Object 43"/>
            <p:cNvGraphicFramePr>
              <a:graphicFrameLocks noChangeAspect="1"/>
            </p:cNvGraphicFramePr>
            <p:nvPr/>
          </p:nvGraphicFramePr>
          <p:xfrm>
            <a:off x="3475" y="444"/>
            <a:ext cx="1545" cy="1256"/>
          </p:xfrm>
          <a:graphic>
            <a:graphicData uri="http://schemas.openxmlformats.org/presentationml/2006/ole">
              <p:oleObj spid="_x0000_s61483" name="Fotografía de Photo Editor" r:id="rId4" imgW="3715269" imgH="3019048" progId="MSPhotoEd.3">
                <p:embed/>
              </p:oleObj>
            </a:graphicData>
          </a:graphic>
        </p:graphicFrame>
      </p:grpSp>
      <p:grpSp>
        <p:nvGrpSpPr>
          <p:cNvPr id="61495" name="Group 55"/>
          <p:cNvGrpSpPr>
            <a:grpSpLocks/>
          </p:cNvGrpSpPr>
          <p:nvPr/>
        </p:nvGrpSpPr>
        <p:grpSpPr bwMode="auto">
          <a:xfrm>
            <a:off x="4865688" y="758825"/>
            <a:ext cx="3976687" cy="2587625"/>
            <a:chOff x="262" y="426"/>
            <a:chExt cx="2505" cy="1630"/>
          </a:xfrm>
        </p:grpSpPr>
        <p:sp>
          <p:nvSpPr>
            <p:cNvPr id="61471" name="AutoShape 31"/>
            <p:cNvSpPr>
              <a:spLocks noChangeArrowheads="1"/>
            </p:cNvSpPr>
            <p:nvPr/>
          </p:nvSpPr>
          <p:spPr bwMode="auto">
            <a:xfrm>
              <a:off x="262" y="1693"/>
              <a:ext cx="2463" cy="363"/>
            </a:xfrm>
            <a:prstGeom prst="roundRect">
              <a:avLst>
                <a:gd name="adj" fmla="val 3561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COMITÉ</a:t>
              </a:r>
              <a:endParaRPr lang="es-ES" b="1">
                <a:solidFill>
                  <a:srgbClr val="002060"/>
                </a:solidFill>
              </a:endParaRPr>
            </a:p>
          </p:txBody>
        </p:sp>
        <p:graphicFrame>
          <p:nvGraphicFramePr>
            <p:cNvPr id="61485" name="Object 45"/>
            <p:cNvGraphicFramePr>
              <a:graphicFrameLocks noChangeAspect="1"/>
            </p:cNvGraphicFramePr>
            <p:nvPr/>
          </p:nvGraphicFramePr>
          <p:xfrm>
            <a:off x="271" y="426"/>
            <a:ext cx="2496" cy="1193"/>
          </p:xfrm>
          <a:graphic>
            <a:graphicData uri="http://schemas.openxmlformats.org/presentationml/2006/ole">
              <p:oleObj spid="_x0000_s61485" name="Fotografía de Photo Editor" r:id="rId5" imgW="3696216" imgH="1590897" progId="MSPhotoEd.3">
                <p:embed/>
              </p:oleObj>
            </a:graphicData>
          </a:graphic>
        </p:graphicFrame>
      </p:grpSp>
      <p:grpSp>
        <p:nvGrpSpPr>
          <p:cNvPr id="61496" name="Group 56"/>
          <p:cNvGrpSpPr>
            <a:grpSpLocks/>
          </p:cNvGrpSpPr>
          <p:nvPr/>
        </p:nvGrpSpPr>
        <p:grpSpPr bwMode="auto">
          <a:xfrm>
            <a:off x="323850" y="3678238"/>
            <a:ext cx="3865563" cy="2951162"/>
            <a:chOff x="3035" y="2403"/>
            <a:chExt cx="2435" cy="1859"/>
          </a:xfrm>
        </p:grpSpPr>
        <p:sp>
          <p:nvSpPr>
            <p:cNvPr id="61472" name="AutoShape 32"/>
            <p:cNvSpPr>
              <a:spLocks noChangeArrowheads="1"/>
            </p:cNvSpPr>
            <p:nvPr/>
          </p:nvSpPr>
          <p:spPr bwMode="auto">
            <a:xfrm>
              <a:off x="3048" y="3925"/>
              <a:ext cx="2422" cy="337"/>
            </a:xfrm>
            <a:prstGeom prst="roundRect">
              <a:avLst>
                <a:gd name="adj" fmla="val 3561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COMITÉ DE POSGRADO</a:t>
              </a:r>
              <a:endParaRPr lang="es-ES" b="1">
                <a:solidFill>
                  <a:srgbClr val="002060"/>
                </a:solidFill>
              </a:endParaRPr>
            </a:p>
          </p:txBody>
        </p:sp>
        <p:graphicFrame>
          <p:nvGraphicFramePr>
            <p:cNvPr id="61487" name="Object 47"/>
            <p:cNvGraphicFramePr>
              <a:graphicFrameLocks noChangeAspect="1"/>
            </p:cNvGraphicFramePr>
            <p:nvPr/>
          </p:nvGraphicFramePr>
          <p:xfrm>
            <a:off x="3035" y="2403"/>
            <a:ext cx="2412" cy="1506"/>
          </p:xfrm>
          <a:graphic>
            <a:graphicData uri="http://schemas.openxmlformats.org/presentationml/2006/ole">
              <p:oleObj spid="_x0000_s61487" name="Fotografía de Photo Editor" r:id="rId6" imgW="3828571" imgH="2390476" progId="MSPhotoEd.3">
                <p:embed/>
              </p:oleObj>
            </a:graphicData>
          </a:graphic>
        </p:graphicFrame>
      </p:grpSp>
      <p:grpSp>
        <p:nvGrpSpPr>
          <p:cNvPr id="61498" name="Group 58"/>
          <p:cNvGrpSpPr>
            <a:grpSpLocks/>
          </p:cNvGrpSpPr>
          <p:nvPr/>
        </p:nvGrpSpPr>
        <p:grpSpPr bwMode="auto">
          <a:xfrm>
            <a:off x="5380038" y="3730625"/>
            <a:ext cx="2963862" cy="3019425"/>
            <a:chOff x="3389" y="2310"/>
            <a:chExt cx="1867" cy="1902"/>
          </a:xfrm>
        </p:grpSpPr>
        <p:pic>
          <p:nvPicPr>
            <p:cNvPr id="61489" name="Picture 4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8" y="2590"/>
              <a:ext cx="1488" cy="1266"/>
            </a:xfrm>
            <a:prstGeom prst="rect">
              <a:avLst/>
            </a:prstGeom>
            <a:noFill/>
          </p:spPr>
        </p:pic>
        <p:sp>
          <p:nvSpPr>
            <p:cNvPr id="61490" name="Rectangle 50"/>
            <p:cNvSpPr>
              <a:spLocks noChangeArrowheads="1"/>
            </p:cNvSpPr>
            <p:nvPr/>
          </p:nvSpPr>
          <p:spPr bwMode="auto">
            <a:xfrm>
              <a:off x="3576" y="2310"/>
              <a:ext cx="1492" cy="2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492" name="AutoShape 52"/>
            <p:cNvSpPr>
              <a:spLocks noChangeArrowheads="1"/>
            </p:cNvSpPr>
            <p:nvPr/>
          </p:nvSpPr>
          <p:spPr bwMode="auto">
            <a:xfrm>
              <a:off x="3389" y="3862"/>
              <a:ext cx="1867" cy="350"/>
            </a:xfrm>
            <a:prstGeom prst="roundRect">
              <a:avLst>
                <a:gd name="adj" fmla="val 35616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chemeClr val="bg1"/>
                  </a:solidFill>
                </a:rPr>
                <a:t>COORDINADOR</a:t>
              </a:r>
              <a:endParaRPr lang="es-ES" b="1">
                <a:solidFill>
                  <a:schemeClr val="bg1"/>
                </a:solidFill>
              </a:endParaRPr>
            </a:p>
          </p:txBody>
        </p:sp>
      </p:grpSp>
      <p:sp>
        <p:nvSpPr>
          <p:cNvPr id="61466" name="Rectangle 26"/>
          <p:cNvSpPr>
            <a:spLocks noGrp="1" noChangeArrowheads="1"/>
          </p:cNvSpPr>
          <p:nvPr>
            <p:ph type="title"/>
          </p:nvPr>
        </p:nvSpPr>
        <p:spPr>
          <a:xfrm>
            <a:off x="3114675" y="117475"/>
            <a:ext cx="2911475" cy="593725"/>
          </a:xfrm>
        </p:spPr>
        <p:txBody>
          <a:bodyPr/>
          <a:lstStyle/>
          <a:p>
            <a:r>
              <a:rPr lang="es-ES" sz="3600" smtClean="0">
                <a:solidFill>
                  <a:srgbClr val="FFFF99"/>
                </a:solidFill>
              </a:rPr>
              <a:t>Órganos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5" name="AutoShape 9"/>
          <p:cNvSpPr>
            <a:spLocks noChangeArrowheads="1"/>
          </p:cNvSpPr>
          <p:nvPr/>
        </p:nvSpPr>
        <p:spPr bwMode="auto">
          <a:xfrm rot="60000">
            <a:off x="1631950" y="2201863"/>
            <a:ext cx="1252538" cy="1084262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39620" name="Oval 4"/>
          <p:cNvSpPr>
            <a:spLocks noChangeArrowheads="1"/>
          </p:cNvSpPr>
          <p:nvPr/>
        </p:nvSpPr>
        <p:spPr bwMode="auto">
          <a:xfrm rot="2347784">
            <a:off x="1835150" y="2311400"/>
            <a:ext cx="825500" cy="831850"/>
          </a:xfrm>
          <a:prstGeom prst="ellipse">
            <a:avLst/>
          </a:prstGeom>
          <a:solidFill>
            <a:srgbClr val="3366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39621" name="AutoShape 5"/>
          <p:cNvSpPr>
            <a:spLocks noChangeArrowheads="1"/>
          </p:cNvSpPr>
          <p:nvPr/>
        </p:nvSpPr>
        <p:spPr bwMode="auto">
          <a:xfrm rot="120000">
            <a:off x="2070100" y="2479675"/>
            <a:ext cx="314325" cy="503238"/>
          </a:xfrm>
          <a:prstGeom prst="upArrow">
            <a:avLst>
              <a:gd name="adj1" fmla="val 37537"/>
              <a:gd name="adj2" fmla="val 5222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39622" name="Rectangle 6"/>
          <p:cNvSpPr>
            <a:spLocks noChangeArrowheads="1"/>
          </p:cNvSpPr>
          <p:nvPr/>
        </p:nvSpPr>
        <p:spPr bwMode="auto">
          <a:xfrm>
            <a:off x="3990975" y="1433513"/>
            <a:ext cx="51022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60363" indent="-360363" algn="just">
              <a:buFontTx/>
              <a:buChar char="•"/>
              <a:tabLst>
                <a:tab pos="742950" algn="l"/>
              </a:tabLst>
            </a:pPr>
            <a:r>
              <a:rPr lang="es-ES_tradnl" sz="2400">
                <a:solidFill>
                  <a:srgbClr val="FFFF99"/>
                </a:solidFill>
              </a:rPr>
              <a:t>Título de licenciatura o 100% de los créditos del plan de estudios de licenciatura en algún campo de las Ciencias Sociales y las Humanidades, o área afín, a juicio del Comité de Posgrado.</a:t>
            </a:r>
          </a:p>
          <a:p>
            <a:pPr marL="360363" indent="-360363" algn="just">
              <a:buFontTx/>
              <a:buChar char="•"/>
              <a:tabLst>
                <a:tab pos="742950" algn="l"/>
              </a:tabLst>
            </a:pPr>
            <a:endParaRPr lang="es-ES" sz="800">
              <a:solidFill>
                <a:srgbClr val="FFFF99"/>
              </a:solidFill>
            </a:endParaRPr>
          </a:p>
          <a:p>
            <a:pPr marL="360363" indent="-360363" algn="just">
              <a:buFontTx/>
              <a:buChar char="•"/>
              <a:tabLst>
                <a:tab pos="742950" algn="l"/>
              </a:tabLst>
            </a:pPr>
            <a:r>
              <a:rPr lang="es-ES_tradnl" sz="2400">
                <a:solidFill>
                  <a:srgbClr val="FFFF99"/>
                </a:solidFill>
              </a:rPr>
              <a:t>Promedio mínimo de B  o su equivalente en el nivel de licenciatura.</a:t>
            </a:r>
            <a:endParaRPr lang="es-ES" sz="2400">
              <a:solidFill>
                <a:srgbClr val="FFFF99"/>
              </a:solidFill>
            </a:endParaRPr>
          </a:p>
        </p:txBody>
      </p:sp>
      <p:sp>
        <p:nvSpPr>
          <p:cNvPr id="239623" name="Rectangle 7"/>
          <p:cNvSpPr>
            <a:spLocks noChangeArrowheads="1"/>
          </p:cNvSpPr>
          <p:nvPr/>
        </p:nvSpPr>
        <p:spPr bwMode="auto">
          <a:xfrm>
            <a:off x="0" y="193675"/>
            <a:ext cx="9144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_tradnl" sz="3200">
                <a:solidFill>
                  <a:srgbClr val="FFFF99"/>
                </a:solidFill>
              </a:rPr>
              <a:t>Requisitos de Ingreso  a la Maestría en Ciencias Sociales y Humanidades</a:t>
            </a:r>
            <a:endParaRPr lang="es-ES" sz="3200">
              <a:solidFill>
                <a:srgbClr val="FFFF99"/>
              </a:solidFill>
            </a:endParaRPr>
          </a:p>
        </p:txBody>
      </p:sp>
      <p:sp>
        <p:nvSpPr>
          <p:cNvPr id="239624" name="Rectangle 8"/>
          <p:cNvSpPr>
            <a:spLocks noChangeArrowheads="1"/>
          </p:cNvSpPr>
          <p:nvPr/>
        </p:nvSpPr>
        <p:spPr bwMode="auto">
          <a:xfrm>
            <a:off x="-12700" y="5073650"/>
            <a:ext cx="91297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0363" indent="-360363"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Acreditar las evaluaciones que dicte el Comité de Posgrado.</a:t>
            </a:r>
            <a:endParaRPr lang="es-ES" sz="2400">
              <a:solidFill>
                <a:srgbClr val="FFFF99"/>
              </a:solidFill>
            </a:endParaRPr>
          </a:p>
          <a:p>
            <a:pPr marL="360363" indent="-360363"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Los aspirantes cuya lengua materna no sea el castellano deberán certificar el dominio de este idioma.</a:t>
            </a:r>
            <a:endParaRPr lang="es-ES" sz="2400">
              <a:solidFill>
                <a:srgbClr val="FFFF99"/>
              </a:solidFill>
            </a:endParaRPr>
          </a:p>
          <a:p>
            <a:pPr marL="360363" indent="-360363"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Carta compromiso de dedicación de tiempo completo.</a:t>
            </a:r>
          </a:p>
        </p:txBody>
      </p:sp>
      <p:graphicFrame>
        <p:nvGraphicFramePr>
          <p:cNvPr id="239627" name="Object 11"/>
          <p:cNvGraphicFramePr>
            <a:graphicFrameLocks noChangeAspect="1"/>
          </p:cNvGraphicFramePr>
          <p:nvPr/>
        </p:nvGraphicFramePr>
        <p:xfrm>
          <a:off x="233363" y="1403350"/>
          <a:ext cx="3609975" cy="3524250"/>
        </p:xfrm>
        <a:graphic>
          <a:graphicData uri="http://schemas.openxmlformats.org/presentationml/2006/ole">
            <p:oleObj spid="_x0000_s239627" name="Fotografía de Photo Editor" r:id="rId4" imgW="3610479" imgH="3524742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22" grpId="0"/>
      <p:bldP spid="2396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612" name="Rectangle 20"/>
          <p:cNvSpPr>
            <a:spLocks noChangeArrowheads="1"/>
          </p:cNvSpPr>
          <p:nvPr/>
        </p:nvSpPr>
        <p:spPr bwMode="auto">
          <a:xfrm>
            <a:off x="3286125" y="1220788"/>
            <a:ext cx="5487988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 100%  de los créditos del nivel de</a:t>
            </a:r>
            <a:br>
              <a:rPr lang="es-ES_tradnl" sz="2400">
                <a:solidFill>
                  <a:srgbClr val="FFFF99"/>
                </a:solidFill>
              </a:rPr>
            </a:br>
            <a:r>
              <a:rPr lang="es-ES_tradnl" sz="2400">
                <a:solidFill>
                  <a:srgbClr val="FFFF99"/>
                </a:solidFill>
              </a:rPr>
              <a:t>   maestría, incluyendo el examen de</a:t>
            </a:r>
            <a:br>
              <a:rPr lang="es-ES_tradnl" sz="2400">
                <a:solidFill>
                  <a:srgbClr val="FFFF99"/>
                </a:solidFill>
              </a:rPr>
            </a:br>
            <a:r>
              <a:rPr lang="es-ES_tradnl" sz="2400">
                <a:solidFill>
                  <a:srgbClr val="FFFF99"/>
                </a:solidFill>
              </a:rPr>
              <a:t>   grado.</a:t>
            </a:r>
          </a:p>
          <a:p>
            <a:pPr algn="just">
              <a:buFontTx/>
              <a:buChar char="•"/>
            </a:pPr>
            <a:endParaRPr lang="es-ES" sz="1200">
              <a:solidFill>
                <a:srgbClr val="FFFF99"/>
              </a:solidFill>
            </a:endParaRPr>
          </a:p>
          <a:p>
            <a:pPr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 Promedio mínimo de B.</a:t>
            </a:r>
          </a:p>
          <a:p>
            <a:pPr>
              <a:buFontTx/>
              <a:buChar char="•"/>
            </a:pPr>
            <a:endParaRPr lang="es-ES" sz="1200">
              <a:solidFill>
                <a:srgbClr val="FFFF99"/>
              </a:solidFill>
            </a:endParaRPr>
          </a:p>
          <a:p>
            <a:pPr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 Evaluación positiva del por el Comité</a:t>
            </a:r>
            <a:br>
              <a:rPr lang="es-ES_tradnl" sz="2400">
                <a:solidFill>
                  <a:srgbClr val="FFFF99"/>
                </a:solidFill>
              </a:rPr>
            </a:br>
            <a:r>
              <a:rPr lang="es-ES_tradnl" sz="2400">
                <a:solidFill>
                  <a:srgbClr val="FFFF99"/>
                </a:solidFill>
              </a:rPr>
              <a:t>  Tutoral y el Comité de Posgrado.</a:t>
            </a:r>
          </a:p>
          <a:p>
            <a:pPr algn="just">
              <a:buFontTx/>
              <a:buChar char="•"/>
            </a:pPr>
            <a:endParaRPr lang="es-ES_tradnl" sz="1200">
              <a:solidFill>
                <a:srgbClr val="FFFF99"/>
              </a:solidFill>
            </a:endParaRPr>
          </a:p>
          <a:p>
            <a:pPr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  Presentar un proyecto de</a:t>
            </a:r>
            <a:br>
              <a:rPr lang="es-ES_tradnl" sz="2400">
                <a:solidFill>
                  <a:srgbClr val="FFFF99"/>
                </a:solidFill>
              </a:rPr>
            </a:br>
            <a:r>
              <a:rPr lang="es-ES_tradnl" sz="800">
                <a:solidFill>
                  <a:srgbClr val="FFFF99"/>
                </a:solidFill>
              </a:rPr>
              <a:t>          </a:t>
            </a:r>
            <a:r>
              <a:rPr lang="es-ES_tradnl" sz="2400">
                <a:solidFill>
                  <a:srgbClr val="FFFF99"/>
                </a:solidFill>
              </a:rPr>
              <a:t>investigación sustentado y viable, a</a:t>
            </a:r>
            <a:br>
              <a:rPr lang="es-ES_tradnl" sz="2400">
                <a:solidFill>
                  <a:srgbClr val="FFFF99"/>
                </a:solidFill>
              </a:rPr>
            </a:br>
            <a:r>
              <a:rPr lang="es-ES_tradnl" sz="2400">
                <a:solidFill>
                  <a:srgbClr val="FFFF99"/>
                </a:solidFill>
              </a:rPr>
              <a:t>    juicio del Comité de Posgrado.</a:t>
            </a:r>
            <a:endParaRPr lang="es-ES" sz="2400">
              <a:solidFill>
                <a:srgbClr val="FFFF99"/>
              </a:solidFill>
            </a:endParaRPr>
          </a:p>
        </p:txBody>
      </p:sp>
      <p:sp>
        <p:nvSpPr>
          <p:cNvPr id="238613" name="Rectangle 21"/>
          <p:cNvSpPr>
            <a:spLocks noChangeArrowheads="1"/>
          </p:cNvSpPr>
          <p:nvPr/>
        </p:nvSpPr>
        <p:spPr bwMode="auto">
          <a:xfrm>
            <a:off x="0" y="193675"/>
            <a:ext cx="90979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_tradnl" sz="3200">
                <a:solidFill>
                  <a:srgbClr val="FFFF99"/>
                </a:solidFill>
              </a:rPr>
              <a:t>Requisitos de Ingreso  al Doctorado en Ciencias Sociales y Humanidades (desde la Maestría) </a:t>
            </a:r>
            <a:endParaRPr lang="es-ES" sz="3200">
              <a:solidFill>
                <a:srgbClr val="FFFF99"/>
              </a:solidFill>
            </a:endParaRPr>
          </a:p>
        </p:txBody>
      </p:sp>
      <p:graphicFrame>
        <p:nvGraphicFramePr>
          <p:cNvPr id="238615" name="Object 23"/>
          <p:cNvGraphicFramePr>
            <a:graphicFrameLocks noChangeAspect="1"/>
          </p:cNvGraphicFramePr>
          <p:nvPr/>
        </p:nvGraphicFramePr>
        <p:xfrm>
          <a:off x="501650" y="1323975"/>
          <a:ext cx="2651125" cy="3803650"/>
        </p:xfrm>
        <a:graphic>
          <a:graphicData uri="http://schemas.openxmlformats.org/presentationml/2006/ole">
            <p:oleObj spid="_x0000_s238615" name="Fotografía de Photo Editor" r:id="rId4" imgW="2847619" imgH="4266667" progId="MSPhotoEd.3">
              <p:embed/>
            </p:oleObj>
          </a:graphicData>
        </a:graphic>
      </p:graphicFrame>
      <p:sp>
        <p:nvSpPr>
          <p:cNvPr id="238616" name="Rectangle 24"/>
          <p:cNvSpPr>
            <a:spLocks noChangeArrowheads="1"/>
          </p:cNvSpPr>
          <p:nvPr/>
        </p:nvSpPr>
        <p:spPr bwMode="auto">
          <a:xfrm>
            <a:off x="187325" y="5348288"/>
            <a:ext cx="85867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 Carta compromiso de dedicación de tiempo completo a los</a:t>
            </a:r>
            <a:br>
              <a:rPr lang="es-ES_tradnl" sz="2400">
                <a:solidFill>
                  <a:srgbClr val="FFFF99"/>
                </a:solidFill>
              </a:rPr>
            </a:br>
            <a:r>
              <a:rPr lang="es-ES_tradnl" sz="800">
                <a:solidFill>
                  <a:srgbClr val="FFFF99"/>
                </a:solidFill>
              </a:rPr>
              <a:t>      </a:t>
            </a:r>
            <a:r>
              <a:rPr lang="es-ES_tradnl" sz="2400">
                <a:solidFill>
                  <a:srgbClr val="FFFF99"/>
                </a:solidFill>
              </a:rPr>
              <a:t>estudios de posgrado</a:t>
            </a:r>
            <a:endParaRPr lang="es-ES" sz="240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12" grpId="0"/>
      <p:bldP spid="2386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Rectangle 3"/>
          <p:cNvSpPr>
            <a:spLocks noChangeArrowheads="1"/>
          </p:cNvSpPr>
          <p:nvPr/>
        </p:nvSpPr>
        <p:spPr bwMode="auto">
          <a:xfrm>
            <a:off x="0" y="193675"/>
            <a:ext cx="90979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_tradnl" sz="3200">
                <a:solidFill>
                  <a:srgbClr val="FFFF99"/>
                </a:solidFill>
              </a:rPr>
              <a:t>Requisitos de Ingreso  al Doctorado en Ciencias Sociales y Humanidades (ingreso directo) </a:t>
            </a:r>
            <a:endParaRPr lang="es-ES" sz="3200">
              <a:solidFill>
                <a:srgbClr val="FFFF99"/>
              </a:solidFill>
            </a:endParaRPr>
          </a:p>
        </p:txBody>
      </p:sp>
      <p:graphicFrame>
        <p:nvGraphicFramePr>
          <p:cNvPr id="240644" name="Object 4"/>
          <p:cNvGraphicFramePr>
            <a:graphicFrameLocks noChangeAspect="1"/>
          </p:cNvGraphicFramePr>
          <p:nvPr/>
        </p:nvGraphicFramePr>
        <p:xfrm>
          <a:off x="501650" y="1323975"/>
          <a:ext cx="2651125" cy="3803650"/>
        </p:xfrm>
        <a:graphic>
          <a:graphicData uri="http://schemas.openxmlformats.org/presentationml/2006/ole">
            <p:oleObj spid="_x0000_s240644" name="Fotografía de Photo Editor" r:id="rId4" imgW="2847619" imgH="4266667" progId="MSPhotoEd.3">
              <p:embed/>
            </p:oleObj>
          </a:graphicData>
        </a:graphic>
      </p:graphicFrame>
      <p:sp>
        <p:nvSpPr>
          <p:cNvPr id="240646" name="Rectangle 6"/>
          <p:cNvSpPr>
            <a:spLocks noChangeArrowheads="1"/>
          </p:cNvSpPr>
          <p:nvPr/>
        </p:nvSpPr>
        <p:spPr bwMode="auto">
          <a:xfrm>
            <a:off x="30163" y="5524500"/>
            <a:ext cx="89519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0363" indent="-276225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Acreditar las evaluaciones que dicte el Comité de Posgrado.</a:t>
            </a:r>
            <a:endParaRPr lang="es-ES" sz="2000">
              <a:solidFill>
                <a:srgbClr val="FFFF99"/>
              </a:solidFill>
            </a:endParaRPr>
          </a:p>
          <a:p>
            <a:pPr marL="360363" indent="-276225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Los aspirantes cuya lengua materna no sea el castellano deberán certificar el dominio de este idioma.</a:t>
            </a:r>
            <a:endParaRPr lang="es-ES" sz="2000">
              <a:solidFill>
                <a:srgbClr val="FFFF99"/>
              </a:solidFill>
            </a:endParaRPr>
          </a:p>
          <a:p>
            <a:pPr marL="360363" indent="-276225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Carta compromiso de dedicación de tiempo completo.</a:t>
            </a:r>
          </a:p>
        </p:txBody>
      </p:sp>
      <p:sp>
        <p:nvSpPr>
          <p:cNvPr id="240647" name="Rectangle 7"/>
          <p:cNvSpPr>
            <a:spLocks noChangeArrowheads="1"/>
          </p:cNvSpPr>
          <p:nvPr/>
        </p:nvSpPr>
        <p:spPr bwMode="auto">
          <a:xfrm>
            <a:off x="3395663" y="1187450"/>
            <a:ext cx="558641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182563" indent="-182563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Maestría en algún campo de las Ciencias Sociales y las Humanidades, o área afín, a juicio del Comité de Posgrado. En casos especiales, el Comité de Posgrado podrá autorizar el ingreso desde el nivel de licenciatura.</a:t>
            </a:r>
            <a:endParaRPr lang="es-ES" sz="2000">
              <a:solidFill>
                <a:srgbClr val="FFFF99"/>
              </a:solidFill>
            </a:endParaRPr>
          </a:p>
          <a:p>
            <a:pPr marL="182563" indent="-182563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Promedio mínimo de B o su equivalente en el ciclo anterior.</a:t>
            </a:r>
          </a:p>
          <a:p>
            <a:pPr marL="182563" indent="-182563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Poseer los conocimientos y la experiencia en investigación suficientes a juicio del Comité de Posgrado. </a:t>
            </a:r>
          </a:p>
          <a:p>
            <a:pPr marL="182563" indent="-182563" algn="just"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Presentar un proyecto de investigación sustentado y viable a juicio del Comité de Posgrado.</a:t>
            </a:r>
            <a:endParaRPr lang="es-ES" sz="2000">
              <a:solidFill>
                <a:srgbClr val="FFFF99"/>
              </a:solidFill>
            </a:endParaRPr>
          </a:p>
        </p:txBody>
      </p:sp>
      <p:pic>
        <p:nvPicPr>
          <p:cNvPr id="24064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300" y="1282700"/>
            <a:ext cx="306228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6" grpId="0"/>
      <p:bldP spid="2406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>
                <a:solidFill>
                  <a:srgbClr val="FFFF99"/>
                </a:solidFill>
              </a:rPr>
              <a:t>Tipos de UEA</a:t>
            </a:r>
          </a:p>
        </p:txBody>
      </p:sp>
      <p:sp>
        <p:nvSpPr>
          <p:cNvPr id="78859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88325" cy="4525963"/>
          </a:xfrm>
        </p:spPr>
        <p:txBody>
          <a:bodyPr/>
          <a:lstStyle/>
          <a:p>
            <a:r>
              <a:rPr lang="es-ES" sz="2800" smtClean="0">
                <a:solidFill>
                  <a:srgbClr val="FFFF99"/>
                </a:solidFill>
              </a:rPr>
              <a:t>OPTATIVAS</a:t>
            </a:r>
          </a:p>
          <a:p>
            <a:r>
              <a:rPr lang="es-ES" sz="2800" smtClean="0">
                <a:solidFill>
                  <a:srgbClr val="FFFF99"/>
                </a:solidFill>
              </a:rPr>
              <a:t>SEMINARIOS DE INTEGRACIÓN</a:t>
            </a:r>
          </a:p>
          <a:p>
            <a:r>
              <a:rPr lang="es-ES" sz="2800" smtClean="0">
                <a:solidFill>
                  <a:srgbClr val="FFFF99"/>
                </a:solidFill>
              </a:rPr>
              <a:t>SEMINARIOS TALLER</a:t>
            </a:r>
          </a:p>
          <a:p>
            <a:r>
              <a:rPr lang="es-ES" sz="2800" smtClean="0">
                <a:solidFill>
                  <a:srgbClr val="FFFF99"/>
                </a:solidFill>
              </a:rPr>
              <a:t>SEMINARIOS DE TESIS</a:t>
            </a:r>
          </a:p>
          <a:p>
            <a:r>
              <a:rPr lang="es-ES" sz="2800" smtClean="0">
                <a:solidFill>
                  <a:srgbClr val="FFFF99"/>
                </a:solidFill>
              </a:rPr>
              <a:t>SEMINARIOS DE INVESTIGACIÓN</a:t>
            </a:r>
          </a:p>
        </p:txBody>
      </p:sp>
      <p:pic>
        <p:nvPicPr>
          <p:cNvPr id="78861" name="Picture 13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47700" y="4667250"/>
            <a:ext cx="1519238" cy="1376363"/>
          </a:xfrm>
        </p:spPr>
      </p:pic>
      <p:graphicFrame>
        <p:nvGraphicFramePr>
          <p:cNvPr id="78866" name="Object 18"/>
          <p:cNvGraphicFramePr>
            <a:graphicFrameLocks noChangeAspect="1"/>
          </p:cNvGraphicFramePr>
          <p:nvPr>
            <p:ph sz="quarter" idx="3"/>
          </p:nvPr>
        </p:nvGraphicFramePr>
        <p:xfrm>
          <a:off x="6959600" y="1663700"/>
          <a:ext cx="1346200" cy="2187575"/>
        </p:xfrm>
        <a:graphic>
          <a:graphicData uri="http://schemas.openxmlformats.org/presentationml/2006/ole">
            <p:oleObj spid="_x0000_s78866" name="Fotografía de Photo Editor" r:id="rId5" imgW="2285714" imgH="3715269" progId="MSPhotoEd.3">
              <p:embed/>
            </p:oleObj>
          </a:graphicData>
        </a:graphic>
      </p:graphicFrame>
      <p:graphicFrame>
        <p:nvGraphicFramePr>
          <p:cNvPr id="78868" name="Object 20"/>
          <p:cNvGraphicFramePr>
            <a:graphicFrameLocks noChangeAspect="1"/>
          </p:cNvGraphicFramePr>
          <p:nvPr/>
        </p:nvGraphicFramePr>
        <p:xfrm>
          <a:off x="2755900" y="4348163"/>
          <a:ext cx="2095500" cy="2095500"/>
        </p:xfrm>
        <a:graphic>
          <a:graphicData uri="http://schemas.openxmlformats.org/presentationml/2006/ole">
            <p:oleObj spid="_x0000_s78868" name="Fotografía de Photo Editor" r:id="rId6" imgW="3715269" imgH="3715269" progId="MSPhotoEd.3">
              <p:embed/>
            </p:oleObj>
          </a:graphicData>
        </a:graphic>
      </p:graphicFrame>
      <p:graphicFrame>
        <p:nvGraphicFramePr>
          <p:cNvPr id="78871" name="Object 23"/>
          <p:cNvGraphicFramePr>
            <a:graphicFrameLocks noChangeAspect="1"/>
          </p:cNvGraphicFramePr>
          <p:nvPr/>
        </p:nvGraphicFramePr>
        <p:xfrm>
          <a:off x="5770563" y="4113213"/>
          <a:ext cx="2525712" cy="2525712"/>
        </p:xfrm>
        <a:graphic>
          <a:graphicData uri="http://schemas.openxmlformats.org/presentationml/2006/ole">
            <p:oleObj spid="_x0000_s78871" name="Fotografía de Photo Editor" r:id="rId7" imgW="3715269" imgH="3715269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95" name="Group 267"/>
          <p:cNvGrpSpPr>
            <a:grpSpLocks/>
          </p:cNvGrpSpPr>
          <p:nvPr/>
        </p:nvGrpSpPr>
        <p:grpSpPr bwMode="auto">
          <a:xfrm>
            <a:off x="-4349750" y="50800"/>
            <a:ext cx="6465888" cy="6762750"/>
            <a:chOff x="-2740" y="32"/>
            <a:chExt cx="4073" cy="4260"/>
          </a:xfrm>
        </p:grpSpPr>
        <p:sp>
          <p:nvSpPr>
            <p:cNvPr id="22539" name="AutoShape 11"/>
            <p:cNvSpPr>
              <a:spLocks noChangeArrowheads="1"/>
            </p:cNvSpPr>
            <p:nvPr/>
          </p:nvSpPr>
          <p:spPr bwMode="auto">
            <a:xfrm>
              <a:off x="-2740" y="48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EXPRESIÓN Y REPRESENTACIÓN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40" name="AutoShape 12"/>
            <p:cNvSpPr>
              <a:spLocks noChangeArrowheads="1"/>
            </p:cNvSpPr>
            <p:nvPr/>
          </p:nvSpPr>
          <p:spPr bwMode="auto">
            <a:xfrm>
              <a:off x="-2740" y="91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HISTORIA INTELECTUAL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41" name="AutoShape 13"/>
            <p:cNvSpPr>
              <a:spLocks noChangeArrowheads="1"/>
            </p:cNvSpPr>
            <p:nvPr/>
          </p:nvSpPr>
          <p:spPr bwMode="auto">
            <a:xfrm>
              <a:off x="-2733" y="1345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ESTUDIOS SOBRE SABERES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42" name="AutoShape 14"/>
            <p:cNvSpPr>
              <a:spLocks noChangeArrowheads="1"/>
            </p:cNvSpPr>
            <p:nvPr/>
          </p:nvSpPr>
          <p:spPr bwMode="auto">
            <a:xfrm>
              <a:off x="-2733" y="32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ACCIÓN Y FORMAS DE VIDA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44" name="AutoShape 16"/>
            <p:cNvSpPr>
              <a:spLocks noChangeArrowheads="1"/>
            </p:cNvSpPr>
            <p:nvPr/>
          </p:nvSpPr>
          <p:spPr bwMode="auto">
            <a:xfrm>
              <a:off x="-2736" y="184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SOCIEDAD Y POLÍTICA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45" name="AutoShape 17"/>
            <p:cNvSpPr>
              <a:spLocks noChangeArrowheads="1"/>
            </p:cNvSpPr>
            <p:nvPr/>
          </p:nvSpPr>
          <p:spPr bwMode="auto">
            <a:xfrm>
              <a:off x="-2736" y="227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MODERNIDAD, IDENTIDAD, MULTICULTURALISMO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46" name="AutoShape 18"/>
            <p:cNvSpPr>
              <a:spLocks noChangeArrowheads="1"/>
            </p:cNvSpPr>
            <p:nvPr/>
          </p:nvSpPr>
          <p:spPr bwMode="auto">
            <a:xfrm>
              <a:off x="-2736" y="2705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PLANEACIÓN Y DESARROLLO TERRITORIAL</a:t>
              </a:r>
              <a:endParaRPr lang="es-ES" b="1"/>
            </a:p>
          </p:txBody>
        </p:sp>
        <p:sp>
          <p:nvSpPr>
            <p:cNvPr id="22549" name="AutoShape 21"/>
            <p:cNvSpPr>
              <a:spLocks noChangeArrowheads="1"/>
            </p:cNvSpPr>
            <p:nvPr/>
          </p:nvSpPr>
          <p:spPr bwMode="auto">
            <a:xfrm>
              <a:off x="-2736" y="3209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ORGANIZACIONES ORIENTADAS AL CONOCIMIENTO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22550" name="AutoShape 22"/>
            <p:cNvSpPr>
              <a:spLocks noChangeArrowheads="1"/>
            </p:cNvSpPr>
            <p:nvPr/>
          </p:nvSpPr>
          <p:spPr bwMode="auto">
            <a:xfrm>
              <a:off x="-2736" y="3639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GESTIÓN PÚBLICA Y DESARROLLO SOCIAL</a:t>
              </a:r>
              <a:endParaRPr lang="es-ES" sz="1400" b="1"/>
            </a:p>
          </p:txBody>
        </p:sp>
        <p:sp>
          <p:nvSpPr>
            <p:cNvPr id="22551" name="AutoShape 23"/>
            <p:cNvSpPr>
              <a:spLocks noChangeArrowheads="1"/>
            </p:cNvSpPr>
            <p:nvPr/>
          </p:nvSpPr>
          <p:spPr bwMode="auto">
            <a:xfrm>
              <a:off x="-2736" y="4070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sz="1400" b="1"/>
                <a:t>PROBLEMAS INSTITUCIONALES DE DESARROLLO, BIENESTAR</a:t>
              </a:r>
              <a:endParaRPr lang="es-ES" sz="1400" b="1">
                <a:solidFill>
                  <a:srgbClr val="002060"/>
                </a:solidFill>
              </a:endParaRPr>
            </a:p>
          </p:txBody>
        </p:sp>
      </p:grpSp>
      <p:sp>
        <p:nvSpPr>
          <p:cNvPr id="22797" name="Rectangle 269"/>
          <p:cNvSpPr>
            <a:spLocks noChangeArrowheads="1"/>
          </p:cNvSpPr>
          <p:nvPr/>
        </p:nvSpPr>
        <p:spPr bwMode="auto">
          <a:xfrm>
            <a:off x="-319088" y="0"/>
            <a:ext cx="2897188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2798" name="AutoShape 270"/>
          <p:cNvSpPr>
            <a:spLocks noChangeArrowheads="1"/>
          </p:cNvSpPr>
          <p:nvPr/>
        </p:nvSpPr>
        <p:spPr bwMode="auto">
          <a:xfrm>
            <a:off x="288925" y="0"/>
            <a:ext cx="1838325" cy="6858000"/>
          </a:xfrm>
          <a:prstGeom prst="roundRect">
            <a:avLst>
              <a:gd name="adj" fmla="val 3366"/>
            </a:avLst>
          </a:prstGeom>
          <a:gradFill rotWithShape="1">
            <a:gsLst>
              <a:gs pos="0">
                <a:srgbClr val="CC0099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" b="1"/>
          </a:p>
        </p:txBody>
      </p:sp>
      <p:sp>
        <p:nvSpPr>
          <p:cNvPr id="22796" name="WordArt 268"/>
          <p:cNvSpPr>
            <a:spLocks noChangeArrowheads="1" noChangeShapeType="1" noTextEdit="1"/>
          </p:cNvSpPr>
          <p:nvPr/>
        </p:nvSpPr>
        <p:spPr bwMode="auto">
          <a:xfrm>
            <a:off x="506413" y="1966913"/>
            <a:ext cx="1419225" cy="204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DCSH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2.96296E-6 L 0.76163 -0.00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9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02" name="Group 34"/>
          <p:cNvGraphicFramePr>
            <a:graphicFrameLocks noGrp="1"/>
          </p:cNvGraphicFramePr>
          <p:nvPr/>
        </p:nvGraphicFramePr>
        <p:xfrm>
          <a:off x="2608263" y="125413"/>
          <a:ext cx="6418262" cy="6732588"/>
        </p:xfrm>
        <a:graphic>
          <a:graphicData uri="http://schemas.openxmlformats.org/drawingml/2006/table">
            <a:tbl>
              <a:tblPr/>
              <a:tblGrid>
                <a:gridCol w="1069975"/>
                <a:gridCol w="1068387"/>
                <a:gridCol w="1069975"/>
                <a:gridCol w="1071563"/>
                <a:gridCol w="1068387"/>
                <a:gridCol w="1069975"/>
              </a:tblGrid>
              <a:tr h="673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9579" name="Rectangle 11"/>
          <p:cNvSpPr>
            <a:spLocks noChangeArrowheads="1"/>
          </p:cNvSpPr>
          <p:nvPr/>
        </p:nvSpPr>
        <p:spPr bwMode="auto">
          <a:xfrm>
            <a:off x="-319088" y="0"/>
            <a:ext cx="1147763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09580" name="AutoShape 12"/>
          <p:cNvSpPr>
            <a:spLocks noChangeArrowheads="1"/>
          </p:cNvSpPr>
          <p:nvPr/>
        </p:nvSpPr>
        <p:spPr bwMode="auto">
          <a:xfrm>
            <a:off x="288925" y="0"/>
            <a:ext cx="1838325" cy="6858000"/>
          </a:xfrm>
          <a:prstGeom prst="roundRect">
            <a:avLst>
              <a:gd name="adj" fmla="val 3366"/>
            </a:avLst>
          </a:prstGeom>
          <a:gradFill rotWithShape="1">
            <a:gsLst>
              <a:gs pos="0">
                <a:srgbClr val="CC0099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" b="1"/>
          </a:p>
        </p:txBody>
      </p:sp>
      <p:sp>
        <p:nvSpPr>
          <p:cNvPr id="109581" name="WordArt 13"/>
          <p:cNvSpPr>
            <a:spLocks noChangeArrowheads="1" noChangeShapeType="1" noTextEdit="1"/>
          </p:cNvSpPr>
          <p:nvPr/>
        </p:nvSpPr>
        <p:spPr bwMode="auto">
          <a:xfrm>
            <a:off x="506413" y="1966913"/>
            <a:ext cx="1419225" cy="204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DCSH</a:t>
            </a:r>
          </a:p>
        </p:txBody>
      </p:sp>
      <p:sp>
        <p:nvSpPr>
          <p:cNvPr id="109601" name="Rectangle 33"/>
          <p:cNvSpPr>
            <a:spLocks noChangeArrowheads="1"/>
          </p:cNvSpPr>
          <p:nvPr/>
        </p:nvSpPr>
        <p:spPr bwMode="auto">
          <a:xfrm rot="5400000">
            <a:off x="5950744" y="2934494"/>
            <a:ext cx="494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>
                <a:solidFill>
                  <a:schemeClr val="tx2"/>
                </a:solidFill>
              </a:rPr>
              <a:t>TALLER</a:t>
            </a:r>
            <a:r>
              <a:rPr lang="es-MX">
                <a:solidFill>
                  <a:srgbClr val="002060"/>
                </a:solidFill>
              </a:rPr>
              <a:t> DE CONSTRUCCIÓN DE MODELOS</a:t>
            </a:r>
            <a:endParaRPr lang="es-ES">
              <a:solidFill>
                <a:srgbClr val="002060"/>
              </a:solidFill>
            </a:endParaRPr>
          </a:p>
        </p:txBody>
      </p:sp>
      <p:sp>
        <p:nvSpPr>
          <p:cNvPr id="109642" name="Rectangle 74"/>
          <p:cNvSpPr>
            <a:spLocks noChangeArrowheads="1"/>
          </p:cNvSpPr>
          <p:nvPr/>
        </p:nvSpPr>
        <p:spPr bwMode="auto">
          <a:xfrm rot="5400000">
            <a:off x="1447007" y="2093118"/>
            <a:ext cx="340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>
                <a:solidFill>
                  <a:schemeClr val="tx2"/>
                </a:solidFill>
              </a:rPr>
              <a:t>TEORÍA DEL CONOCIMIENTO</a:t>
            </a:r>
            <a:endParaRPr lang="es-ES">
              <a:solidFill>
                <a:schemeClr val="tx2"/>
              </a:solidFill>
            </a:endParaRPr>
          </a:p>
        </p:txBody>
      </p:sp>
      <p:sp>
        <p:nvSpPr>
          <p:cNvPr id="109645" name="Rectangle 77"/>
          <p:cNvSpPr>
            <a:spLocks noChangeArrowheads="1"/>
          </p:cNvSpPr>
          <p:nvPr/>
        </p:nvSpPr>
        <p:spPr bwMode="auto">
          <a:xfrm rot="5400000">
            <a:off x="2691607" y="1940718"/>
            <a:ext cx="310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s-MX">
                <a:solidFill>
                  <a:schemeClr val="tx2"/>
                </a:solidFill>
              </a:rPr>
              <a:t>HISTORIA DE LA CIENCIA I</a:t>
            </a:r>
            <a:endParaRPr lang="es-ES">
              <a:solidFill>
                <a:schemeClr val="tx2"/>
              </a:solidFill>
            </a:endParaRPr>
          </a:p>
        </p:txBody>
      </p:sp>
      <p:sp>
        <p:nvSpPr>
          <p:cNvPr id="109646" name="Rectangle 78"/>
          <p:cNvSpPr>
            <a:spLocks noChangeArrowheads="1"/>
          </p:cNvSpPr>
          <p:nvPr/>
        </p:nvSpPr>
        <p:spPr bwMode="auto">
          <a:xfrm rot="5400000">
            <a:off x="3734594" y="1972469"/>
            <a:ext cx="3168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s-MX">
                <a:solidFill>
                  <a:schemeClr val="tx2"/>
                </a:solidFill>
              </a:rPr>
              <a:t>HISTORIA DE LA CIENCIA II</a:t>
            </a:r>
            <a:endParaRPr lang="es-ES">
              <a:solidFill>
                <a:schemeClr val="tx2"/>
              </a:solidFill>
            </a:endParaRPr>
          </a:p>
        </p:txBody>
      </p:sp>
      <p:sp>
        <p:nvSpPr>
          <p:cNvPr id="109648" name="Rectangle 80"/>
          <p:cNvSpPr>
            <a:spLocks noChangeArrowheads="1"/>
          </p:cNvSpPr>
          <p:nvPr/>
        </p:nvSpPr>
        <p:spPr bwMode="auto">
          <a:xfrm rot="5400000">
            <a:off x="3737769" y="3034507"/>
            <a:ext cx="530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s-MX">
                <a:solidFill>
                  <a:schemeClr val="tx2"/>
                </a:solidFill>
              </a:rPr>
              <a:t>FUNDAMENTOS DE FILOSOFÍA DE LA CIENCIA</a:t>
            </a:r>
            <a:endParaRPr lang="es-ES">
              <a:solidFill>
                <a:schemeClr val="tx2"/>
              </a:solidFill>
            </a:endParaRPr>
          </a:p>
        </p:txBody>
      </p:sp>
      <p:sp>
        <p:nvSpPr>
          <p:cNvPr id="109650" name="Rectangle 82"/>
          <p:cNvSpPr>
            <a:spLocks noChangeArrowheads="1"/>
          </p:cNvSpPr>
          <p:nvPr/>
        </p:nvSpPr>
        <p:spPr bwMode="auto">
          <a:xfrm rot="5400000">
            <a:off x="4339432" y="3490118"/>
            <a:ext cx="617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>
                <a:solidFill>
                  <a:schemeClr val="tx2"/>
                </a:solidFill>
              </a:rPr>
              <a:t>HISTORIA RECIENTE DE LA FILOSOFÍA DE LA CIENCIA</a:t>
            </a:r>
            <a:endParaRPr lang="es-ES">
              <a:solidFill>
                <a:schemeClr val="tx2"/>
              </a:solidFill>
            </a:endParaRPr>
          </a:p>
        </p:txBody>
      </p:sp>
      <p:graphicFrame>
        <p:nvGraphicFramePr>
          <p:cNvPr id="109664" name="Group 96"/>
          <p:cNvGraphicFramePr>
            <a:graphicFrameLocks noGrp="1"/>
          </p:cNvGraphicFramePr>
          <p:nvPr/>
        </p:nvGraphicFramePr>
        <p:xfrm>
          <a:off x="2573338" y="125413"/>
          <a:ext cx="6418262" cy="6732588"/>
        </p:xfrm>
        <a:graphic>
          <a:graphicData uri="http://schemas.openxmlformats.org/drawingml/2006/table">
            <a:tbl>
              <a:tblPr/>
              <a:tblGrid>
                <a:gridCol w="1069975"/>
                <a:gridCol w="1068387"/>
                <a:gridCol w="1069975"/>
                <a:gridCol w="1071563"/>
                <a:gridCol w="1068387"/>
                <a:gridCol w="1069975"/>
              </a:tblGrid>
              <a:tr h="6732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FF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C0"/>
                    </a:solidFill>
                  </a:tcPr>
                </a:tc>
              </a:tr>
            </a:tbl>
          </a:graphicData>
        </a:graphic>
      </p:graphicFrame>
      <p:sp>
        <p:nvSpPr>
          <p:cNvPr id="109598" name="AutoShape 30"/>
          <p:cNvSpPr>
            <a:spLocks noChangeArrowheads="1"/>
          </p:cNvSpPr>
          <p:nvPr/>
        </p:nvSpPr>
        <p:spPr bwMode="auto">
          <a:xfrm>
            <a:off x="2619375" y="41275"/>
            <a:ext cx="6454775" cy="352425"/>
          </a:xfrm>
          <a:prstGeom prst="roundRect">
            <a:avLst>
              <a:gd name="adj" fmla="val 35616"/>
            </a:avLst>
          </a:prstGeom>
          <a:solidFill>
            <a:srgbClr val="CC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b="1">
                <a:solidFill>
                  <a:srgbClr val="002060"/>
                </a:solidFill>
              </a:rPr>
              <a:t>ACCIÓN Y FORMAS DE VIDA</a:t>
            </a:r>
            <a:endParaRPr lang="es-ES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" sz="4400">
                <a:solidFill>
                  <a:srgbClr val="FFFF99"/>
                </a:solidFill>
              </a:rPr>
              <a:t>Objetivo 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830263" y="1692275"/>
            <a:ext cx="346075" cy="387350"/>
          </a:xfrm>
          <a:prstGeom prst="rect">
            <a:avLst/>
          </a:prstGeom>
          <a:solidFill>
            <a:srgbClr val="000000">
              <a:alpha val="14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FontTx/>
              <a:buChar char="•"/>
            </a:pPr>
            <a:r>
              <a:rPr lang="es-ES_tradnl" sz="3200">
                <a:solidFill>
                  <a:srgbClr val="FFFF99"/>
                </a:solidFill>
              </a:rPr>
              <a:t>Formar recursos humanos de alto nivel académico, que respondan a las necesidades de la sociedad y que sean capaces de generar y aportar nuevos conocimientos teóricos o análisis e interpretaciones de fenómenos relevantes en alguno de los campos de las ciencias sociales y las humanidades. </a:t>
            </a:r>
            <a:endParaRPr lang="es-ES" sz="320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76" name="Group 28"/>
          <p:cNvGraphicFramePr>
            <a:graphicFrameLocks noGrp="1"/>
          </p:cNvGraphicFramePr>
          <p:nvPr/>
        </p:nvGraphicFramePr>
        <p:xfrm>
          <a:off x="2597150" y="125413"/>
          <a:ext cx="6418263" cy="6732588"/>
        </p:xfrm>
        <a:graphic>
          <a:graphicData uri="http://schemas.openxmlformats.org/drawingml/2006/table">
            <a:tbl>
              <a:tblPr/>
              <a:tblGrid>
                <a:gridCol w="1069975"/>
                <a:gridCol w="1068388"/>
                <a:gridCol w="1069975"/>
                <a:gridCol w="1071562"/>
                <a:gridCol w="1068388"/>
                <a:gridCol w="1069975"/>
              </a:tblGrid>
              <a:tr h="673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FF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C0"/>
                    </a:solidFill>
                  </a:tcPr>
                </a:tc>
              </a:tr>
            </a:tbl>
          </a:graphicData>
        </a:graphic>
      </p:graphicFrame>
      <p:sp>
        <p:nvSpPr>
          <p:cNvPr id="130066" name="Rectangle 18"/>
          <p:cNvSpPr>
            <a:spLocks noChangeArrowheads="1"/>
          </p:cNvSpPr>
          <p:nvPr/>
        </p:nvSpPr>
        <p:spPr bwMode="auto">
          <a:xfrm>
            <a:off x="-319088" y="0"/>
            <a:ext cx="1147763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30067" name="AutoShape 19"/>
          <p:cNvSpPr>
            <a:spLocks noChangeArrowheads="1"/>
          </p:cNvSpPr>
          <p:nvPr/>
        </p:nvSpPr>
        <p:spPr bwMode="auto">
          <a:xfrm>
            <a:off x="288925" y="0"/>
            <a:ext cx="1838325" cy="6858000"/>
          </a:xfrm>
          <a:prstGeom prst="roundRect">
            <a:avLst>
              <a:gd name="adj" fmla="val 3366"/>
            </a:avLst>
          </a:prstGeom>
          <a:gradFill rotWithShape="1">
            <a:gsLst>
              <a:gs pos="0">
                <a:srgbClr val="CC0099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" b="1"/>
          </a:p>
        </p:txBody>
      </p:sp>
      <p:sp>
        <p:nvSpPr>
          <p:cNvPr id="130068" name="WordArt 20"/>
          <p:cNvSpPr>
            <a:spLocks noChangeArrowheads="1" noChangeShapeType="1" noTextEdit="1"/>
          </p:cNvSpPr>
          <p:nvPr/>
        </p:nvSpPr>
        <p:spPr bwMode="auto">
          <a:xfrm>
            <a:off x="506413" y="1966913"/>
            <a:ext cx="1419225" cy="204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DCSH</a:t>
            </a:r>
          </a:p>
        </p:txBody>
      </p:sp>
      <p:sp>
        <p:nvSpPr>
          <p:cNvPr id="130109" name="Rectangle 61"/>
          <p:cNvSpPr>
            <a:spLocks noChangeArrowheads="1"/>
          </p:cNvSpPr>
          <p:nvPr/>
        </p:nvSpPr>
        <p:spPr bwMode="auto">
          <a:xfrm>
            <a:off x="2566988" y="-395288"/>
            <a:ext cx="6899275" cy="603251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30108" name="AutoShape 60"/>
          <p:cNvSpPr>
            <a:spLocks noChangeArrowheads="1"/>
          </p:cNvSpPr>
          <p:nvPr/>
        </p:nvSpPr>
        <p:spPr bwMode="auto">
          <a:xfrm>
            <a:off x="2619375" y="41275"/>
            <a:ext cx="6454775" cy="352425"/>
          </a:xfrm>
          <a:prstGeom prst="roundRect">
            <a:avLst>
              <a:gd name="adj" fmla="val 35616"/>
            </a:avLst>
          </a:prstGeom>
          <a:solidFill>
            <a:srgbClr val="CC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b="1">
                <a:solidFill>
                  <a:srgbClr val="002060"/>
                </a:solidFill>
              </a:rPr>
              <a:t>ACCIÓN Y FORMAS DE VIDA</a:t>
            </a:r>
            <a:endParaRPr lang="es-ES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4.16667E-6 -0.86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0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22" name="Group 2"/>
          <p:cNvGrpSpPr>
            <a:grpSpLocks/>
          </p:cNvGrpSpPr>
          <p:nvPr/>
        </p:nvGrpSpPr>
        <p:grpSpPr bwMode="auto">
          <a:xfrm>
            <a:off x="2608263" y="41275"/>
            <a:ext cx="6465887" cy="6762750"/>
            <a:chOff x="-2740" y="32"/>
            <a:chExt cx="4073" cy="4260"/>
          </a:xfrm>
        </p:grpSpPr>
        <p:sp>
          <p:nvSpPr>
            <p:cNvPr id="107523" name="AutoShape 3"/>
            <p:cNvSpPr>
              <a:spLocks noChangeArrowheads="1"/>
            </p:cNvSpPr>
            <p:nvPr/>
          </p:nvSpPr>
          <p:spPr bwMode="auto">
            <a:xfrm>
              <a:off x="-2740" y="48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EXPRESIÓN Y REPRESENTACIÓN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24" name="AutoShape 4"/>
            <p:cNvSpPr>
              <a:spLocks noChangeArrowheads="1"/>
            </p:cNvSpPr>
            <p:nvPr/>
          </p:nvSpPr>
          <p:spPr bwMode="auto">
            <a:xfrm>
              <a:off x="-2740" y="91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HISTORIA INTELECTUAL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25" name="AutoShape 5"/>
            <p:cNvSpPr>
              <a:spLocks noChangeArrowheads="1"/>
            </p:cNvSpPr>
            <p:nvPr/>
          </p:nvSpPr>
          <p:spPr bwMode="auto">
            <a:xfrm>
              <a:off x="-2733" y="1345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ESTUDIOS SOBRE SABERES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26" name="AutoShape 6"/>
            <p:cNvSpPr>
              <a:spLocks noChangeArrowheads="1"/>
            </p:cNvSpPr>
            <p:nvPr/>
          </p:nvSpPr>
          <p:spPr bwMode="auto">
            <a:xfrm>
              <a:off x="-2733" y="32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CC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>
                  <a:solidFill>
                    <a:srgbClr val="002060"/>
                  </a:solidFill>
                </a:rPr>
                <a:t>ACCIÓN Y FORMAS DE VIDA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27" name="AutoShape 7"/>
            <p:cNvSpPr>
              <a:spLocks noChangeArrowheads="1"/>
            </p:cNvSpPr>
            <p:nvPr/>
          </p:nvSpPr>
          <p:spPr bwMode="auto">
            <a:xfrm>
              <a:off x="-2736" y="184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SOCIEDAD Y POLÍTICA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28" name="AutoShape 8"/>
            <p:cNvSpPr>
              <a:spLocks noChangeArrowheads="1"/>
            </p:cNvSpPr>
            <p:nvPr/>
          </p:nvSpPr>
          <p:spPr bwMode="auto">
            <a:xfrm>
              <a:off x="-2736" y="2274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MODERNIDAD, IDENTIDAD, MULTICULTURALISMO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29" name="AutoShape 9"/>
            <p:cNvSpPr>
              <a:spLocks noChangeArrowheads="1"/>
            </p:cNvSpPr>
            <p:nvPr/>
          </p:nvSpPr>
          <p:spPr bwMode="auto">
            <a:xfrm>
              <a:off x="-2736" y="2705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PLANEACIÓN Y DESARROLLO TERRITORIAL</a:t>
              </a:r>
              <a:endParaRPr lang="es-ES" b="1"/>
            </a:p>
          </p:txBody>
        </p:sp>
        <p:sp>
          <p:nvSpPr>
            <p:cNvPr id="107530" name="AutoShape 10"/>
            <p:cNvSpPr>
              <a:spLocks noChangeArrowheads="1"/>
            </p:cNvSpPr>
            <p:nvPr/>
          </p:nvSpPr>
          <p:spPr bwMode="auto">
            <a:xfrm>
              <a:off x="-2736" y="3209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ORGANIZACIONES ORIENTADAS AL CONOCIMIENTO</a:t>
              </a:r>
              <a:endParaRPr lang="es-ES" b="1">
                <a:solidFill>
                  <a:srgbClr val="002060"/>
                </a:solidFill>
              </a:endParaRPr>
            </a:p>
          </p:txBody>
        </p:sp>
        <p:sp>
          <p:nvSpPr>
            <p:cNvPr id="107531" name="AutoShape 11"/>
            <p:cNvSpPr>
              <a:spLocks noChangeArrowheads="1"/>
            </p:cNvSpPr>
            <p:nvPr/>
          </p:nvSpPr>
          <p:spPr bwMode="auto">
            <a:xfrm>
              <a:off x="-2736" y="3639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b="1"/>
                <a:t>GESTIÓN PÚBLICA Y DESARROLLO SOCIAL</a:t>
              </a:r>
              <a:endParaRPr lang="es-ES" sz="1400" b="1"/>
            </a:p>
          </p:txBody>
        </p:sp>
        <p:sp>
          <p:nvSpPr>
            <p:cNvPr id="107532" name="AutoShape 12"/>
            <p:cNvSpPr>
              <a:spLocks noChangeArrowheads="1"/>
            </p:cNvSpPr>
            <p:nvPr/>
          </p:nvSpPr>
          <p:spPr bwMode="auto">
            <a:xfrm>
              <a:off x="-2736" y="4070"/>
              <a:ext cx="4066" cy="222"/>
            </a:xfrm>
            <a:prstGeom prst="roundRect">
              <a:avLst>
                <a:gd name="adj" fmla="val 3561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MX" sz="1400" b="1"/>
                <a:t>PROBLEMAS INSTITUCIONALES DE DESARROLLO, BIENESTAR</a:t>
              </a:r>
              <a:endParaRPr lang="es-ES" sz="1400" b="1">
                <a:solidFill>
                  <a:srgbClr val="002060"/>
                </a:solidFill>
              </a:endParaRPr>
            </a:p>
          </p:txBody>
        </p:sp>
      </p:grpSp>
      <p:sp>
        <p:nvSpPr>
          <p:cNvPr id="107533" name="Rectangle 13"/>
          <p:cNvSpPr>
            <a:spLocks noChangeArrowheads="1"/>
          </p:cNvSpPr>
          <p:nvPr/>
        </p:nvSpPr>
        <p:spPr bwMode="auto">
          <a:xfrm>
            <a:off x="-319088" y="0"/>
            <a:ext cx="1147763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07534" name="AutoShape 14"/>
          <p:cNvSpPr>
            <a:spLocks noChangeArrowheads="1"/>
          </p:cNvSpPr>
          <p:nvPr/>
        </p:nvSpPr>
        <p:spPr bwMode="auto">
          <a:xfrm>
            <a:off x="288925" y="0"/>
            <a:ext cx="1838325" cy="6858000"/>
          </a:xfrm>
          <a:prstGeom prst="roundRect">
            <a:avLst>
              <a:gd name="adj" fmla="val 3366"/>
            </a:avLst>
          </a:prstGeom>
          <a:gradFill rotWithShape="1">
            <a:gsLst>
              <a:gs pos="0">
                <a:srgbClr val="CC0099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" b="1"/>
          </a:p>
        </p:txBody>
      </p:sp>
      <p:sp>
        <p:nvSpPr>
          <p:cNvPr id="107535" name="WordArt 15"/>
          <p:cNvSpPr>
            <a:spLocks noChangeArrowheads="1" noChangeShapeType="1" noTextEdit="1"/>
          </p:cNvSpPr>
          <p:nvPr/>
        </p:nvSpPr>
        <p:spPr bwMode="auto">
          <a:xfrm>
            <a:off x="506413" y="1966913"/>
            <a:ext cx="1419225" cy="204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/>
              </a:rPr>
              <a:t>DCSH</a:t>
            </a:r>
          </a:p>
        </p:txBody>
      </p:sp>
      <p:graphicFrame>
        <p:nvGraphicFramePr>
          <p:cNvPr id="107536" name="Group 16"/>
          <p:cNvGraphicFramePr>
            <a:graphicFrameLocks noGrp="1"/>
          </p:cNvGraphicFramePr>
          <p:nvPr/>
        </p:nvGraphicFramePr>
        <p:xfrm>
          <a:off x="311150" y="41275"/>
          <a:ext cx="1787525" cy="682625"/>
        </p:xfrm>
        <a:graphic>
          <a:graphicData uri="http://schemas.openxmlformats.org/drawingml/2006/table">
            <a:tbl>
              <a:tblPr/>
              <a:tblGrid>
                <a:gridCol w="296863"/>
                <a:gridCol w="298450"/>
                <a:gridCol w="296862"/>
                <a:gridCol w="300038"/>
                <a:gridCol w="298450"/>
                <a:gridCol w="296862"/>
              </a:tblGrid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FF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C0"/>
                    </a:solidFill>
                  </a:tcPr>
                </a:tc>
              </a:tr>
            </a:tbl>
          </a:graphicData>
        </a:graphic>
      </p:graphicFrame>
      <p:pic>
        <p:nvPicPr>
          <p:cNvPr id="107552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0"/>
            <a:ext cx="1843088" cy="6896100"/>
          </a:xfrm>
          <a:prstGeom prst="rect">
            <a:avLst/>
          </a:prstGeom>
          <a:noFill/>
        </p:spPr>
      </p:pic>
      <p:sp>
        <p:nvSpPr>
          <p:cNvPr id="107553" name="Rectangle 33"/>
          <p:cNvSpPr>
            <a:spLocks noChangeArrowheads="1"/>
          </p:cNvSpPr>
          <p:nvPr/>
        </p:nvSpPr>
        <p:spPr bwMode="auto">
          <a:xfrm>
            <a:off x="176213" y="696913"/>
            <a:ext cx="9248775" cy="631666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07555" name="Rectangle 35"/>
          <p:cNvSpPr>
            <a:spLocks noChangeArrowheads="1"/>
          </p:cNvSpPr>
          <p:nvPr/>
        </p:nvSpPr>
        <p:spPr bwMode="auto">
          <a:xfrm>
            <a:off x="2105025" y="-493713"/>
            <a:ext cx="104775" cy="8248651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96296E-6 L -0.00104 0.104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7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104 0.1043 L -0.00104 0.20236 " pathEditMode="fixed" rAng="0" ptsTypes="AA">
                                      <p:cBhvr>
                                        <p:cTn id="14" dur="2000" fill="hold"/>
                                        <p:tgtEl>
                                          <p:spTgt spid="107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42" presetClass="path" presetSubtype="0" accel="50000" decel="5000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04 0.20231 L -0.00104 0.3009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7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42" presetClass="path" presetSubtype="0" accel="50000" decel="5000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104 0.30092 L -0.00104 1.0115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7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53" grpId="0" animBg="1"/>
      <p:bldP spid="107553" grpId="1" animBg="1"/>
      <p:bldP spid="107553" grpId="2" animBg="1"/>
      <p:bldP spid="107553" grpId="3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0"/>
            <a:ext cx="1843088" cy="6896100"/>
          </a:xfrm>
          <a:prstGeom prst="rect">
            <a:avLst/>
          </a:prstGeom>
          <a:noFill/>
        </p:spPr>
      </p:pic>
      <p:graphicFrame>
        <p:nvGraphicFramePr>
          <p:cNvPr id="157670" name="Group 998"/>
          <p:cNvGraphicFramePr>
            <a:graphicFrameLocks noGrp="1"/>
          </p:cNvGraphicFramePr>
          <p:nvPr/>
        </p:nvGraphicFramePr>
        <p:xfrm>
          <a:off x="2408238" y="6858000"/>
          <a:ext cx="6438900" cy="19112865"/>
        </p:xfrm>
        <a:graphic>
          <a:graphicData uri="http://schemas.openxmlformats.org/drawingml/2006/table">
            <a:tbl>
              <a:tblPr/>
              <a:tblGrid>
                <a:gridCol w="1212850"/>
                <a:gridCol w="522605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CLAVE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NOMBRE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420601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lisis de pol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ticas p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ú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blicas del sector social y econom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solidaria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420602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lisis institucional comparativo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420918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An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lisis sociocultural de los grupos subalternos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420914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Calidad de la Democracia: Gobernanza y Territorio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Ciudadan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 y Cultura Pol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tica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420606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Configuraci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de redes y sistemas de innovaci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420609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Dimensi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social del conocimiento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420682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Desarrollo econ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mico, globalizaci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y cambio institucional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Est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é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tica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Estrategias e instrumentos para el desarrollo local y regional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É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tica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Filosof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 la ciencia contempor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420613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Filosof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 las ciencias sociales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420614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Filosof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del derecho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420615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Filosof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moderna y contempor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420616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Filosof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pol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tica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420617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Filosof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social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Geograf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 electoral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420619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Gerencia de organismos p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ú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blicos del sector social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Gerencia p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ú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blica, formas de organizaci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y desempe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ñ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420913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Globalizaci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y territorio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420915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Gobiernos Locales y Acci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P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ú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blica en M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é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xico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Historia comparada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420624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Historia contempor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420626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Historia del pensamiento cient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fico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420627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Historia intelectual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420628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Historia moderna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420693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Historiograf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420630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Innovaci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n, gesti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del conocimiento y</a:t>
                      </a:r>
                      <a:b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nuevas formas de organizaci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420631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Literatura comparada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420633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Metodolog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I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420634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Metodolog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II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420638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Microeconom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institucional y 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 la empresa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420639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Ontolog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420640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Patrimonios culturales nacionales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420623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Pensamiento econ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mico institucional del siglo XX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420916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Pensamiento feminista y temas actuales de g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é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nero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420641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Planeaci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n, dise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ñ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o e implementaci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de programas sociales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420642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Pol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ticas de ciencia, tecnolog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e innovaci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para el desarrollo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420917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Procesos pol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ticos contempor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neos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420644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Producciones art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sticas del mundo moderno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420909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Producci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social del territorio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420678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 la historia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420679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 la justicia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420680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del arte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420681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del conocimiento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420683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institucional contempor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nea y gerencia p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ú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blica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420687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as contempor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á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neas de las organizaciones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420691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as, conceptos y m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é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todos de la econom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institucional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420920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Teor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í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as de la democracia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420690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Teor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as de la racionalidad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420921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Teor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as del multiculturalismo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420919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Teor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 social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420922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Teor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í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as y pr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á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cticas del espacio p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ea typeface="Times New Roman" pitchFamily="18" charset="0"/>
                          <a:cs typeface="Arial" charset="0"/>
                        </a:rPr>
                        <a:t>ú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blico</a:t>
                      </a: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420692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42950" algn="l"/>
                        </a:tabLst>
                      </a:pP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Toma de decisiones, evaluaci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ó</a:t>
                      </a:r>
                      <a:r>
                        <a:rPr kumimoji="0" lang="es-ES_tradn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de proyectos y factibilidad</a:t>
                      </a:r>
                      <a:endParaRPr kumimoji="0" lang="es-ES_tradnl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3389" name="Rectangle 1117"/>
          <p:cNvSpPr>
            <a:spLocks noChangeArrowheads="1"/>
          </p:cNvSpPr>
          <p:nvPr/>
        </p:nvSpPr>
        <p:spPr bwMode="auto">
          <a:xfrm>
            <a:off x="2105025" y="-493713"/>
            <a:ext cx="104775" cy="8248651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9091 L -1.38889E-6 -3.91742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57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0"/>
            <a:ext cx="1843088" cy="6896100"/>
          </a:xfrm>
          <a:prstGeom prst="rect">
            <a:avLst/>
          </a:prstGeom>
          <a:noFill/>
        </p:spPr>
      </p:pic>
      <p:sp>
        <p:nvSpPr>
          <p:cNvPr id="142344" name="WordArt 8"/>
          <p:cNvSpPr>
            <a:spLocks noChangeArrowheads="1" noChangeShapeType="1" noTextEdit="1"/>
          </p:cNvSpPr>
          <p:nvPr/>
        </p:nvSpPr>
        <p:spPr bwMode="auto">
          <a:xfrm>
            <a:off x="3894138" y="2878138"/>
            <a:ext cx="3440112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635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12 / 55</a:t>
            </a:r>
          </a:p>
        </p:txBody>
      </p:sp>
      <p:sp>
        <p:nvSpPr>
          <p:cNvPr id="142346" name="WordArt 10"/>
          <p:cNvSpPr>
            <a:spLocks noChangeArrowheads="1" noChangeShapeType="1" noTextEdit="1"/>
          </p:cNvSpPr>
          <p:nvPr/>
        </p:nvSpPr>
        <p:spPr bwMode="auto">
          <a:xfrm>
            <a:off x="2698750" y="923925"/>
            <a:ext cx="5827713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 spc="720">
                <a:ln w="635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OPTATIVAS</a:t>
            </a:r>
          </a:p>
        </p:txBody>
      </p:sp>
      <p:sp>
        <p:nvSpPr>
          <p:cNvPr id="142347" name="WordArt 11"/>
          <p:cNvSpPr>
            <a:spLocks noChangeArrowheads="1" noChangeShapeType="1" noTextEdit="1"/>
          </p:cNvSpPr>
          <p:nvPr/>
        </p:nvSpPr>
        <p:spPr bwMode="auto">
          <a:xfrm>
            <a:off x="2476500" y="5505450"/>
            <a:ext cx="644207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635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TRIMESTRES 1 AL 5</a:t>
            </a:r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2105025" y="-493713"/>
            <a:ext cx="104775" cy="8248651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 flipH="1">
            <a:off x="704850" y="1958975"/>
            <a:ext cx="800100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400">
                <a:solidFill>
                  <a:srgbClr val="FFFF99"/>
                </a:solidFill>
              </a:rPr>
              <a:t>04</a:t>
            </a:r>
            <a:endParaRPr lang="es-ES" sz="2400">
              <a:solidFill>
                <a:srgbClr val="FFFF99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flipH="1">
            <a:off x="704850" y="1089025"/>
            <a:ext cx="8001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400">
                <a:solidFill>
                  <a:srgbClr val="FFFF99"/>
                </a:solidFill>
                <a:cs typeface="Times New Roman" pitchFamily="18" charset="0"/>
              </a:rPr>
              <a:t>05</a:t>
            </a:r>
            <a:endParaRPr lang="es-ES_tradnl" sz="2400">
              <a:solidFill>
                <a:srgbClr val="FFFF99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 flipH="1">
            <a:off x="704850" y="47625"/>
            <a:ext cx="8001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400">
                <a:solidFill>
                  <a:srgbClr val="FFFF99"/>
                </a:solidFill>
                <a:cs typeface="Times New Roman" pitchFamily="18" charset="0"/>
              </a:rPr>
              <a:t>06</a:t>
            </a:r>
            <a:endParaRPr lang="es-ES_tradnl" sz="2400">
              <a:solidFill>
                <a:srgbClr val="FFFF99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 flipH="1">
            <a:off x="1554163" y="338138"/>
            <a:ext cx="2443162" cy="6889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>
                <a:cs typeface="Times New Roman" pitchFamily="18" charset="0"/>
              </a:rPr>
              <a:t>S-INTEGRACIÓN</a:t>
            </a:r>
            <a:endParaRPr lang="es-ES_tradnl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 flipH="1">
            <a:off x="7531100" y="3248025"/>
            <a:ext cx="623888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400">
                <a:solidFill>
                  <a:srgbClr val="FFFF99"/>
                </a:solidFill>
                <a:cs typeface="Times New Roman" pitchFamily="18" charset="0"/>
              </a:rPr>
              <a:t>03</a:t>
            </a:r>
            <a:endParaRPr lang="es-ES_tradnl" sz="2400">
              <a:solidFill>
                <a:srgbClr val="FFFF99"/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 flipH="1">
            <a:off x="7531100" y="3973513"/>
            <a:ext cx="623888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400">
                <a:solidFill>
                  <a:srgbClr val="FFFF99"/>
                </a:solidFill>
                <a:cs typeface="Times New Roman" pitchFamily="18" charset="0"/>
              </a:rPr>
              <a:t>02</a:t>
            </a:r>
            <a:endParaRPr lang="es-ES_tradnl" sz="2400">
              <a:solidFill>
                <a:srgbClr val="FFFF99"/>
              </a:solidFill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 flipH="1">
            <a:off x="7531100" y="4843463"/>
            <a:ext cx="623888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400">
                <a:solidFill>
                  <a:srgbClr val="FFFF99"/>
                </a:solidFill>
                <a:cs typeface="Times New Roman" pitchFamily="18" charset="0"/>
              </a:rPr>
              <a:t>01</a:t>
            </a:r>
            <a:endParaRPr lang="es-ES_tradnl" sz="2400">
              <a:solidFill>
                <a:srgbClr val="FFFF99"/>
              </a:solidFill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 flipH="1">
            <a:off x="4946650" y="3311525"/>
            <a:ext cx="2443163" cy="6889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>
                <a:cs typeface="Times New Roman" pitchFamily="18" charset="0"/>
              </a:rPr>
              <a:t>S-INTEGRACIÓN</a:t>
            </a:r>
            <a:endParaRPr lang="es-ES_tradnl"/>
          </a:p>
        </p:txBody>
      </p:sp>
      <p:sp>
        <p:nvSpPr>
          <p:cNvPr id="160784" name="Text Box 16"/>
          <p:cNvSpPr txBox="1">
            <a:spLocks noChangeArrowheads="1"/>
          </p:cNvSpPr>
          <p:nvPr/>
        </p:nvSpPr>
        <p:spPr bwMode="auto">
          <a:xfrm>
            <a:off x="655638" y="5695950"/>
            <a:ext cx="79898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400">
                <a:solidFill>
                  <a:srgbClr val="FFFF99"/>
                </a:solidFill>
              </a:rPr>
              <a:t>Presentación y discusión públicas del proyecto de investigación y de versiones preliminares de la idónea comunicación de resultados.</a:t>
            </a:r>
          </a:p>
        </p:txBody>
      </p:sp>
      <p:graphicFrame>
        <p:nvGraphicFramePr>
          <p:cNvPr id="160792" name="Object 24"/>
          <p:cNvGraphicFramePr>
            <a:graphicFrameLocks noChangeAspect="1"/>
          </p:cNvGraphicFramePr>
          <p:nvPr/>
        </p:nvGraphicFramePr>
        <p:xfrm>
          <a:off x="4319588" y="-127000"/>
          <a:ext cx="3549650" cy="3549650"/>
        </p:xfrm>
        <a:graphic>
          <a:graphicData uri="http://schemas.openxmlformats.org/presentationml/2006/ole">
            <p:oleObj spid="_x0000_s160792" name="Fotografía de Photo Editor" r:id="rId4" imgW="3715269" imgH="3715269" progId="MSPhotoEd.3">
              <p:embed/>
            </p:oleObj>
          </a:graphicData>
        </a:graphic>
      </p:graphicFrame>
      <p:graphicFrame>
        <p:nvGraphicFramePr>
          <p:cNvPr id="160793" name="Object 25"/>
          <p:cNvGraphicFramePr>
            <a:graphicFrameLocks noChangeAspect="1"/>
          </p:cNvGraphicFramePr>
          <p:nvPr/>
        </p:nvGraphicFramePr>
        <p:xfrm>
          <a:off x="801688" y="2571750"/>
          <a:ext cx="3455987" cy="3455988"/>
        </p:xfrm>
        <a:graphic>
          <a:graphicData uri="http://schemas.openxmlformats.org/presentationml/2006/ole">
            <p:oleObj spid="_x0000_s160793" name="Fotografía de Photo Editor" r:id="rId5" imgW="3715269" imgH="3715269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527" name="Group 95"/>
          <p:cNvGraphicFramePr>
            <a:graphicFrameLocks noGrp="1"/>
          </p:cNvGraphicFramePr>
          <p:nvPr/>
        </p:nvGraphicFramePr>
        <p:xfrm>
          <a:off x="4806950" y="1243013"/>
          <a:ext cx="2447925" cy="2268538"/>
        </p:xfrm>
        <a:graphic>
          <a:graphicData uri="http://schemas.openxmlformats.org/drawingml/2006/table">
            <a:tbl>
              <a:tblPr/>
              <a:tblGrid>
                <a:gridCol w="2447925"/>
              </a:tblGrid>
              <a:tr h="688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SEMINARIO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TALLER</a:t>
                      </a: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6476" name="Object 44"/>
          <p:cNvGraphicFramePr>
            <a:graphicFrameLocks noChangeAspect="1"/>
          </p:cNvGraphicFramePr>
          <p:nvPr/>
        </p:nvGraphicFramePr>
        <p:xfrm>
          <a:off x="1243013" y="1146175"/>
          <a:ext cx="2286000" cy="3714750"/>
        </p:xfrm>
        <a:graphic>
          <a:graphicData uri="http://schemas.openxmlformats.org/presentationml/2006/ole">
            <p:oleObj spid="_x0000_s146476" name="Fotografía de Photo Editor" r:id="rId4" imgW="2285714" imgH="3715269" progId="MSPhotoEd.3">
              <p:embed/>
            </p:oleObj>
          </a:graphicData>
        </a:graphic>
      </p:graphicFrame>
      <p:grpSp>
        <p:nvGrpSpPr>
          <p:cNvPr id="146477" name="Group 45"/>
          <p:cNvGrpSpPr>
            <a:grpSpLocks/>
          </p:cNvGrpSpPr>
          <p:nvPr/>
        </p:nvGrpSpPr>
        <p:grpSpPr bwMode="auto">
          <a:xfrm>
            <a:off x="7735888" y="1233488"/>
            <a:ext cx="800100" cy="2278062"/>
            <a:chOff x="4612" y="1111"/>
            <a:chExt cx="504" cy="1159"/>
          </a:xfrm>
        </p:grpSpPr>
        <p:sp>
          <p:nvSpPr>
            <p:cNvPr id="2" name="Rectangle 46"/>
            <p:cNvSpPr>
              <a:spLocks noChangeArrowheads="1"/>
            </p:cNvSpPr>
            <p:nvPr/>
          </p:nvSpPr>
          <p:spPr bwMode="auto">
            <a:xfrm flipH="1">
              <a:off x="4612" y="1907"/>
              <a:ext cx="504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2400">
                  <a:solidFill>
                    <a:srgbClr val="FFFF99"/>
                  </a:solidFill>
                </a:rPr>
                <a:t>04</a:t>
              </a:r>
              <a:endParaRPr lang="es-ES" sz="2400">
                <a:solidFill>
                  <a:srgbClr val="FFFF99"/>
                </a:solidFill>
              </a:endParaRPr>
            </a:p>
          </p:txBody>
        </p:sp>
        <p:sp>
          <p:nvSpPr>
            <p:cNvPr id="3" name="Rectangle 47"/>
            <p:cNvSpPr>
              <a:spLocks noChangeArrowheads="1"/>
            </p:cNvSpPr>
            <p:nvPr/>
          </p:nvSpPr>
          <p:spPr bwMode="auto">
            <a:xfrm flipH="1">
              <a:off x="4612" y="1545"/>
              <a:ext cx="50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2400">
                  <a:solidFill>
                    <a:srgbClr val="FFFF99"/>
                  </a:solidFill>
                  <a:cs typeface="Times New Roman" pitchFamily="18" charset="0"/>
                </a:rPr>
                <a:t>05</a:t>
              </a:r>
              <a:endParaRPr lang="es-ES_tradnl" sz="2400">
                <a:solidFill>
                  <a:srgbClr val="FFFF99"/>
                </a:solidFill>
              </a:endParaRPr>
            </a:p>
          </p:txBody>
        </p:sp>
        <p:sp>
          <p:nvSpPr>
            <p:cNvPr id="4" name="Rectangle 48"/>
            <p:cNvSpPr>
              <a:spLocks noChangeArrowheads="1"/>
            </p:cNvSpPr>
            <p:nvPr/>
          </p:nvSpPr>
          <p:spPr bwMode="auto">
            <a:xfrm flipH="1">
              <a:off x="4612" y="1111"/>
              <a:ext cx="504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2400">
                  <a:solidFill>
                    <a:srgbClr val="FFFF99"/>
                  </a:solidFill>
                  <a:cs typeface="Times New Roman" pitchFamily="18" charset="0"/>
                </a:rPr>
                <a:t>06</a:t>
              </a:r>
              <a:endParaRPr lang="es-ES_tradnl" sz="2400">
                <a:solidFill>
                  <a:srgbClr val="FFFF99"/>
                </a:solidFill>
              </a:endParaRPr>
            </a:p>
          </p:txBody>
        </p:sp>
      </p:grpSp>
      <p:sp>
        <p:nvSpPr>
          <p:cNvPr id="146520" name="Text Box 88"/>
          <p:cNvSpPr txBox="1">
            <a:spLocks noChangeArrowheads="1"/>
          </p:cNvSpPr>
          <p:nvPr/>
        </p:nvSpPr>
        <p:spPr bwMode="auto">
          <a:xfrm>
            <a:off x="903288" y="5400675"/>
            <a:ext cx="7462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400">
                <a:solidFill>
                  <a:srgbClr val="FFFF99"/>
                </a:solidFill>
              </a:rPr>
              <a:t>UEA Dedicadas a la obtención de las habilidades propias de un profesional en el campo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0" y="244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4099" name="Line 115"/>
          <p:cNvSpPr>
            <a:spLocks noChangeShapeType="1"/>
          </p:cNvSpPr>
          <p:nvPr/>
        </p:nvSpPr>
        <p:spPr bwMode="auto">
          <a:xfrm>
            <a:off x="1846263" y="5635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00" name="Line 116"/>
          <p:cNvSpPr>
            <a:spLocks noChangeShapeType="1"/>
          </p:cNvSpPr>
          <p:nvPr/>
        </p:nvSpPr>
        <p:spPr bwMode="auto">
          <a:xfrm>
            <a:off x="1846263" y="10239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01" name="Line 118"/>
          <p:cNvSpPr>
            <a:spLocks noChangeShapeType="1"/>
          </p:cNvSpPr>
          <p:nvPr/>
        </p:nvSpPr>
        <p:spPr bwMode="auto">
          <a:xfrm>
            <a:off x="3008313" y="12985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02" name="Line 119"/>
          <p:cNvSpPr>
            <a:spLocks noChangeShapeType="1"/>
          </p:cNvSpPr>
          <p:nvPr/>
        </p:nvSpPr>
        <p:spPr bwMode="auto">
          <a:xfrm>
            <a:off x="3008313" y="157321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33" name="Rectangle 240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4134" name="Line 320"/>
          <p:cNvSpPr>
            <a:spLocks noChangeShapeType="1"/>
          </p:cNvSpPr>
          <p:nvPr/>
        </p:nvSpPr>
        <p:spPr bwMode="auto">
          <a:xfrm>
            <a:off x="1846263" y="9794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35" name="Line 321"/>
          <p:cNvSpPr>
            <a:spLocks noChangeShapeType="1"/>
          </p:cNvSpPr>
          <p:nvPr/>
        </p:nvSpPr>
        <p:spPr bwMode="auto">
          <a:xfrm>
            <a:off x="1846263" y="12541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36" name="Line 375"/>
          <p:cNvSpPr>
            <a:spLocks noChangeShapeType="1"/>
          </p:cNvSpPr>
          <p:nvPr/>
        </p:nvSpPr>
        <p:spPr bwMode="auto">
          <a:xfrm>
            <a:off x="3009900" y="12541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aphicFrame>
        <p:nvGraphicFramePr>
          <p:cNvPr id="4228" name="Group 132"/>
          <p:cNvGraphicFramePr>
            <a:graphicFrameLocks noGrp="1"/>
          </p:cNvGraphicFramePr>
          <p:nvPr/>
        </p:nvGraphicFramePr>
        <p:xfrm>
          <a:off x="461963" y="1125538"/>
          <a:ext cx="8550275" cy="4902201"/>
        </p:xfrm>
        <a:graphic>
          <a:graphicData uri="http://schemas.openxmlformats.org/drawingml/2006/table">
            <a:tbl>
              <a:tblPr/>
              <a:tblGrid>
                <a:gridCol w="2524125"/>
                <a:gridCol w="2490787"/>
                <a:gridCol w="2562225"/>
                <a:gridCol w="973138"/>
              </a:tblGrid>
              <a:tr h="809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S-INTEGRACIÓN</a:t>
                      </a: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06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rowSpan="5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S-TALLER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04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S-INTEGRACIÓN</a:t>
                      </a: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01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70" name="Rectangle 405"/>
          <p:cNvSpPr>
            <a:spLocks noChangeArrowheads="1"/>
          </p:cNvSpPr>
          <p:nvPr/>
        </p:nvSpPr>
        <p:spPr bwMode="auto">
          <a:xfrm>
            <a:off x="0" y="661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grpSp>
        <p:nvGrpSpPr>
          <p:cNvPr id="4231" name="Group 135"/>
          <p:cNvGrpSpPr>
            <a:grpSpLocks/>
          </p:cNvGrpSpPr>
          <p:nvPr/>
        </p:nvGrpSpPr>
        <p:grpSpPr bwMode="auto">
          <a:xfrm>
            <a:off x="330200" y="2066925"/>
            <a:ext cx="7197725" cy="3883025"/>
            <a:chOff x="208" y="1302"/>
            <a:chExt cx="4534" cy="2446"/>
          </a:xfrm>
        </p:grpSpPr>
        <p:sp>
          <p:nvSpPr>
            <p:cNvPr id="4201" name="Freeform 105"/>
            <p:cNvSpPr>
              <a:spLocks/>
            </p:cNvSpPr>
            <p:nvPr/>
          </p:nvSpPr>
          <p:spPr bwMode="auto">
            <a:xfrm>
              <a:off x="208" y="1309"/>
              <a:ext cx="1426" cy="2439"/>
            </a:xfrm>
            <a:custGeom>
              <a:avLst/>
              <a:gdLst/>
              <a:ahLst/>
              <a:cxnLst>
                <a:cxn ang="0">
                  <a:pos x="475" y="2257"/>
                </a:cxn>
                <a:cxn ang="0">
                  <a:pos x="194" y="1052"/>
                </a:cxn>
                <a:cxn ang="0">
                  <a:pos x="1071" y="1400"/>
                </a:cxn>
                <a:cxn ang="0">
                  <a:pos x="247" y="616"/>
                </a:cxn>
                <a:cxn ang="0">
                  <a:pos x="616" y="0"/>
                </a:cxn>
              </a:cxnLst>
              <a:rect l="0" t="0" r="r" b="b"/>
              <a:pathLst>
                <a:path w="1426" h="2257">
                  <a:moveTo>
                    <a:pt x="475" y="2257"/>
                  </a:moveTo>
                  <a:cubicBezTo>
                    <a:pt x="663" y="1876"/>
                    <a:pt x="0" y="1367"/>
                    <a:pt x="194" y="1052"/>
                  </a:cubicBezTo>
                  <a:cubicBezTo>
                    <a:pt x="422" y="938"/>
                    <a:pt x="683" y="1547"/>
                    <a:pt x="1071" y="1400"/>
                  </a:cubicBezTo>
                  <a:cubicBezTo>
                    <a:pt x="1426" y="985"/>
                    <a:pt x="313" y="829"/>
                    <a:pt x="247" y="616"/>
                  </a:cubicBezTo>
                  <a:cubicBezTo>
                    <a:pt x="171" y="383"/>
                    <a:pt x="597" y="63"/>
                    <a:pt x="616" y="0"/>
                  </a:cubicBezTo>
                </a:path>
              </a:pathLst>
            </a:custGeom>
            <a:noFill/>
            <a:ln w="57150" cmpd="sng">
              <a:solidFill>
                <a:srgbClr val="33CC33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202" name="Freeform 106"/>
            <p:cNvSpPr>
              <a:spLocks/>
            </p:cNvSpPr>
            <p:nvPr/>
          </p:nvSpPr>
          <p:spPr bwMode="auto">
            <a:xfrm>
              <a:off x="1367" y="1503"/>
              <a:ext cx="1223" cy="2245"/>
            </a:xfrm>
            <a:custGeom>
              <a:avLst/>
              <a:gdLst/>
              <a:ahLst/>
              <a:cxnLst>
                <a:cxn ang="0">
                  <a:pos x="339" y="2245"/>
                </a:cxn>
                <a:cxn ang="0">
                  <a:pos x="13" y="1715"/>
                </a:cxn>
                <a:cxn ang="0">
                  <a:pos x="265" y="1170"/>
                </a:cxn>
                <a:cxn ang="0">
                  <a:pos x="1124" y="1332"/>
                </a:cxn>
                <a:cxn ang="0">
                  <a:pos x="547" y="1569"/>
                </a:cxn>
                <a:cxn ang="0">
                  <a:pos x="513" y="458"/>
                </a:cxn>
                <a:cxn ang="0">
                  <a:pos x="1062" y="0"/>
                </a:cxn>
              </a:cxnLst>
              <a:rect l="0" t="0" r="r" b="b"/>
              <a:pathLst>
                <a:path w="1223" h="2245">
                  <a:moveTo>
                    <a:pt x="339" y="2245"/>
                  </a:moveTo>
                  <a:cubicBezTo>
                    <a:pt x="205" y="2194"/>
                    <a:pt x="26" y="1983"/>
                    <a:pt x="13" y="1715"/>
                  </a:cubicBezTo>
                  <a:cubicBezTo>
                    <a:pt x="0" y="1447"/>
                    <a:pt x="66" y="1340"/>
                    <a:pt x="265" y="1170"/>
                  </a:cubicBezTo>
                  <a:cubicBezTo>
                    <a:pt x="464" y="1000"/>
                    <a:pt x="1025" y="1022"/>
                    <a:pt x="1124" y="1332"/>
                  </a:cubicBezTo>
                  <a:cubicBezTo>
                    <a:pt x="1223" y="1642"/>
                    <a:pt x="835" y="1866"/>
                    <a:pt x="547" y="1569"/>
                  </a:cubicBezTo>
                  <a:cubicBezTo>
                    <a:pt x="259" y="1272"/>
                    <a:pt x="353" y="662"/>
                    <a:pt x="513" y="458"/>
                  </a:cubicBezTo>
                  <a:cubicBezTo>
                    <a:pt x="661" y="240"/>
                    <a:pt x="835" y="145"/>
                    <a:pt x="1062" y="0"/>
                  </a:cubicBezTo>
                </a:path>
              </a:pathLst>
            </a:custGeom>
            <a:noFill/>
            <a:ln w="57150" cmpd="sng">
              <a:solidFill>
                <a:srgbClr val="FF33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203" name="Freeform 107"/>
            <p:cNvSpPr>
              <a:spLocks/>
            </p:cNvSpPr>
            <p:nvPr/>
          </p:nvSpPr>
          <p:spPr bwMode="auto">
            <a:xfrm>
              <a:off x="1025" y="1302"/>
              <a:ext cx="3717" cy="2446"/>
            </a:xfrm>
            <a:custGeom>
              <a:avLst/>
              <a:gdLst/>
              <a:ahLst/>
              <a:cxnLst>
                <a:cxn ang="0">
                  <a:pos x="3717" y="2331"/>
                </a:cxn>
                <a:cxn ang="0">
                  <a:pos x="3174" y="1795"/>
                </a:cxn>
                <a:cxn ang="0">
                  <a:pos x="2324" y="1916"/>
                </a:cxn>
                <a:cxn ang="0">
                  <a:pos x="2110" y="684"/>
                </a:cxn>
                <a:cxn ang="0">
                  <a:pos x="1761" y="1842"/>
                </a:cxn>
                <a:cxn ang="0">
                  <a:pos x="1788" y="181"/>
                </a:cxn>
                <a:cxn ang="0">
                  <a:pos x="0" y="0"/>
                </a:cxn>
              </a:cxnLst>
              <a:rect l="0" t="0" r="r" b="b"/>
              <a:pathLst>
                <a:path w="3717" h="2331">
                  <a:moveTo>
                    <a:pt x="3717" y="2331"/>
                  </a:moveTo>
                  <a:lnTo>
                    <a:pt x="3174" y="1795"/>
                  </a:lnTo>
                  <a:lnTo>
                    <a:pt x="2324" y="1916"/>
                  </a:lnTo>
                  <a:lnTo>
                    <a:pt x="2110" y="684"/>
                  </a:lnTo>
                  <a:lnTo>
                    <a:pt x="1761" y="1842"/>
                  </a:lnTo>
                  <a:lnTo>
                    <a:pt x="1788" y="181"/>
                  </a:lnTo>
                  <a:lnTo>
                    <a:pt x="0" y="0"/>
                  </a:lnTo>
                </a:path>
              </a:pathLst>
            </a:custGeom>
            <a:noFill/>
            <a:ln w="57150" cmpd="sng">
              <a:solidFill>
                <a:srgbClr val="0066FF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4207" name="Rectangle 111"/>
          <p:cNvSpPr>
            <a:spLocks noChangeArrowheads="1"/>
          </p:cNvSpPr>
          <p:nvPr/>
        </p:nvSpPr>
        <p:spPr bwMode="auto">
          <a:xfrm>
            <a:off x="3103563" y="5599113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OPTATIVAS</a:t>
            </a:r>
          </a:p>
        </p:txBody>
      </p:sp>
      <p:sp>
        <p:nvSpPr>
          <p:cNvPr id="4229" name="Text Box 133"/>
          <p:cNvSpPr txBox="1">
            <a:spLocks noChangeArrowheads="1"/>
          </p:cNvSpPr>
          <p:nvPr/>
        </p:nvSpPr>
        <p:spPr bwMode="auto">
          <a:xfrm>
            <a:off x="520700" y="100013"/>
            <a:ext cx="5775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>
                <a:solidFill>
                  <a:srgbClr val="FFFF99"/>
                </a:solidFill>
              </a:rPr>
              <a:t>Mapa curricular  de la Maestría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4"/>
          <p:cNvSpPr>
            <a:spLocks noChangeArrowheads="1"/>
          </p:cNvSpPr>
          <p:nvPr/>
        </p:nvSpPr>
        <p:spPr bwMode="auto">
          <a:xfrm>
            <a:off x="0" y="244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225283" name="Line 115"/>
          <p:cNvSpPr>
            <a:spLocks noChangeShapeType="1"/>
          </p:cNvSpPr>
          <p:nvPr/>
        </p:nvSpPr>
        <p:spPr bwMode="auto">
          <a:xfrm>
            <a:off x="1846263" y="5635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284" name="Line 116"/>
          <p:cNvSpPr>
            <a:spLocks noChangeShapeType="1"/>
          </p:cNvSpPr>
          <p:nvPr/>
        </p:nvSpPr>
        <p:spPr bwMode="auto">
          <a:xfrm>
            <a:off x="1846263" y="10239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285" name="Line 118"/>
          <p:cNvSpPr>
            <a:spLocks noChangeShapeType="1"/>
          </p:cNvSpPr>
          <p:nvPr/>
        </p:nvSpPr>
        <p:spPr bwMode="auto">
          <a:xfrm>
            <a:off x="3008313" y="12985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286" name="Line 119"/>
          <p:cNvSpPr>
            <a:spLocks noChangeShapeType="1"/>
          </p:cNvSpPr>
          <p:nvPr/>
        </p:nvSpPr>
        <p:spPr bwMode="auto">
          <a:xfrm>
            <a:off x="3008313" y="157321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287" name="Rectangle 240"/>
          <p:cNvSpPr>
            <a:spLocks noChangeArrowheads="1"/>
          </p:cNvSpPr>
          <p:nvPr/>
        </p:nvSpPr>
        <p:spPr bwMode="auto">
          <a:xfrm>
            <a:off x="0" y="3479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225288" name="Line 320"/>
          <p:cNvSpPr>
            <a:spLocks noChangeShapeType="1"/>
          </p:cNvSpPr>
          <p:nvPr/>
        </p:nvSpPr>
        <p:spPr bwMode="auto">
          <a:xfrm>
            <a:off x="1846263" y="9794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289" name="Line 321"/>
          <p:cNvSpPr>
            <a:spLocks noChangeShapeType="1"/>
          </p:cNvSpPr>
          <p:nvPr/>
        </p:nvSpPr>
        <p:spPr bwMode="auto">
          <a:xfrm>
            <a:off x="1846263" y="12541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290" name="Line 375"/>
          <p:cNvSpPr>
            <a:spLocks noChangeShapeType="1"/>
          </p:cNvSpPr>
          <p:nvPr/>
        </p:nvSpPr>
        <p:spPr bwMode="auto">
          <a:xfrm>
            <a:off x="3009900" y="12541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aphicFrame>
        <p:nvGraphicFramePr>
          <p:cNvPr id="225347" name="Group 67"/>
          <p:cNvGraphicFramePr>
            <a:graphicFrameLocks noGrp="1"/>
          </p:cNvGraphicFramePr>
          <p:nvPr/>
        </p:nvGraphicFramePr>
        <p:xfrm>
          <a:off x="461963" y="1125538"/>
          <a:ext cx="8550275" cy="4902201"/>
        </p:xfrm>
        <a:graphic>
          <a:graphicData uri="http://schemas.openxmlformats.org/drawingml/2006/table">
            <a:tbl>
              <a:tblPr/>
              <a:tblGrid>
                <a:gridCol w="2524125"/>
                <a:gridCol w="2490787"/>
                <a:gridCol w="2562225"/>
                <a:gridCol w="973138"/>
              </a:tblGrid>
              <a:tr h="809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S-INTEGRACIÓN</a:t>
                      </a: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06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rowSpan="5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S-TALLER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04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S-INTEGRACIÓN</a:t>
                      </a: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01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28" name="Rectangle 405"/>
          <p:cNvSpPr>
            <a:spLocks noChangeArrowheads="1"/>
          </p:cNvSpPr>
          <p:nvPr/>
        </p:nvSpPr>
        <p:spPr bwMode="auto">
          <a:xfrm>
            <a:off x="0" y="661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225332" name="Rectangle 52"/>
          <p:cNvSpPr>
            <a:spLocks noChangeArrowheads="1"/>
          </p:cNvSpPr>
          <p:nvPr/>
        </p:nvSpPr>
        <p:spPr bwMode="auto">
          <a:xfrm>
            <a:off x="3103563" y="5599113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OPTATIVAS</a:t>
            </a:r>
          </a:p>
        </p:txBody>
      </p:sp>
      <p:sp>
        <p:nvSpPr>
          <p:cNvPr id="225333" name="Freeform 53"/>
          <p:cNvSpPr>
            <a:spLocks/>
          </p:cNvSpPr>
          <p:nvPr/>
        </p:nvSpPr>
        <p:spPr bwMode="auto">
          <a:xfrm>
            <a:off x="2838450" y="1477963"/>
            <a:ext cx="2668588" cy="2449512"/>
          </a:xfrm>
          <a:custGeom>
            <a:avLst/>
            <a:gdLst/>
            <a:ahLst/>
            <a:cxnLst>
              <a:cxn ang="0">
                <a:pos x="1681" y="1543"/>
              </a:cxn>
              <a:cxn ang="0">
                <a:pos x="1430" y="1543"/>
              </a:cxn>
              <a:cxn ang="0">
                <a:pos x="278" y="0"/>
              </a:cxn>
              <a:cxn ang="0">
                <a:pos x="0" y="0"/>
              </a:cxn>
            </a:cxnLst>
            <a:rect l="0" t="0" r="r" b="b"/>
            <a:pathLst>
              <a:path w="1681" h="1543">
                <a:moveTo>
                  <a:pt x="1681" y="1543"/>
                </a:moveTo>
                <a:lnTo>
                  <a:pt x="1430" y="1543"/>
                </a:lnTo>
                <a:lnTo>
                  <a:pt x="278" y="0"/>
                </a:lnTo>
                <a:lnTo>
                  <a:pt x="0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25334" name="Freeform 54"/>
          <p:cNvSpPr>
            <a:spLocks/>
          </p:cNvSpPr>
          <p:nvPr/>
        </p:nvSpPr>
        <p:spPr bwMode="auto">
          <a:xfrm>
            <a:off x="4946650" y="2339975"/>
            <a:ext cx="536575" cy="817563"/>
          </a:xfrm>
          <a:custGeom>
            <a:avLst/>
            <a:gdLst/>
            <a:ahLst/>
            <a:cxnLst>
              <a:cxn ang="0">
                <a:pos x="366" y="1050"/>
              </a:cxn>
              <a:cxn ang="0">
                <a:pos x="0" y="1051"/>
              </a:cxn>
              <a:cxn ang="0">
                <a:pos x="2" y="0"/>
              </a:cxn>
              <a:cxn ang="0">
                <a:pos x="367" y="0"/>
              </a:cxn>
            </a:cxnLst>
            <a:rect l="0" t="0" r="r" b="b"/>
            <a:pathLst>
              <a:path w="367" h="1051">
                <a:moveTo>
                  <a:pt x="366" y="1050"/>
                </a:moveTo>
                <a:lnTo>
                  <a:pt x="0" y="1051"/>
                </a:lnTo>
                <a:lnTo>
                  <a:pt x="2" y="0"/>
                </a:lnTo>
                <a:lnTo>
                  <a:pt x="367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25335" name="Freeform 55"/>
          <p:cNvSpPr>
            <a:spLocks/>
          </p:cNvSpPr>
          <p:nvPr/>
        </p:nvSpPr>
        <p:spPr bwMode="auto">
          <a:xfrm>
            <a:off x="4927600" y="1547813"/>
            <a:ext cx="536575" cy="576262"/>
          </a:xfrm>
          <a:custGeom>
            <a:avLst/>
            <a:gdLst/>
            <a:ahLst/>
            <a:cxnLst>
              <a:cxn ang="0">
                <a:pos x="366" y="1050"/>
              </a:cxn>
              <a:cxn ang="0">
                <a:pos x="0" y="1051"/>
              </a:cxn>
              <a:cxn ang="0">
                <a:pos x="2" y="0"/>
              </a:cxn>
              <a:cxn ang="0">
                <a:pos x="367" y="0"/>
              </a:cxn>
            </a:cxnLst>
            <a:rect l="0" t="0" r="r" b="b"/>
            <a:pathLst>
              <a:path w="367" h="1051">
                <a:moveTo>
                  <a:pt x="366" y="1050"/>
                </a:moveTo>
                <a:lnTo>
                  <a:pt x="0" y="1051"/>
                </a:lnTo>
                <a:lnTo>
                  <a:pt x="2" y="0"/>
                </a:lnTo>
                <a:lnTo>
                  <a:pt x="367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25336" name="Text Box 56"/>
          <p:cNvSpPr txBox="1">
            <a:spLocks noChangeArrowheads="1"/>
          </p:cNvSpPr>
          <p:nvPr/>
        </p:nvSpPr>
        <p:spPr bwMode="auto">
          <a:xfrm>
            <a:off x="520700" y="100013"/>
            <a:ext cx="3567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>
                <a:solidFill>
                  <a:srgbClr val="FFFF99"/>
                </a:solidFill>
              </a:rPr>
              <a:t>Seriación Maestría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088" name="Group 192"/>
          <p:cNvGraphicFramePr>
            <a:graphicFrameLocks noGrp="1"/>
          </p:cNvGraphicFramePr>
          <p:nvPr/>
        </p:nvGraphicFramePr>
        <p:xfrm>
          <a:off x="404813" y="1062038"/>
          <a:ext cx="8682037" cy="4970463"/>
        </p:xfrm>
        <a:graphic>
          <a:graphicData uri="http://schemas.openxmlformats.org/drawingml/2006/table">
            <a:tbl>
              <a:tblPr/>
              <a:tblGrid>
                <a:gridCol w="3848100"/>
                <a:gridCol w="3844925"/>
                <a:gridCol w="989012"/>
              </a:tblGrid>
              <a:tr h="552450">
                <a:tc row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SEMINARIO DE TESIS</a:t>
                      </a:r>
                      <a:endParaRPr kumimoji="0" lang="es-ES_tradn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pPr marL="35718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SEMINARIO   DE           INVESTIGACIÓN  </a:t>
                      </a:r>
                      <a:endParaRPr kumimoji="0" lang="es-ES_tradn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15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13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12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11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09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08</a:t>
                      </a:r>
                      <a:endParaRPr kumimoji="0" lang="es-ES_tradnl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07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8899" name="Line 115"/>
          <p:cNvSpPr>
            <a:spLocks noChangeShapeType="1"/>
          </p:cNvSpPr>
          <p:nvPr/>
        </p:nvSpPr>
        <p:spPr bwMode="auto">
          <a:xfrm>
            <a:off x="1846263" y="5635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00" name="Line 116"/>
          <p:cNvSpPr>
            <a:spLocks noChangeShapeType="1"/>
          </p:cNvSpPr>
          <p:nvPr/>
        </p:nvSpPr>
        <p:spPr bwMode="auto">
          <a:xfrm>
            <a:off x="1846263" y="8382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01" name="Line 118"/>
          <p:cNvSpPr>
            <a:spLocks noChangeShapeType="1"/>
          </p:cNvSpPr>
          <p:nvPr/>
        </p:nvSpPr>
        <p:spPr bwMode="auto">
          <a:xfrm>
            <a:off x="3008313" y="11128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02" name="Line 119"/>
          <p:cNvSpPr>
            <a:spLocks noChangeShapeType="1"/>
          </p:cNvSpPr>
          <p:nvPr/>
        </p:nvSpPr>
        <p:spPr bwMode="auto">
          <a:xfrm>
            <a:off x="3008313" y="13874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33" name="Rectangle 240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208934" name="Line 320"/>
          <p:cNvSpPr>
            <a:spLocks noChangeShapeType="1"/>
          </p:cNvSpPr>
          <p:nvPr/>
        </p:nvSpPr>
        <p:spPr bwMode="auto">
          <a:xfrm>
            <a:off x="1846263" y="79375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35" name="Line 321"/>
          <p:cNvSpPr>
            <a:spLocks noChangeShapeType="1"/>
          </p:cNvSpPr>
          <p:nvPr/>
        </p:nvSpPr>
        <p:spPr bwMode="auto">
          <a:xfrm>
            <a:off x="1846263" y="10683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36" name="Line 375"/>
          <p:cNvSpPr>
            <a:spLocks noChangeShapeType="1"/>
          </p:cNvSpPr>
          <p:nvPr/>
        </p:nvSpPr>
        <p:spPr bwMode="auto">
          <a:xfrm>
            <a:off x="3009900" y="10683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980" name="Rectangle 405"/>
          <p:cNvSpPr>
            <a:spLocks noChangeArrowheads="1"/>
          </p:cNvSpPr>
          <p:nvPr/>
        </p:nvSpPr>
        <p:spPr bwMode="auto">
          <a:xfrm>
            <a:off x="0" y="661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209020" name="Line 124"/>
          <p:cNvSpPr>
            <a:spLocks noChangeShapeType="1"/>
          </p:cNvSpPr>
          <p:nvPr/>
        </p:nvSpPr>
        <p:spPr bwMode="auto">
          <a:xfrm flipV="1">
            <a:off x="862013" y="1284288"/>
            <a:ext cx="0" cy="45085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9021" name="Line 125"/>
          <p:cNvSpPr>
            <a:spLocks noChangeShapeType="1"/>
          </p:cNvSpPr>
          <p:nvPr/>
        </p:nvSpPr>
        <p:spPr bwMode="auto">
          <a:xfrm flipV="1">
            <a:off x="4713288" y="1279525"/>
            <a:ext cx="0" cy="45085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09094" name="Group 198"/>
          <p:cNvGrpSpPr>
            <a:grpSpLocks/>
          </p:cNvGrpSpPr>
          <p:nvPr/>
        </p:nvGrpSpPr>
        <p:grpSpPr bwMode="auto">
          <a:xfrm>
            <a:off x="641350" y="1190625"/>
            <a:ext cx="4238625" cy="4740275"/>
            <a:chOff x="404" y="750"/>
            <a:chExt cx="2670" cy="2986"/>
          </a:xfrm>
        </p:grpSpPr>
        <p:sp>
          <p:nvSpPr>
            <p:cNvPr id="209092" name="Rectangle 196"/>
            <p:cNvSpPr>
              <a:spLocks noChangeArrowheads="1"/>
            </p:cNvSpPr>
            <p:nvPr/>
          </p:nvSpPr>
          <p:spPr bwMode="auto">
            <a:xfrm>
              <a:off x="2823" y="750"/>
              <a:ext cx="251" cy="2981"/>
            </a:xfrm>
            <a:prstGeom prst="rect">
              <a:avLst/>
            </a:prstGeom>
            <a:solidFill>
              <a:srgbClr val="33CC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9093" name="Rectangle 197"/>
            <p:cNvSpPr>
              <a:spLocks noChangeArrowheads="1"/>
            </p:cNvSpPr>
            <p:nvPr/>
          </p:nvSpPr>
          <p:spPr bwMode="auto">
            <a:xfrm>
              <a:off x="404" y="755"/>
              <a:ext cx="251" cy="29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9095" name="Line 199"/>
          <p:cNvSpPr>
            <a:spLocks noChangeShapeType="1"/>
          </p:cNvSpPr>
          <p:nvPr/>
        </p:nvSpPr>
        <p:spPr bwMode="auto">
          <a:xfrm>
            <a:off x="-149225" y="-2949575"/>
            <a:ext cx="149225" cy="4752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9096" name="Rectangle 200"/>
          <p:cNvSpPr>
            <a:spLocks noChangeArrowheads="1"/>
          </p:cNvSpPr>
          <p:nvPr/>
        </p:nvSpPr>
        <p:spPr bwMode="auto">
          <a:xfrm>
            <a:off x="182563" y="-80963"/>
            <a:ext cx="5303837" cy="1146176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9089" name="Text Box 193"/>
          <p:cNvSpPr txBox="1">
            <a:spLocks noChangeArrowheads="1"/>
          </p:cNvSpPr>
          <p:nvPr/>
        </p:nvSpPr>
        <p:spPr bwMode="auto">
          <a:xfrm>
            <a:off x="520700" y="100013"/>
            <a:ext cx="7942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>
                <a:solidFill>
                  <a:srgbClr val="FFFF99"/>
                </a:solidFill>
              </a:rPr>
              <a:t>Mapa Curricular y Seriación del  Doctorado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64862E-6 L 2.77778E-7 -0.9912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209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0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1635125" y="0"/>
            <a:ext cx="58499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" sz="3200">
                <a:solidFill>
                  <a:srgbClr val="FFFF99"/>
                </a:solidFill>
              </a:rPr>
              <a:t>Distribución de Créditos</a:t>
            </a:r>
          </a:p>
        </p:txBody>
      </p:sp>
      <p:sp>
        <p:nvSpPr>
          <p:cNvPr id="237576" name="AutoShape 8"/>
          <p:cNvSpPr>
            <a:spLocks noChangeAspect="1" noChangeArrowheads="1" noTextEdit="1"/>
          </p:cNvSpPr>
          <p:nvPr/>
        </p:nvSpPr>
        <p:spPr bwMode="auto">
          <a:xfrm>
            <a:off x="296863" y="1155700"/>
            <a:ext cx="4646612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237627" name="Group 59"/>
          <p:cNvGrpSpPr>
            <a:grpSpLocks/>
          </p:cNvGrpSpPr>
          <p:nvPr/>
        </p:nvGrpSpPr>
        <p:grpSpPr bwMode="auto">
          <a:xfrm>
            <a:off x="2260600" y="1506538"/>
            <a:ext cx="3392488" cy="1833562"/>
            <a:chOff x="2360" y="508"/>
            <a:chExt cx="2137" cy="1155"/>
          </a:xfrm>
        </p:grpSpPr>
        <p:sp>
          <p:nvSpPr>
            <p:cNvPr id="237578" name="Freeform 10"/>
            <p:cNvSpPr>
              <a:spLocks/>
            </p:cNvSpPr>
            <p:nvPr/>
          </p:nvSpPr>
          <p:spPr bwMode="auto">
            <a:xfrm>
              <a:off x="2916" y="793"/>
              <a:ext cx="530" cy="393"/>
            </a:xfrm>
            <a:custGeom>
              <a:avLst/>
              <a:gdLst/>
              <a:ahLst/>
              <a:cxnLst>
                <a:cxn ang="0">
                  <a:pos x="530" y="215"/>
                </a:cxn>
                <a:cxn ang="0">
                  <a:pos x="0" y="0"/>
                </a:cxn>
                <a:cxn ang="0">
                  <a:pos x="0" y="178"/>
                </a:cxn>
                <a:cxn ang="0">
                  <a:pos x="530" y="393"/>
                </a:cxn>
                <a:cxn ang="0">
                  <a:pos x="530" y="215"/>
                </a:cxn>
              </a:cxnLst>
              <a:rect l="0" t="0" r="r" b="b"/>
              <a:pathLst>
                <a:path w="530" h="393">
                  <a:moveTo>
                    <a:pt x="530" y="215"/>
                  </a:moveTo>
                  <a:lnTo>
                    <a:pt x="0" y="0"/>
                  </a:lnTo>
                  <a:lnTo>
                    <a:pt x="0" y="178"/>
                  </a:lnTo>
                  <a:lnTo>
                    <a:pt x="530" y="393"/>
                  </a:lnTo>
                  <a:lnTo>
                    <a:pt x="530" y="215"/>
                  </a:lnTo>
                  <a:close/>
                </a:path>
              </a:pathLst>
            </a:custGeom>
            <a:solidFill>
              <a:srgbClr val="8080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79" name="Freeform 11"/>
            <p:cNvSpPr>
              <a:spLocks/>
            </p:cNvSpPr>
            <p:nvPr/>
          </p:nvSpPr>
          <p:spPr bwMode="auto">
            <a:xfrm>
              <a:off x="2916" y="726"/>
              <a:ext cx="530" cy="282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11" y="63"/>
                </a:cxn>
                <a:cxn ang="0">
                  <a:pos x="22" y="60"/>
                </a:cxn>
                <a:cxn ang="0">
                  <a:pos x="33" y="56"/>
                </a:cxn>
                <a:cxn ang="0">
                  <a:pos x="44" y="52"/>
                </a:cxn>
                <a:cxn ang="0">
                  <a:pos x="59" y="52"/>
                </a:cxn>
                <a:cxn ang="0">
                  <a:pos x="70" y="48"/>
                </a:cxn>
                <a:cxn ang="0">
                  <a:pos x="81" y="45"/>
                </a:cxn>
                <a:cxn ang="0">
                  <a:pos x="93" y="41"/>
                </a:cxn>
                <a:cxn ang="0">
                  <a:pos x="107" y="41"/>
                </a:cxn>
                <a:cxn ang="0">
                  <a:pos x="119" y="37"/>
                </a:cxn>
                <a:cxn ang="0">
                  <a:pos x="119" y="37"/>
                </a:cxn>
                <a:cxn ang="0">
                  <a:pos x="130" y="34"/>
                </a:cxn>
                <a:cxn ang="0">
                  <a:pos x="144" y="34"/>
                </a:cxn>
                <a:cxn ang="0">
                  <a:pos x="156" y="30"/>
                </a:cxn>
                <a:cxn ang="0">
                  <a:pos x="170" y="26"/>
                </a:cxn>
                <a:cxn ang="0">
                  <a:pos x="182" y="26"/>
                </a:cxn>
                <a:cxn ang="0">
                  <a:pos x="196" y="23"/>
                </a:cxn>
                <a:cxn ang="0">
                  <a:pos x="207" y="23"/>
                </a:cxn>
                <a:cxn ang="0">
                  <a:pos x="222" y="19"/>
                </a:cxn>
                <a:cxn ang="0">
                  <a:pos x="237" y="19"/>
                </a:cxn>
                <a:cxn ang="0">
                  <a:pos x="248" y="15"/>
                </a:cxn>
                <a:cxn ang="0">
                  <a:pos x="263" y="15"/>
                </a:cxn>
                <a:cxn ang="0">
                  <a:pos x="274" y="11"/>
                </a:cxn>
                <a:cxn ang="0">
                  <a:pos x="289" y="11"/>
                </a:cxn>
                <a:cxn ang="0">
                  <a:pos x="304" y="11"/>
                </a:cxn>
                <a:cxn ang="0">
                  <a:pos x="319" y="8"/>
                </a:cxn>
                <a:cxn ang="0">
                  <a:pos x="330" y="8"/>
                </a:cxn>
                <a:cxn ang="0">
                  <a:pos x="345" y="8"/>
                </a:cxn>
                <a:cxn ang="0">
                  <a:pos x="359" y="4"/>
                </a:cxn>
                <a:cxn ang="0">
                  <a:pos x="374" y="4"/>
                </a:cxn>
                <a:cxn ang="0">
                  <a:pos x="389" y="4"/>
                </a:cxn>
                <a:cxn ang="0">
                  <a:pos x="389" y="4"/>
                </a:cxn>
                <a:cxn ang="0">
                  <a:pos x="400" y="4"/>
                </a:cxn>
                <a:cxn ang="0">
                  <a:pos x="415" y="0"/>
                </a:cxn>
                <a:cxn ang="0">
                  <a:pos x="430" y="0"/>
                </a:cxn>
                <a:cxn ang="0">
                  <a:pos x="445" y="0"/>
                </a:cxn>
                <a:cxn ang="0">
                  <a:pos x="459" y="0"/>
                </a:cxn>
                <a:cxn ang="0">
                  <a:pos x="474" y="0"/>
                </a:cxn>
                <a:cxn ang="0">
                  <a:pos x="489" y="0"/>
                </a:cxn>
                <a:cxn ang="0">
                  <a:pos x="500" y="0"/>
                </a:cxn>
                <a:cxn ang="0">
                  <a:pos x="515" y="0"/>
                </a:cxn>
                <a:cxn ang="0">
                  <a:pos x="530" y="0"/>
                </a:cxn>
                <a:cxn ang="0">
                  <a:pos x="530" y="282"/>
                </a:cxn>
                <a:cxn ang="0">
                  <a:pos x="0" y="67"/>
                </a:cxn>
              </a:cxnLst>
              <a:rect l="0" t="0" r="r" b="b"/>
              <a:pathLst>
                <a:path w="530" h="282">
                  <a:moveTo>
                    <a:pt x="0" y="67"/>
                  </a:moveTo>
                  <a:lnTo>
                    <a:pt x="11" y="63"/>
                  </a:lnTo>
                  <a:lnTo>
                    <a:pt x="22" y="60"/>
                  </a:lnTo>
                  <a:lnTo>
                    <a:pt x="33" y="56"/>
                  </a:lnTo>
                  <a:lnTo>
                    <a:pt x="44" y="52"/>
                  </a:lnTo>
                  <a:lnTo>
                    <a:pt x="59" y="52"/>
                  </a:lnTo>
                  <a:lnTo>
                    <a:pt x="70" y="48"/>
                  </a:lnTo>
                  <a:lnTo>
                    <a:pt x="81" y="45"/>
                  </a:lnTo>
                  <a:lnTo>
                    <a:pt x="93" y="41"/>
                  </a:lnTo>
                  <a:lnTo>
                    <a:pt x="107" y="41"/>
                  </a:lnTo>
                  <a:lnTo>
                    <a:pt x="119" y="37"/>
                  </a:lnTo>
                  <a:lnTo>
                    <a:pt x="119" y="37"/>
                  </a:lnTo>
                  <a:lnTo>
                    <a:pt x="130" y="34"/>
                  </a:lnTo>
                  <a:lnTo>
                    <a:pt x="144" y="34"/>
                  </a:lnTo>
                  <a:lnTo>
                    <a:pt x="156" y="30"/>
                  </a:lnTo>
                  <a:lnTo>
                    <a:pt x="170" y="26"/>
                  </a:lnTo>
                  <a:lnTo>
                    <a:pt x="182" y="26"/>
                  </a:lnTo>
                  <a:lnTo>
                    <a:pt x="196" y="23"/>
                  </a:lnTo>
                  <a:lnTo>
                    <a:pt x="207" y="23"/>
                  </a:lnTo>
                  <a:lnTo>
                    <a:pt x="222" y="19"/>
                  </a:lnTo>
                  <a:lnTo>
                    <a:pt x="237" y="19"/>
                  </a:lnTo>
                  <a:lnTo>
                    <a:pt x="248" y="15"/>
                  </a:lnTo>
                  <a:lnTo>
                    <a:pt x="263" y="15"/>
                  </a:lnTo>
                  <a:lnTo>
                    <a:pt x="274" y="11"/>
                  </a:lnTo>
                  <a:lnTo>
                    <a:pt x="289" y="11"/>
                  </a:lnTo>
                  <a:lnTo>
                    <a:pt x="304" y="11"/>
                  </a:lnTo>
                  <a:lnTo>
                    <a:pt x="319" y="8"/>
                  </a:lnTo>
                  <a:lnTo>
                    <a:pt x="330" y="8"/>
                  </a:lnTo>
                  <a:lnTo>
                    <a:pt x="345" y="8"/>
                  </a:lnTo>
                  <a:lnTo>
                    <a:pt x="359" y="4"/>
                  </a:lnTo>
                  <a:lnTo>
                    <a:pt x="374" y="4"/>
                  </a:lnTo>
                  <a:lnTo>
                    <a:pt x="389" y="4"/>
                  </a:lnTo>
                  <a:lnTo>
                    <a:pt x="389" y="4"/>
                  </a:lnTo>
                  <a:lnTo>
                    <a:pt x="400" y="4"/>
                  </a:lnTo>
                  <a:lnTo>
                    <a:pt x="415" y="0"/>
                  </a:lnTo>
                  <a:lnTo>
                    <a:pt x="430" y="0"/>
                  </a:lnTo>
                  <a:lnTo>
                    <a:pt x="445" y="0"/>
                  </a:lnTo>
                  <a:lnTo>
                    <a:pt x="459" y="0"/>
                  </a:lnTo>
                  <a:lnTo>
                    <a:pt x="474" y="0"/>
                  </a:lnTo>
                  <a:lnTo>
                    <a:pt x="489" y="0"/>
                  </a:lnTo>
                  <a:lnTo>
                    <a:pt x="500" y="0"/>
                  </a:lnTo>
                  <a:lnTo>
                    <a:pt x="515" y="0"/>
                  </a:lnTo>
                  <a:lnTo>
                    <a:pt x="530" y="0"/>
                  </a:lnTo>
                  <a:lnTo>
                    <a:pt x="530" y="28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0" name="Freeform 12"/>
            <p:cNvSpPr>
              <a:spLocks/>
            </p:cNvSpPr>
            <p:nvPr/>
          </p:nvSpPr>
          <p:spPr bwMode="auto">
            <a:xfrm>
              <a:off x="2623" y="1008"/>
              <a:ext cx="252" cy="382"/>
            </a:xfrm>
            <a:custGeom>
              <a:avLst/>
              <a:gdLst/>
              <a:ahLst/>
              <a:cxnLst>
                <a:cxn ang="0">
                  <a:pos x="241" y="200"/>
                </a:cxn>
                <a:cxn ang="0">
                  <a:pos x="223" y="193"/>
                </a:cxn>
                <a:cxn ang="0">
                  <a:pos x="200" y="185"/>
                </a:cxn>
                <a:cxn ang="0">
                  <a:pos x="182" y="178"/>
                </a:cxn>
                <a:cxn ang="0">
                  <a:pos x="167" y="171"/>
                </a:cxn>
                <a:cxn ang="0">
                  <a:pos x="148" y="163"/>
                </a:cxn>
                <a:cxn ang="0">
                  <a:pos x="141" y="160"/>
                </a:cxn>
                <a:cxn ang="0">
                  <a:pos x="126" y="152"/>
                </a:cxn>
                <a:cxn ang="0">
                  <a:pos x="111" y="145"/>
                </a:cxn>
                <a:cxn ang="0">
                  <a:pos x="97" y="134"/>
                </a:cxn>
                <a:cxn ang="0">
                  <a:pos x="82" y="126"/>
                </a:cxn>
                <a:cxn ang="0">
                  <a:pos x="71" y="115"/>
                </a:cxn>
                <a:cxn ang="0">
                  <a:pos x="60" y="108"/>
                </a:cxn>
                <a:cxn ang="0">
                  <a:pos x="48" y="96"/>
                </a:cxn>
                <a:cxn ang="0">
                  <a:pos x="41" y="89"/>
                </a:cxn>
                <a:cxn ang="0">
                  <a:pos x="30" y="78"/>
                </a:cxn>
                <a:cxn ang="0">
                  <a:pos x="23" y="71"/>
                </a:cxn>
                <a:cxn ang="0">
                  <a:pos x="19" y="59"/>
                </a:cxn>
                <a:cxn ang="0">
                  <a:pos x="15" y="56"/>
                </a:cxn>
                <a:cxn ang="0">
                  <a:pos x="8" y="45"/>
                </a:cxn>
                <a:cxn ang="0">
                  <a:pos x="4" y="37"/>
                </a:cxn>
                <a:cxn ang="0">
                  <a:pos x="4" y="26"/>
                </a:cxn>
                <a:cxn ang="0">
                  <a:pos x="0" y="15"/>
                </a:cxn>
                <a:cxn ang="0">
                  <a:pos x="0" y="8"/>
                </a:cxn>
                <a:cxn ang="0">
                  <a:pos x="0" y="178"/>
                </a:cxn>
                <a:cxn ang="0">
                  <a:pos x="0" y="189"/>
                </a:cxn>
                <a:cxn ang="0">
                  <a:pos x="0" y="200"/>
                </a:cxn>
                <a:cxn ang="0">
                  <a:pos x="4" y="208"/>
                </a:cxn>
                <a:cxn ang="0">
                  <a:pos x="8" y="219"/>
                </a:cxn>
                <a:cxn ang="0">
                  <a:pos x="11" y="230"/>
                </a:cxn>
                <a:cxn ang="0">
                  <a:pos x="15" y="234"/>
                </a:cxn>
                <a:cxn ang="0">
                  <a:pos x="19" y="241"/>
                </a:cxn>
                <a:cxn ang="0">
                  <a:pos x="26" y="252"/>
                </a:cxn>
                <a:cxn ang="0">
                  <a:pos x="34" y="263"/>
                </a:cxn>
                <a:cxn ang="0">
                  <a:pos x="45" y="271"/>
                </a:cxn>
                <a:cxn ang="0">
                  <a:pos x="56" y="282"/>
                </a:cxn>
                <a:cxn ang="0">
                  <a:pos x="63" y="289"/>
                </a:cxn>
                <a:cxn ang="0">
                  <a:pos x="78" y="300"/>
                </a:cxn>
                <a:cxn ang="0">
                  <a:pos x="89" y="308"/>
                </a:cxn>
                <a:cxn ang="0">
                  <a:pos x="104" y="315"/>
                </a:cxn>
                <a:cxn ang="0">
                  <a:pos x="119" y="326"/>
                </a:cxn>
                <a:cxn ang="0">
                  <a:pos x="134" y="334"/>
                </a:cxn>
                <a:cxn ang="0">
                  <a:pos x="141" y="338"/>
                </a:cxn>
                <a:cxn ang="0">
                  <a:pos x="156" y="345"/>
                </a:cxn>
                <a:cxn ang="0">
                  <a:pos x="174" y="352"/>
                </a:cxn>
                <a:cxn ang="0">
                  <a:pos x="193" y="360"/>
                </a:cxn>
                <a:cxn ang="0">
                  <a:pos x="211" y="367"/>
                </a:cxn>
                <a:cxn ang="0">
                  <a:pos x="230" y="375"/>
                </a:cxn>
                <a:cxn ang="0">
                  <a:pos x="252" y="382"/>
                </a:cxn>
              </a:cxnLst>
              <a:rect l="0" t="0" r="r" b="b"/>
              <a:pathLst>
                <a:path w="252" h="382">
                  <a:moveTo>
                    <a:pt x="252" y="204"/>
                  </a:moveTo>
                  <a:lnTo>
                    <a:pt x="241" y="200"/>
                  </a:lnTo>
                  <a:lnTo>
                    <a:pt x="230" y="197"/>
                  </a:lnTo>
                  <a:lnTo>
                    <a:pt x="223" y="193"/>
                  </a:lnTo>
                  <a:lnTo>
                    <a:pt x="211" y="189"/>
                  </a:lnTo>
                  <a:lnTo>
                    <a:pt x="200" y="185"/>
                  </a:lnTo>
                  <a:lnTo>
                    <a:pt x="193" y="182"/>
                  </a:lnTo>
                  <a:lnTo>
                    <a:pt x="182" y="178"/>
                  </a:lnTo>
                  <a:lnTo>
                    <a:pt x="174" y="174"/>
                  </a:lnTo>
                  <a:lnTo>
                    <a:pt x="167" y="171"/>
                  </a:lnTo>
                  <a:lnTo>
                    <a:pt x="156" y="167"/>
                  </a:lnTo>
                  <a:lnTo>
                    <a:pt x="148" y="163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56"/>
                  </a:lnTo>
                  <a:lnTo>
                    <a:pt x="126" y="152"/>
                  </a:lnTo>
                  <a:lnTo>
                    <a:pt x="119" y="148"/>
                  </a:lnTo>
                  <a:lnTo>
                    <a:pt x="111" y="145"/>
                  </a:lnTo>
                  <a:lnTo>
                    <a:pt x="104" y="137"/>
                  </a:lnTo>
                  <a:lnTo>
                    <a:pt x="97" y="134"/>
                  </a:lnTo>
                  <a:lnTo>
                    <a:pt x="89" y="130"/>
                  </a:lnTo>
                  <a:lnTo>
                    <a:pt x="82" y="126"/>
                  </a:lnTo>
                  <a:lnTo>
                    <a:pt x="78" y="122"/>
                  </a:lnTo>
                  <a:lnTo>
                    <a:pt x="71" y="115"/>
                  </a:lnTo>
                  <a:lnTo>
                    <a:pt x="63" y="111"/>
                  </a:lnTo>
                  <a:lnTo>
                    <a:pt x="60" y="108"/>
                  </a:lnTo>
                  <a:lnTo>
                    <a:pt x="56" y="104"/>
                  </a:lnTo>
                  <a:lnTo>
                    <a:pt x="48" y="96"/>
                  </a:lnTo>
                  <a:lnTo>
                    <a:pt x="45" y="93"/>
                  </a:lnTo>
                  <a:lnTo>
                    <a:pt x="41" y="89"/>
                  </a:lnTo>
                  <a:lnTo>
                    <a:pt x="34" y="85"/>
                  </a:lnTo>
                  <a:lnTo>
                    <a:pt x="30" y="78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1" y="52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4" y="37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178"/>
                  </a:lnTo>
                  <a:lnTo>
                    <a:pt x="0" y="185"/>
                  </a:lnTo>
                  <a:lnTo>
                    <a:pt x="0" y="189"/>
                  </a:lnTo>
                  <a:lnTo>
                    <a:pt x="0" y="193"/>
                  </a:lnTo>
                  <a:lnTo>
                    <a:pt x="0" y="200"/>
                  </a:lnTo>
                  <a:lnTo>
                    <a:pt x="4" y="204"/>
                  </a:lnTo>
                  <a:lnTo>
                    <a:pt x="4" y="208"/>
                  </a:lnTo>
                  <a:lnTo>
                    <a:pt x="4" y="215"/>
                  </a:lnTo>
                  <a:lnTo>
                    <a:pt x="8" y="219"/>
                  </a:lnTo>
                  <a:lnTo>
                    <a:pt x="8" y="223"/>
                  </a:lnTo>
                  <a:lnTo>
                    <a:pt x="11" y="230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9" y="237"/>
                  </a:lnTo>
                  <a:lnTo>
                    <a:pt x="19" y="241"/>
                  </a:lnTo>
                  <a:lnTo>
                    <a:pt x="23" y="249"/>
                  </a:lnTo>
                  <a:lnTo>
                    <a:pt x="26" y="252"/>
                  </a:lnTo>
                  <a:lnTo>
                    <a:pt x="30" y="256"/>
                  </a:lnTo>
                  <a:lnTo>
                    <a:pt x="34" y="263"/>
                  </a:lnTo>
                  <a:lnTo>
                    <a:pt x="41" y="267"/>
                  </a:lnTo>
                  <a:lnTo>
                    <a:pt x="45" y="271"/>
                  </a:lnTo>
                  <a:lnTo>
                    <a:pt x="48" y="274"/>
                  </a:lnTo>
                  <a:lnTo>
                    <a:pt x="56" y="282"/>
                  </a:lnTo>
                  <a:lnTo>
                    <a:pt x="60" y="286"/>
                  </a:lnTo>
                  <a:lnTo>
                    <a:pt x="63" y="289"/>
                  </a:lnTo>
                  <a:lnTo>
                    <a:pt x="71" y="293"/>
                  </a:lnTo>
                  <a:lnTo>
                    <a:pt x="78" y="300"/>
                  </a:lnTo>
                  <a:lnTo>
                    <a:pt x="82" y="304"/>
                  </a:lnTo>
                  <a:lnTo>
                    <a:pt x="89" y="308"/>
                  </a:lnTo>
                  <a:lnTo>
                    <a:pt x="97" y="312"/>
                  </a:lnTo>
                  <a:lnTo>
                    <a:pt x="104" y="315"/>
                  </a:lnTo>
                  <a:lnTo>
                    <a:pt x="111" y="323"/>
                  </a:lnTo>
                  <a:lnTo>
                    <a:pt x="119" y="326"/>
                  </a:lnTo>
                  <a:lnTo>
                    <a:pt x="126" y="330"/>
                  </a:lnTo>
                  <a:lnTo>
                    <a:pt x="134" y="334"/>
                  </a:lnTo>
                  <a:lnTo>
                    <a:pt x="141" y="338"/>
                  </a:lnTo>
                  <a:lnTo>
                    <a:pt x="141" y="338"/>
                  </a:lnTo>
                  <a:lnTo>
                    <a:pt x="148" y="341"/>
                  </a:lnTo>
                  <a:lnTo>
                    <a:pt x="156" y="345"/>
                  </a:lnTo>
                  <a:lnTo>
                    <a:pt x="167" y="349"/>
                  </a:lnTo>
                  <a:lnTo>
                    <a:pt x="174" y="352"/>
                  </a:lnTo>
                  <a:lnTo>
                    <a:pt x="182" y="356"/>
                  </a:lnTo>
                  <a:lnTo>
                    <a:pt x="193" y="360"/>
                  </a:lnTo>
                  <a:lnTo>
                    <a:pt x="200" y="363"/>
                  </a:lnTo>
                  <a:lnTo>
                    <a:pt x="211" y="367"/>
                  </a:lnTo>
                  <a:lnTo>
                    <a:pt x="223" y="371"/>
                  </a:lnTo>
                  <a:lnTo>
                    <a:pt x="230" y="375"/>
                  </a:lnTo>
                  <a:lnTo>
                    <a:pt x="241" y="378"/>
                  </a:lnTo>
                  <a:lnTo>
                    <a:pt x="252" y="382"/>
                  </a:lnTo>
                  <a:lnTo>
                    <a:pt x="252" y="204"/>
                  </a:lnTo>
                  <a:close/>
                </a:path>
              </a:pathLst>
            </a:custGeom>
            <a:solidFill>
              <a:srgbClr val="0000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1" name="Freeform 13"/>
            <p:cNvSpPr>
              <a:spLocks/>
            </p:cNvSpPr>
            <p:nvPr/>
          </p:nvSpPr>
          <p:spPr bwMode="auto">
            <a:xfrm>
              <a:off x="2875" y="1008"/>
              <a:ext cx="571" cy="382"/>
            </a:xfrm>
            <a:custGeom>
              <a:avLst/>
              <a:gdLst/>
              <a:ahLst/>
              <a:cxnLst>
                <a:cxn ang="0">
                  <a:pos x="571" y="0"/>
                </a:cxn>
                <a:cxn ang="0">
                  <a:pos x="0" y="204"/>
                </a:cxn>
                <a:cxn ang="0">
                  <a:pos x="0" y="382"/>
                </a:cxn>
                <a:cxn ang="0">
                  <a:pos x="571" y="178"/>
                </a:cxn>
                <a:cxn ang="0">
                  <a:pos x="571" y="0"/>
                </a:cxn>
              </a:cxnLst>
              <a:rect l="0" t="0" r="r" b="b"/>
              <a:pathLst>
                <a:path w="571" h="382">
                  <a:moveTo>
                    <a:pt x="571" y="0"/>
                  </a:moveTo>
                  <a:lnTo>
                    <a:pt x="0" y="204"/>
                  </a:lnTo>
                  <a:lnTo>
                    <a:pt x="0" y="382"/>
                  </a:lnTo>
                  <a:lnTo>
                    <a:pt x="571" y="178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0000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2" name="Freeform 14"/>
            <p:cNvSpPr>
              <a:spLocks/>
            </p:cNvSpPr>
            <p:nvPr/>
          </p:nvSpPr>
          <p:spPr bwMode="auto">
            <a:xfrm>
              <a:off x="2623" y="793"/>
              <a:ext cx="823" cy="419"/>
            </a:xfrm>
            <a:custGeom>
              <a:avLst/>
              <a:gdLst/>
              <a:ahLst/>
              <a:cxnLst>
                <a:cxn ang="0">
                  <a:pos x="241" y="415"/>
                </a:cxn>
                <a:cxn ang="0">
                  <a:pos x="223" y="408"/>
                </a:cxn>
                <a:cxn ang="0">
                  <a:pos x="200" y="400"/>
                </a:cxn>
                <a:cxn ang="0">
                  <a:pos x="182" y="393"/>
                </a:cxn>
                <a:cxn ang="0">
                  <a:pos x="167" y="386"/>
                </a:cxn>
                <a:cxn ang="0">
                  <a:pos x="148" y="378"/>
                </a:cxn>
                <a:cxn ang="0">
                  <a:pos x="134" y="371"/>
                </a:cxn>
                <a:cxn ang="0">
                  <a:pos x="119" y="363"/>
                </a:cxn>
                <a:cxn ang="0">
                  <a:pos x="104" y="352"/>
                </a:cxn>
                <a:cxn ang="0">
                  <a:pos x="89" y="345"/>
                </a:cxn>
                <a:cxn ang="0">
                  <a:pos x="78" y="337"/>
                </a:cxn>
                <a:cxn ang="0">
                  <a:pos x="63" y="326"/>
                </a:cxn>
                <a:cxn ang="0">
                  <a:pos x="56" y="319"/>
                </a:cxn>
                <a:cxn ang="0">
                  <a:pos x="45" y="308"/>
                </a:cxn>
                <a:cxn ang="0">
                  <a:pos x="34" y="300"/>
                </a:cxn>
                <a:cxn ang="0">
                  <a:pos x="26" y="289"/>
                </a:cxn>
                <a:cxn ang="0">
                  <a:pos x="19" y="278"/>
                </a:cxn>
                <a:cxn ang="0">
                  <a:pos x="15" y="271"/>
                </a:cxn>
                <a:cxn ang="0">
                  <a:pos x="8" y="260"/>
                </a:cxn>
                <a:cxn ang="0">
                  <a:pos x="4" y="252"/>
                </a:cxn>
                <a:cxn ang="0">
                  <a:pos x="4" y="241"/>
                </a:cxn>
                <a:cxn ang="0">
                  <a:pos x="0" y="230"/>
                </a:cxn>
                <a:cxn ang="0">
                  <a:pos x="0" y="223"/>
                </a:cxn>
                <a:cxn ang="0">
                  <a:pos x="0" y="211"/>
                </a:cxn>
                <a:cxn ang="0">
                  <a:pos x="0" y="200"/>
                </a:cxn>
                <a:cxn ang="0">
                  <a:pos x="4" y="193"/>
                </a:cxn>
                <a:cxn ang="0">
                  <a:pos x="4" y="182"/>
                </a:cxn>
                <a:cxn ang="0">
                  <a:pos x="8" y="171"/>
                </a:cxn>
                <a:cxn ang="0">
                  <a:pos x="15" y="163"/>
                </a:cxn>
                <a:cxn ang="0">
                  <a:pos x="19" y="152"/>
                </a:cxn>
                <a:cxn ang="0">
                  <a:pos x="26" y="141"/>
                </a:cxn>
                <a:cxn ang="0">
                  <a:pos x="34" y="134"/>
                </a:cxn>
                <a:cxn ang="0">
                  <a:pos x="45" y="122"/>
                </a:cxn>
                <a:cxn ang="0">
                  <a:pos x="56" y="115"/>
                </a:cxn>
                <a:cxn ang="0">
                  <a:pos x="63" y="104"/>
                </a:cxn>
                <a:cxn ang="0">
                  <a:pos x="78" y="96"/>
                </a:cxn>
                <a:cxn ang="0">
                  <a:pos x="89" y="89"/>
                </a:cxn>
                <a:cxn ang="0">
                  <a:pos x="104" y="78"/>
                </a:cxn>
                <a:cxn ang="0">
                  <a:pos x="119" y="70"/>
                </a:cxn>
                <a:cxn ang="0">
                  <a:pos x="134" y="63"/>
                </a:cxn>
                <a:cxn ang="0">
                  <a:pos x="148" y="52"/>
                </a:cxn>
                <a:cxn ang="0">
                  <a:pos x="167" y="45"/>
                </a:cxn>
                <a:cxn ang="0">
                  <a:pos x="182" y="37"/>
                </a:cxn>
                <a:cxn ang="0">
                  <a:pos x="200" y="30"/>
                </a:cxn>
                <a:cxn ang="0">
                  <a:pos x="223" y="22"/>
                </a:cxn>
                <a:cxn ang="0">
                  <a:pos x="241" y="15"/>
                </a:cxn>
                <a:cxn ang="0">
                  <a:pos x="263" y="7"/>
                </a:cxn>
                <a:cxn ang="0">
                  <a:pos x="282" y="4"/>
                </a:cxn>
                <a:cxn ang="0">
                  <a:pos x="823" y="215"/>
                </a:cxn>
              </a:cxnLst>
              <a:rect l="0" t="0" r="r" b="b"/>
              <a:pathLst>
                <a:path w="823" h="419">
                  <a:moveTo>
                    <a:pt x="252" y="419"/>
                  </a:moveTo>
                  <a:lnTo>
                    <a:pt x="241" y="415"/>
                  </a:lnTo>
                  <a:lnTo>
                    <a:pt x="230" y="412"/>
                  </a:lnTo>
                  <a:lnTo>
                    <a:pt x="223" y="408"/>
                  </a:lnTo>
                  <a:lnTo>
                    <a:pt x="211" y="404"/>
                  </a:lnTo>
                  <a:lnTo>
                    <a:pt x="200" y="400"/>
                  </a:lnTo>
                  <a:lnTo>
                    <a:pt x="193" y="397"/>
                  </a:lnTo>
                  <a:lnTo>
                    <a:pt x="182" y="393"/>
                  </a:lnTo>
                  <a:lnTo>
                    <a:pt x="174" y="389"/>
                  </a:lnTo>
                  <a:lnTo>
                    <a:pt x="167" y="386"/>
                  </a:lnTo>
                  <a:lnTo>
                    <a:pt x="156" y="382"/>
                  </a:lnTo>
                  <a:lnTo>
                    <a:pt x="148" y="378"/>
                  </a:lnTo>
                  <a:lnTo>
                    <a:pt x="141" y="375"/>
                  </a:lnTo>
                  <a:lnTo>
                    <a:pt x="134" y="371"/>
                  </a:lnTo>
                  <a:lnTo>
                    <a:pt x="126" y="367"/>
                  </a:lnTo>
                  <a:lnTo>
                    <a:pt x="119" y="363"/>
                  </a:lnTo>
                  <a:lnTo>
                    <a:pt x="111" y="360"/>
                  </a:lnTo>
                  <a:lnTo>
                    <a:pt x="104" y="352"/>
                  </a:lnTo>
                  <a:lnTo>
                    <a:pt x="97" y="349"/>
                  </a:lnTo>
                  <a:lnTo>
                    <a:pt x="89" y="345"/>
                  </a:lnTo>
                  <a:lnTo>
                    <a:pt x="82" y="341"/>
                  </a:lnTo>
                  <a:lnTo>
                    <a:pt x="78" y="337"/>
                  </a:lnTo>
                  <a:lnTo>
                    <a:pt x="71" y="330"/>
                  </a:lnTo>
                  <a:lnTo>
                    <a:pt x="63" y="326"/>
                  </a:lnTo>
                  <a:lnTo>
                    <a:pt x="60" y="323"/>
                  </a:lnTo>
                  <a:lnTo>
                    <a:pt x="56" y="319"/>
                  </a:lnTo>
                  <a:lnTo>
                    <a:pt x="48" y="311"/>
                  </a:lnTo>
                  <a:lnTo>
                    <a:pt x="45" y="308"/>
                  </a:lnTo>
                  <a:lnTo>
                    <a:pt x="41" y="304"/>
                  </a:lnTo>
                  <a:lnTo>
                    <a:pt x="34" y="300"/>
                  </a:lnTo>
                  <a:lnTo>
                    <a:pt x="30" y="293"/>
                  </a:lnTo>
                  <a:lnTo>
                    <a:pt x="26" y="289"/>
                  </a:lnTo>
                  <a:lnTo>
                    <a:pt x="23" y="286"/>
                  </a:lnTo>
                  <a:lnTo>
                    <a:pt x="19" y="278"/>
                  </a:lnTo>
                  <a:lnTo>
                    <a:pt x="19" y="274"/>
                  </a:lnTo>
                  <a:lnTo>
                    <a:pt x="15" y="271"/>
                  </a:lnTo>
                  <a:lnTo>
                    <a:pt x="11" y="267"/>
                  </a:lnTo>
                  <a:lnTo>
                    <a:pt x="8" y="260"/>
                  </a:lnTo>
                  <a:lnTo>
                    <a:pt x="8" y="256"/>
                  </a:lnTo>
                  <a:lnTo>
                    <a:pt x="4" y="252"/>
                  </a:lnTo>
                  <a:lnTo>
                    <a:pt x="4" y="245"/>
                  </a:lnTo>
                  <a:lnTo>
                    <a:pt x="4" y="241"/>
                  </a:lnTo>
                  <a:lnTo>
                    <a:pt x="0" y="237"/>
                  </a:lnTo>
                  <a:lnTo>
                    <a:pt x="0" y="230"/>
                  </a:lnTo>
                  <a:lnTo>
                    <a:pt x="0" y="226"/>
                  </a:lnTo>
                  <a:lnTo>
                    <a:pt x="0" y="223"/>
                  </a:lnTo>
                  <a:lnTo>
                    <a:pt x="0" y="215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0"/>
                  </a:lnTo>
                  <a:lnTo>
                    <a:pt x="0" y="197"/>
                  </a:lnTo>
                  <a:lnTo>
                    <a:pt x="4" y="193"/>
                  </a:lnTo>
                  <a:lnTo>
                    <a:pt x="4" y="185"/>
                  </a:lnTo>
                  <a:lnTo>
                    <a:pt x="4" y="182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11" y="167"/>
                  </a:lnTo>
                  <a:lnTo>
                    <a:pt x="15" y="163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23" y="148"/>
                  </a:lnTo>
                  <a:lnTo>
                    <a:pt x="26" y="141"/>
                  </a:lnTo>
                  <a:lnTo>
                    <a:pt x="30" y="137"/>
                  </a:lnTo>
                  <a:lnTo>
                    <a:pt x="34" y="134"/>
                  </a:lnTo>
                  <a:lnTo>
                    <a:pt x="41" y="130"/>
                  </a:lnTo>
                  <a:lnTo>
                    <a:pt x="45" y="122"/>
                  </a:lnTo>
                  <a:lnTo>
                    <a:pt x="48" y="119"/>
                  </a:lnTo>
                  <a:lnTo>
                    <a:pt x="56" y="115"/>
                  </a:lnTo>
                  <a:lnTo>
                    <a:pt x="60" y="111"/>
                  </a:lnTo>
                  <a:lnTo>
                    <a:pt x="63" y="104"/>
                  </a:lnTo>
                  <a:lnTo>
                    <a:pt x="71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9" y="89"/>
                  </a:lnTo>
                  <a:lnTo>
                    <a:pt x="97" y="82"/>
                  </a:lnTo>
                  <a:lnTo>
                    <a:pt x="104" y="78"/>
                  </a:lnTo>
                  <a:lnTo>
                    <a:pt x="111" y="74"/>
                  </a:lnTo>
                  <a:lnTo>
                    <a:pt x="119" y="70"/>
                  </a:lnTo>
                  <a:lnTo>
                    <a:pt x="126" y="67"/>
                  </a:lnTo>
                  <a:lnTo>
                    <a:pt x="134" y="63"/>
                  </a:lnTo>
                  <a:lnTo>
                    <a:pt x="141" y="56"/>
                  </a:lnTo>
                  <a:lnTo>
                    <a:pt x="148" y="52"/>
                  </a:lnTo>
                  <a:lnTo>
                    <a:pt x="156" y="48"/>
                  </a:lnTo>
                  <a:lnTo>
                    <a:pt x="167" y="45"/>
                  </a:lnTo>
                  <a:lnTo>
                    <a:pt x="174" y="41"/>
                  </a:lnTo>
                  <a:lnTo>
                    <a:pt x="182" y="37"/>
                  </a:lnTo>
                  <a:lnTo>
                    <a:pt x="193" y="33"/>
                  </a:lnTo>
                  <a:lnTo>
                    <a:pt x="200" y="30"/>
                  </a:lnTo>
                  <a:lnTo>
                    <a:pt x="211" y="26"/>
                  </a:lnTo>
                  <a:lnTo>
                    <a:pt x="223" y="22"/>
                  </a:lnTo>
                  <a:lnTo>
                    <a:pt x="230" y="19"/>
                  </a:lnTo>
                  <a:lnTo>
                    <a:pt x="241" y="15"/>
                  </a:lnTo>
                  <a:lnTo>
                    <a:pt x="252" y="11"/>
                  </a:lnTo>
                  <a:lnTo>
                    <a:pt x="263" y="7"/>
                  </a:lnTo>
                  <a:lnTo>
                    <a:pt x="271" y="4"/>
                  </a:lnTo>
                  <a:lnTo>
                    <a:pt x="282" y="4"/>
                  </a:lnTo>
                  <a:lnTo>
                    <a:pt x="293" y="0"/>
                  </a:lnTo>
                  <a:lnTo>
                    <a:pt x="823" y="215"/>
                  </a:lnTo>
                  <a:lnTo>
                    <a:pt x="252" y="419"/>
                  </a:lnTo>
                  <a:close/>
                </a:path>
              </a:pathLst>
            </a:custGeom>
            <a:solidFill>
              <a:srgbClr val="0000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3" name="Freeform 15"/>
            <p:cNvSpPr>
              <a:spLocks/>
            </p:cNvSpPr>
            <p:nvPr/>
          </p:nvSpPr>
          <p:spPr bwMode="auto">
            <a:xfrm>
              <a:off x="2875" y="1212"/>
              <a:ext cx="400" cy="252"/>
            </a:xfrm>
            <a:custGeom>
              <a:avLst/>
              <a:gdLst/>
              <a:ahLst/>
              <a:cxnLst>
                <a:cxn ang="0">
                  <a:pos x="386" y="74"/>
                </a:cxn>
                <a:cxn ang="0">
                  <a:pos x="360" y="70"/>
                </a:cxn>
                <a:cxn ang="0">
                  <a:pos x="330" y="67"/>
                </a:cxn>
                <a:cxn ang="0">
                  <a:pos x="304" y="67"/>
                </a:cxn>
                <a:cxn ang="0">
                  <a:pos x="278" y="63"/>
                </a:cxn>
                <a:cxn ang="0">
                  <a:pos x="248" y="59"/>
                </a:cxn>
                <a:cxn ang="0">
                  <a:pos x="223" y="56"/>
                </a:cxn>
                <a:cxn ang="0">
                  <a:pos x="197" y="48"/>
                </a:cxn>
                <a:cxn ang="0">
                  <a:pos x="185" y="48"/>
                </a:cxn>
                <a:cxn ang="0">
                  <a:pos x="160" y="45"/>
                </a:cxn>
                <a:cxn ang="0">
                  <a:pos x="134" y="37"/>
                </a:cxn>
                <a:cxn ang="0">
                  <a:pos x="111" y="33"/>
                </a:cxn>
                <a:cxn ang="0">
                  <a:pos x="85" y="26"/>
                </a:cxn>
                <a:cxn ang="0">
                  <a:pos x="63" y="22"/>
                </a:cxn>
                <a:cxn ang="0">
                  <a:pos x="41" y="15"/>
                </a:cxn>
                <a:cxn ang="0">
                  <a:pos x="19" y="7"/>
                </a:cxn>
                <a:cxn ang="0">
                  <a:pos x="0" y="0"/>
                </a:cxn>
                <a:cxn ang="0">
                  <a:pos x="11" y="182"/>
                </a:cxn>
                <a:cxn ang="0">
                  <a:pos x="30" y="189"/>
                </a:cxn>
                <a:cxn ang="0">
                  <a:pos x="52" y="197"/>
                </a:cxn>
                <a:cxn ang="0">
                  <a:pos x="74" y="200"/>
                </a:cxn>
                <a:cxn ang="0">
                  <a:pos x="100" y="208"/>
                </a:cxn>
                <a:cxn ang="0">
                  <a:pos x="122" y="211"/>
                </a:cxn>
                <a:cxn ang="0">
                  <a:pos x="148" y="219"/>
                </a:cxn>
                <a:cxn ang="0">
                  <a:pos x="171" y="223"/>
                </a:cxn>
                <a:cxn ang="0">
                  <a:pos x="185" y="226"/>
                </a:cxn>
                <a:cxn ang="0">
                  <a:pos x="211" y="230"/>
                </a:cxn>
                <a:cxn ang="0">
                  <a:pos x="237" y="234"/>
                </a:cxn>
                <a:cxn ang="0">
                  <a:pos x="263" y="237"/>
                </a:cxn>
                <a:cxn ang="0">
                  <a:pos x="289" y="241"/>
                </a:cxn>
                <a:cxn ang="0">
                  <a:pos x="315" y="245"/>
                </a:cxn>
                <a:cxn ang="0">
                  <a:pos x="345" y="248"/>
                </a:cxn>
                <a:cxn ang="0">
                  <a:pos x="371" y="248"/>
                </a:cxn>
                <a:cxn ang="0">
                  <a:pos x="400" y="252"/>
                </a:cxn>
              </a:cxnLst>
              <a:rect l="0" t="0" r="r" b="b"/>
              <a:pathLst>
                <a:path w="400" h="252">
                  <a:moveTo>
                    <a:pt x="400" y="74"/>
                  </a:moveTo>
                  <a:lnTo>
                    <a:pt x="386" y="74"/>
                  </a:lnTo>
                  <a:lnTo>
                    <a:pt x="371" y="70"/>
                  </a:lnTo>
                  <a:lnTo>
                    <a:pt x="360" y="70"/>
                  </a:lnTo>
                  <a:lnTo>
                    <a:pt x="345" y="70"/>
                  </a:lnTo>
                  <a:lnTo>
                    <a:pt x="330" y="67"/>
                  </a:lnTo>
                  <a:lnTo>
                    <a:pt x="315" y="67"/>
                  </a:lnTo>
                  <a:lnTo>
                    <a:pt x="304" y="67"/>
                  </a:lnTo>
                  <a:lnTo>
                    <a:pt x="289" y="63"/>
                  </a:lnTo>
                  <a:lnTo>
                    <a:pt x="278" y="63"/>
                  </a:lnTo>
                  <a:lnTo>
                    <a:pt x="263" y="59"/>
                  </a:lnTo>
                  <a:lnTo>
                    <a:pt x="248" y="59"/>
                  </a:lnTo>
                  <a:lnTo>
                    <a:pt x="237" y="56"/>
                  </a:lnTo>
                  <a:lnTo>
                    <a:pt x="223" y="56"/>
                  </a:lnTo>
                  <a:lnTo>
                    <a:pt x="211" y="52"/>
                  </a:lnTo>
                  <a:lnTo>
                    <a:pt x="197" y="48"/>
                  </a:lnTo>
                  <a:lnTo>
                    <a:pt x="185" y="48"/>
                  </a:lnTo>
                  <a:lnTo>
                    <a:pt x="185" y="48"/>
                  </a:lnTo>
                  <a:lnTo>
                    <a:pt x="171" y="45"/>
                  </a:lnTo>
                  <a:lnTo>
                    <a:pt x="160" y="45"/>
                  </a:lnTo>
                  <a:lnTo>
                    <a:pt x="148" y="41"/>
                  </a:lnTo>
                  <a:lnTo>
                    <a:pt x="134" y="37"/>
                  </a:lnTo>
                  <a:lnTo>
                    <a:pt x="122" y="33"/>
                  </a:lnTo>
                  <a:lnTo>
                    <a:pt x="111" y="33"/>
                  </a:lnTo>
                  <a:lnTo>
                    <a:pt x="100" y="30"/>
                  </a:lnTo>
                  <a:lnTo>
                    <a:pt x="85" y="26"/>
                  </a:lnTo>
                  <a:lnTo>
                    <a:pt x="74" y="22"/>
                  </a:lnTo>
                  <a:lnTo>
                    <a:pt x="63" y="22"/>
                  </a:lnTo>
                  <a:lnTo>
                    <a:pt x="52" y="19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9" y="7"/>
                  </a:lnTo>
                  <a:lnTo>
                    <a:pt x="11" y="4"/>
                  </a:lnTo>
                  <a:lnTo>
                    <a:pt x="0" y="0"/>
                  </a:lnTo>
                  <a:lnTo>
                    <a:pt x="0" y="178"/>
                  </a:lnTo>
                  <a:lnTo>
                    <a:pt x="11" y="182"/>
                  </a:lnTo>
                  <a:lnTo>
                    <a:pt x="19" y="185"/>
                  </a:lnTo>
                  <a:lnTo>
                    <a:pt x="30" y="189"/>
                  </a:lnTo>
                  <a:lnTo>
                    <a:pt x="41" y="193"/>
                  </a:lnTo>
                  <a:lnTo>
                    <a:pt x="52" y="197"/>
                  </a:lnTo>
                  <a:lnTo>
                    <a:pt x="63" y="200"/>
                  </a:lnTo>
                  <a:lnTo>
                    <a:pt x="74" y="200"/>
                  </a:lnTo>
                  <a:lnTo>
                    <a:pt x="85" y="204"/>
                  </a:lnTo>
                  <a:lnTo>
                    <a:pt x="100" y="208"/>
                  </a:lnTo>
                  <a:lnTo>
                    <a:pt x="111" y="211"/>
                  </a:lnTo>
                  <a:lnTo>
                    <a:pt x="122" y="211"/>
                  </a:lnTo>
                  <a:lnTo>
                    <a:pt x="134" y="215"/>
                  </a:lnTo>
                  <a:lnTo>
                    <a:pt x="148" y="219"/>
                  </a:lnTo>
                  <a:lnTo>
                    <a:pt x="160" y="223"/>
                  </a:lnTo>
                  <a:lnTo>
                    <a:pt x="171" y="223"/>
                  </a:lnTo>
                  <a:lnTo>
                    <a:pt x="185" y="226"/>
                  </a:lnTo>
                  <a:lnTo>
                    <a:pt x="185" y="226"/>
                  </a:lnTo>
                  <a:lnTo>
                    <a:pt x="197" y="226"/>
                  </a:lnTo>
                  <a:lnTo>
                    <a:pt x="211" y="230"/>
                  </a:lnTo>
                  <a:lnTo>
                    <a:pt x="223" y="234"/>
                  </a:lnTo>
                  <a:lnTo>
                    <a:pt x="237" y="234"/>
                  </a:lnTo>
                  <a:lnTo>
                    <a:pt x="248" y="237"/>
                  </a:lnTo>
                  <a:lnTo>
                    <a:pt x="263" y="237"/>
                  </a:lnTo>
                  <a:lnTo>
                    <a:pt x="278" y="241"/>
                  </a:lnTo>
                  <a:lnTo>
                    <a:pt x="289" y="241"/>
                  </a:lnTo>
                  <a:lnTo>
                    <a:pt x="304" y="245"/>
                  </a:lnTo>
                  <a:lnTo>
                    <a:pt x="315" y="245"/>
                  </a:lnTo>
                  <a:lnTo>
                    <a:pt x="330" y="245"/>
                  </a:lnTo>
                  <a:lnTo>
                    <a:pt x="345" y="248"/>
                  </a:lnTo>
                  <a:lnTo>
                    <a:pt x="360" y="248"/>
                  </a:lnTo>
                  <a:lnTo>
                    <a:pt x="371" y="248"/>
                  </a:lnTo>
                  <a:lnTo>
                    <a:pt x="386" y="252"/>
                  </a:lnTo>
                  <a:lnTo>
                    <a:pt x="400" y="252"/>
                  </a:lnTo>
                  <a:lnTo>
                    <a:pt x="400" y="74"/>
                  </a:lnTo>
                  <a:close/>
                </a:path>
              </a:pathLst>
            </a:custGeom>
            <a:solidFill>
              <a:srgbClr val="0066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4" name="Freeform 16"/>
            <p:cNvSpPr>
              <a:spLocks/>
            </p:cNvSpPr>
            <p:nvPr/>
          </p:nvSpPr>
          <p:spPr bwMode="auto">
            <a:xfrm>
              <a:off x="3275" y="1008"/>
              <a:ext cx="171" cy="456"/>
            </a:xfrm>
            <a:custGeom>
              <a:avLst/>
              <a:gdLst/>
              <a:ahLst/>
              <a:cxnLst>
                <a:cxn ang="0">
                  <a:pos x="171" y="0"/>
                </a:cxn>
                <a:cxn ang="0">
                  <a:pos x="0" y="278"/>
                </a:cxn>
                <a:cxn ang="0">
                  <a:pos x="0" y="456"/>
                </a:cxn>
                <a:cxn ang="0">
                  <a:pos x="171" y="178"/>
                </a:cxn>
                <a:cxn ang="0">
                  <a:pos x="171" y="0"/>
                </a:cxn>
              </a:cxnLst>
              <a:rect l="0" t="0" r="r" b="b"/>
              <a:pathLst>
                <a:path w="171" h="456">
                  <a:moveTo>
                    <a:pt x="171" y="0"/>
                  </a:moveTo>
                  <a:lnTo>
                    <a:pt x="0" y="278"/>
                  </a:lnTo>
                  <a:lnTo>
                    <a:pt x="0" y="456"/>
                  </a:lnTo>
                  <a:lnTo>
                    <a:pt x="171" y="178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0066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5" name="Freeform 17"/>
            <p:cNvSpPr>
              <a:spLocks/>
            </p:cNvSpPr>
            <p:nvPr/>
          </p:nvSpPr>
          <p:spPr bwMode="auto">
            <a:xfrm>
              <a:off x="2875" y="1008"/>
              <a:ext cx="571" cy="278"/>
            </a:xfrm>
            <a:custGeom>
              <a:avLst/>
              <a:gdLst/>
              <a:ahLst/>
              <a:cxnLst>
                <a:cxn ang="0">
                  <a:pos x="400" y="278"/>
                </a:cxn>
                <a:cxn ang="0">
                  <a:pos x="386" y="278"/>
                </a:cxn>
                <a:cxn ang="0">
                  <a:pos x="371" y="274"/>
                </a:cxn>
                <a:cxn ang="0">
                  <a:pos x="360" y="274"/>
                </a:cxn>
                <a:cxn ang="0">
                  <a:pos x="345" y="274"/>
                </a:cxn>
                <a:cxn ang="0">
                  <a:pos x="330" y="271"/>
                </a:cxn>
                <a:cxn ang="0">
                  <a:pos x="315" y="271"/>
                </a:cxn>
                <a:cxn ang="0">
                  <a:pos x="304" y="271"/>
                </a:cxn>
                <a:cxn ang="0">
                  <a:pos x="289" y="267"/>
                </a:cxn>
                <a:cxn ang="0">
                  <a:pos x="278" y="267"/>
                </a:cxn>
                <a:cxn ang="0">
                  <a:pos x="263" y="263"/>
                </a:cxn>
                <a:cxn ang="0">
                  <a:pos x="248" y="263"/>
                </a:cxn>
                <a:cxn ang="0">
                  <a:pos x="237" y="260"/>
                </a:cxn>
                <a:cxn ang="0">
                  <a:pos x="223" y="260"/>
                </a:cxn>
                <a:cxn ang="0">
                  <a:pos x="211" y="256"/>
                </a:cxn>
                <a:cxn ang="0">
                  <a:pos x="197" y="252"/>
                </a:cxn>
                <a:cxn ang="0">
                  <a:pos x="185" y="252"/>
                </a:cxn>
                <a:cxn ang="0">
                  <a:pos x="185" y="252"/>
                </a:cxn>
                <a:cxn ang="0">
                  <a:pos x="171" y="249"/>
                </a:cxn>
                <a:cxn ang="0">
                  <a:pos x="160" y="249"/>
                </a:cxn>
                <a:cxn ang="0">
                  <a:pos x="148" y="245"/>
                </a:cxn>
                <a:cxn ang="0">
                  <a:pos x="134" y="241"/>
                </a:cxn>
                <a:cxn ang="0">
                  <a:pos x="122" y="237"/>
                </a:cxn>
                <a:cxn ang="0">
                  <a:pos x="111" y="237"/>
                </a:cxn>
                <a:cxn ang="0">
                  <a:pos x="100" y="234"/>
                </a:cxn>
                <a:cxn ang="0">
                  <a:pos x="85" y="230"/>
                </a:cxn>
                <a:cxn ang="0">
                  <a:pos x="74" y="226"/>
                </a:cxn>
                <a:cxn ang="0">
                  <a:pos x="63" y="226"/>
                </a:cxn>
                <a:cxn ang="0">
                  <a:pos x="52" y="223"/>
                </a:cxn>
                <a:cxn ang="0">
                  <a:pos x="41" y="219"/>
                </a:cxn>
                <a:cxn ang="0">
                  <a:pos x="30" y="215"/>
                </a:cxn>
                <a:cxn ang="0">
                  <a:pos x="19" y="211"/>
                </a:cxn>
                <a:cxn ang="0">
                  <a:pos x="11" y="208"/>
                </a:cxn>
                <a:cxn ang="0">
                  <a:pos x="0" y="204"/>
                </a:cxn>
                <a:cxn ang="0">
                  <a:pos x="571" y="0"/>
                </a:cxn>
                <a:cxn ang="0">
                  <a:pos x="400" y="278"/>
                </a:cxn>
              </a:cxnLst>
              <a:rect l="0" t="0" r="r" b="b"/>
              <a:pathLst>
                <a:path w="571" h="278">
                  <a:moveTo>
                    <a:pt x="400" y="278"/>
                  </a:moveTo>
                  <a:lnTo>
                    <a:pt x="386" y="278"/>
                  </a:lnTo>
                  <a:lnTo>
                    <a:pt x="371" y="274"/>
                  </a:lnTo>
                  <a:lnTo>
                    <a:pt x="360" y="274"/>
                  </a:lnTo>
                  <a:lnTo>
                    <a:pt x="345" y="274"/>
                  </a:lnTo>
                  <a:lnTo>
                    <a:pt x="330" y="271"/>
                  </a:lnTo>
                  <a:lnTo>
                    <a:pt x="315" y="271"/>
                  </a:lnTo>
                  <a:lnTo>
                    <a:pt x="304" y="271"/>
                  </a:lnTo>
                  <a:lnTo>
                    <a:pt x="289" y="267"/>
                  </a:lnTo>
                  <a:lnTo>
                    <a:pt x="278" y="267"/>
                  </a:lnTo>
                  <a:lnTo>
                    <a:pt x="263" y="263"/>
                  </a:lnTo>
                  <a:lnTo>
                    <a:pt x="248" y="263"/>
                  </a:lnTo>
                  <a:lnTo>
                    <a:pt x="237" y="260"/>
                  </a:lnTo>
                  <a:lnTo>
                    <a:pt x="223" y="260"/>
                  </a:lnTo>
                  <a:lnTo>
                    <a:pt x="211" y="256"/>
                  </a:lnTo>
                  <a:lnTo>
                    <a:pt x="197" y="252"/>
                  </a:lnTo>
                  <a:lnTo>
                    <a:pt x="185" y="252"/>
                  </a:lnTo>
                  <a:lnTo>
                    <a:pt x="185" y="252"/>
                  </a:lnTo>
                  <a:lnTo>
                    <a:pt x="171" y="249"/>
                  </a:lnTo>
                  <a:lnTo>
                    <a:pt x="160" y="249"/>
                  </a:lnTo>
                  <a:lnTo>
                    <a:pt x="148" y="245"/>
                  </a:lnTo>
                  <a:lnTo>
                    <a:pt x="134" y="241"/>
                  </a:lnTo>
                  <a:lnTo>
                    <a:pt x="122" y="237"/>
                  </a:lnTo>
                  <a:lnTo>
                    <a:pt x="111" y="237"/>
                  </a:lnTo>
                  <a:lnTo>
                    <a:pt x="100" y="234"/>
                  </a:lnTo>
                  <a:lnTo>
                    <a:pt x="85" y="230"/>
                  </a:lnTo>
                  <a:lnTo>
                    <a:pt x="74" y="226"/>
                  </a:lnTo>
                  <a:lnTo>
                    <a:pt x="63" y="226"/>
                  </a:lnTo>
                  <a:lnTo>
                    <a:pt x="52" y="223"/>
                  </a:lnTo>
                  <a:lnTo>
                    <a:pt x="41" y="219"/>
                  </a:lnTo>
                  <a:lnTo>
                    <a:pt x="30" y="215"/>
                  </a:lnTo>
                  <a:lnTo>
                    <a:pt x="19" y="211"/>
                  </a:lnTo>
                  <a:lnTo>
                    <a:pt x="11" y="208"/>
                  </a:lnTo>
                  <a:lnTo>
                    <a:pt x="0" y="204"/>
                  </a:lnTo>
                  <a:lnTo>
                    <a:pt x="571" y="0"/>
                  </a:lnTo>
                  <a:lnTo>
                    <a:pt x="400" y="278"/>
                  </a:lnTo>
                  <a:close/>
                </a:path>
              </a:pathLst>
            </a:custGeom>
            <a:solidFill>
              <a:srgbClr val="00CC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6" name="Freeform 18"/>
            <p:cNvSpPr>
              <a:spLocks/>
            </p:cNvSpPr>
            <p:nvPr/>
          </p:nvSpPr>
          <p:spPr bwMode="auto">
            <a:xfrm>
              <a:off x="3275" y="1008"/>
              <a:ext cx="997" cy="464"/>
            </a:xfrm>
            <a:custGeom>
              <a:avLst/>
              <a:gdLst/>
              <a:ahLst/>
              <a:cxnLst>
                <a:cxn ang="0">
                  <a:pos x="993" y="15"/>
                </a:cxn>
                <a:cxn ang="0">
                  <a:pos x="990" y="37"/>
                </a:cxn>
                <a:cxn ang="0">
                  <a:pos x="982" y="56"/>
                </a:cxn>
                <a:cxn ang="0">
                  <a:pos x="967" y="74"/>
                </a:cxn>
                <a:cxn ang="0">
                  <a:pos x="953" y="93"/>
                </a:cxn>
                <a:cxn ang="0">
                  <a:pos x="930" y="111"/>
                </a:cxn>
                <a:cxn ang="0">
                  <a:pos x="908" y="130"/>
                </a:cxn>
                <a:cxn ang="0">
                  <a:pos x="878" y="148"/>
                </a:cxn>
                <a:cxn ang="0">
                  <a:pos x="849" y="163"/>
                </a:cxn>
                <a:cxn ang="0">
                  <a:pos x="812" y="178"/>
                </a:cxn>
                <a:cxn ang="0">
                  <a:pos x="775" y="193"/>
                </a:cxn>
                <a:cxn ang="0">
                  <a:pos x="734" y="208"/>
                </a:cxn>
                <a:cxn ang="0">
                  <a:pos x="690" y="223"/>
                </a:cxn>
                <a:cxn ang="0">
                  <a:pos x="645" y="234"/>
                </a:cxn>
                <a:cxn ang="0">
                  <a:pos x="597" y="245"/>
                </a:cxn>
                <a:cxn ang="0">
                  <a:pos x="545" y="252"/>
                </a:cxn>
                <a:cxn ang="0">
                  <a:pos x="493" y="263"/>
                </a:cxn>
                <a:cxn ang="0">
                  <a:pos x="441" y="271"/>
                </a:cxn>
                <a:cxn ang="0">
                  <a:pos x="386" y="274"/>
                </a:cxn>
                <a:cxn ang="0">
                  <a:pos x="330" y="278"/>
                </a:cxn>
                <a:cxn ang="0">
                  <a:pos x="271" y="282"/>
                </a:cxn>
                <a:cxn ang="0">
                  <a:pos x="215" y="286"/>
                </a:cxn>
                <a:cxn ang="0">
                  <a:pos x="156" y="286"/>
                </a:cxn>
                <a:cxn ang="0">
                  <a:pos x="100" y="282"/>
                </a:cxn>
                <a:cxn ang="0">
                  <a:pos x="41" y="282"/>
                </a:cxn>
                <a:cxn ang="0">
                  <a:pos x="0" y="456"/>
                </a:cxn>
                <a:cxn ang="0">
                  <a:pos x="56" y="460"/>
                </a:cxn>
                <a:cxn ang="0">
                  <a:pos x="115" y="464"/>
                </a:cxn>
                <a:cxn ang="0">
                  <a:pos x="171" y="464"/>
                </a:cxn>
                <a:cxn ang="0">
                  <a:pos x="230" y="464"/>
                </a:cxn>
                <a:cxn ang="0">
                  <a:pos x="286" y="460"/>
                </a:cxn>
                <a:cxn ang="0">
                  <a:pos x="345" y="456"/>
                </a:cxn>
                <a:cxn ang="0">
                  <a:pos x="401" y="452"/>
                </a:cxn>
                <a:cxn ang="0">
                  <a:pos x="452" y="445"/>
                </a:cxn>
                <a:cxn ang="0">
                  <a:pos x="508" y="438"/>
                </a:cxn>
                <a:cxn ang="0">
                  <a:pos x="560" y="430"/>
                </a:cxn>
                <a:cxn ang="0">
                  <a:pos x="608" y="419"/>
                </a:cxn>
                <a:cxn ang="0">
                  <a:pos x="656" y="408"/>
                </a:cxn>
                <a:cxn ang="0">
                  <a:pos x="701" y="397"/>
                </a:cxn>
                <a:cxn ang="0">
                  <a:pos x="745" y="382"/>
                </a:cxn>
                <a:cxn ang="0">
                  <a:pos x="786" y="367"/>
                </a:cxn>
                <a:cxn ang="0">
                  <a:pos x="823" y="352"/>
                </a:cxn>
                <a:cxn ang="0">
                  <a:pos x="856" y="338"/>
                </a:cxn>
                <a:cxn ang="0">
                  <a:pos x="886" y="323"/>
                </a:cxn>
                <a:cxn ang="0">
                  <a:pos x="912" y="304"/>
                </a:cxn>
                <a:cxn ang="0">
                  <a:pos x="938" y="286"/>
                </a:cxn>
                <a:cxn ang="0">
                  <a:pos x="956" y="267"/>
                </a:cxn>
                <a:cxn ang="0">
                  <a:pos x="971" y="249"/>
                </a:cxn>
                <a:cxn ang="0">
                  <a:pos x="982" y="230"/>
                </a:cxn>
                <a:cxn ang="0">
                  <a:pos x="993" y="208"/>
                </a:cxn>
                <a:cxn ang="0">
                  <a:pos x="997" y="189"/>
                </a:cxn>
              </a:cxnLst>
              <a:rect l="0" t="0" r="r" b="b"/>
              <a:pathLst>
                <a:path w="997" h="464">
                  <a:moveTo>
                    <a:pt x="997" y="0"/>
                  </a:moveTo>
                  <a:lnTo>
                    <a:pt x="997" y="8"/>
                  </a:lnTo>
                  <a:lnTo>
                    <a:pt x="997" y="11"/>
                  </a:lnTo>
                  <a:lnTo>
                    <a:pt x="993" y="15"/>
                  </a:lnTo>
                  <a:lnTo>
                    <a:pt x="993" y="22"/>
                  </a:lnTo>
                  <a:lnTo>
                    <a:pt x="993" y="26"/>
                  </a:lnTo>
                  <a:lnTo>
                    <a:pt x="993" y="30"/>
                  </a:lnTo>
                  <a:lnTo>
                    <a:pt x="990" y="37"/>
                  </a:lnTo>
                  <a:lnTo>
                    <a:pt x="990" y="41"/>
                  </a:lnTo>
                  <a:lnTo>
                    <a:pt x="986" y="45"/>
                  </a:lnTo>
                  <a:lnTo>
                    <a:pt x="982" y="52"/>
                  </a:lnTo>
                  <a:lnTo>
                    <a:pt x="982" y="56"/>
                  </a:lnTo>
                  <a:lnTo>
                    <a:pt x="978" y="59"/>
                  </a:lnTo>
                  <a:lnTo>
                    <a:pt x="975" y="63"/>
                  </a:lnTo>
                  <a:lnTo>
                    <a:pt x="971" y="71"/>
                  </a:lnTo>
                  <a:lnTo>
                    <a:pt x="967" y="74"/>
                  </a:lnTo>
                  <a:lnTo>
                    <a:pt x="964" y="78"/>
                  </a:lnTo>
                  <a:lnTo>
                    <a:pt x="960" y="85"/>
                  </a:lnTo>
                  <a:lnTo>
                    <a:pt x="956" y="89"/>
                  </a:lnTo>
                  <a:lnTo>
                    <a:pt x="953" y="93"/>
                  </a:lnTo>
                  <a:lnTo>
                    <a:pt x="945" y="96"/>
                  </a:lnTo>
                  <a:lnTo>
                    <a:pt x="941" y="104"/>
                  </a:lnTo>
                  <a:lnTo>
                    <a:pt x="938" y="108"/>
                  </a:lnTo>
                  <a:lnTo>
                    <a:pt x="930" y="111"/>
                  </a:lnTo>
                  <a:lnTo>
                    <a:pt x="927" y="115"/>
                  </a:lnTo>
                  <a:lnTo>
                    <a:pt x="919" y="122"/>
                  </a:lnTo>
                  <a:lnTo>
                    <a:pt x="912" y="126"/>
                  </a:lnTo>
                  <a:lnTo>
                    <a:pt x="908" y="130"/>
                  </a:lnTo>
                  <a:lnTo>
                    <a:pt x="901" y="134"/>
                  </a:lnTo>
                  <a:lnTo>
                    <a:pt x="893" y="137"/>
                  </a:lnTo>
                  <a:lnTo>
                    <a:pt x="886" y="145"/>
                  </a:lnTo>
                  <a:lnTo>
                    <a:pt x="878" y="148"/>
                  </a:lnTo>
                  <a:lnTo>
                    <a:pt x="871" y="152"/>
                  </a:lnTo>
                  <a:lnTo>
                    <a:pt x="864" y="156"/>
                  </a:lnTo>
                  <a:lnTo>
                    <a:pt x="856" y="160"/>
                  </a:lnTo>
                  <a:lnTo>
                    <a:pt x="849" y="163"/>
                  </a:lnTo>
                  <a:lnTo>
                    <a:pt x="838" y="167"/>
                  </a:lnTo>
                  <a:lnTo>
                    <a:pt x="830" y="171"/>
                  </a:lnTo>
                  <a:lnTo>
                    <a:pt x="823" y="174"/>
                  </a:lnTo>
                  <a:lnTo>
                    <a:pt x="812" y="178"/>
                  </a:lnTo>
                  <a:lnTo>
                    <a:pt x="804" y="182"/>
                  </a:lnTo>
                  <a:lnTo>
                    <a:pt x="793" y="185"/>
                  </a:lnTo>
                  <a:lnTo>
                    <a:pt x="786" y="189"/>
                  </a:lnTo>
                  <a:lnTo>
                    <a:pt x="775" y="193"/>
                  </a:lnTo>
                  <a:lnTo>
                    <a:pt x="764" y="197"/>
                  </a:lnTo>
                  <a:lnTo>
                    <a:pt x="756" y="200"/>
                  </a:lnTo>
                  <a:lnTo>
                    <a:pt x="745" y="204"/>
                  </a:lnTo>
                  <a:lnTo>
                    <a:pt x="734" y="208"/>
                  </a:lnTo>
                  <a:lnTo>
                    <a:pt x="723" y="211"/>
                  </a:lnTo>
                  <a:lnTo>
                    <a:pt x="712" y="215"/>
                  </a:lnTo>
                  <a:lnTo>
                    <a:pt x="701" y="219"/>
                  </a:lnTo>
                  <a:lnTo>
                    <a:pt x="690" y="223"/>
                  </a:lnTo>
                  <a:lnTo>
                    <a:pt x="678" y="226"/>
                  </a:lnTo>
                  <a:lnTo>
                    <a:pt x="667" y="226"/>
                  </a:lnTo>
                  <a:lnTo>
                    <a:pt x="656" y="230"/>
                  </a:lnTo>
                  <a:lnTo>
                    <a:pt x="645" y="234"/>
                  </a:lnTo>
                  <a:lnTo>
                    <a:pt x="634" y="237"/>
                  </a:lnTo>
                  <a:lnTo>
                    <a:pt x="619" y="237"/>
                  </a:lnTo>
                  <a:lnTo>
                    <a:pt x="608" y="241"/>
                  </a:lnTo>
                  <a:lnTo>
                    <a:pt x="597" y="245"/>
                  </a:lnTo>
                  <a:lnTo>
                    <a:pt x="586" y="249"/>
                  </a:lnTo>
                  <a:lnTo>
                    <a:pt x="571" y="249"/>
                  </a:lnTo>
                  <a:lnTo>
                    <a:pt x="560" y="252"/>
                  </a:lnTo>
                  <a:lnTo>
                    <a:pt x="545" y="252"/>
                  </a:lnTo>
                  <a:lnTo>
                    <a:pt x="534" y="256"/>
                  </a:lnTo>
                  <a:lnTo>
                    <a:pt x="519" y="260"/>
                  </a:lnTo>
                  <a:lnTo>
                    <a:pt x="508" y="260"/>
                  </a:lnTo>
                  <a:lnTo>
                    <a:pt x="493" y="263"/>
                  </a:lnTo>
                  <a:lnTo>
                    <a:pt x="482" y="263"/>
                  </a:lnTo>
                  <a:lnTo>
                    <a:pt x="467" y="267"/>
                  </a:lnTo>
                  <a:lnTo>
                    <a:pt x="452" y="267"/>
                  </a:lnTo>
                  <a:lnTo>
                    <a:pt x="441" y="271"/>
                  </a:lnTo>
                  <a:lnTo>
                    <a:pt x="426" y="271"/>
                  </a:lnTo>
                  <a:lnTo>
                    <a:pt x="412" y="271"/>
                  </a:lnTo>
                  <a:lnTo>
                    <a:pt x="401" y="274"/>
                  </a:lnTo>
                  <a:lnTo>
                    <a:pt x="386" y="274"/>
                  </a:lnTo>
                  <a:lnTo>
                    <a:pt x="371" y="274"/>
                  </a:lnTo>
                  <a:lnTo>
                    <a:pt x="356" y="278"/>
                  </a:lnTo>
                  <a:lnTo>
                    <a:pt x="345" y="278"/>
                  </a:lnTo>
                  <a:lnTo>
                    <a:pt x="330" y="278"/>
                  </a:lnTo>
                  <a:lnTo>
                    <a:pt x="315" y="282"/>
                  </a:lnTo>
                  <a:lnTo>
                    <a:pt x="300" y="282"/>
                  </a:lnTo>
                  <a:lnTo>
                    <a:pt x="286" y="282"/>
                  </a:lnTo>
                  <a:lnTo>
                    <a:pt x="271" y="282"/>
                  </a:lnTo>
                  <a:lnTo>
                    <a:pt x="260" y="282"/>
                  </a:lnTo>
                  <a:lnTo>
                    <a:pt x="245" y="282"/>
                  </a:lnTo>
                  <a:lnTo>
                    <a:pt x="230" y="286"/>
                  </a:lnTo>
                  <a:lnTo>
                    <a:pt x="215" y="286"/>
                  </a:lnTo>
                  <a:lnTo>
                    <a:pt x="200" y="286"/>
                  </a:lnTo>
                  <a:lnTo>
                    <a:pt x="186" y="286"/>
                  </a:lnTo>
                  <a:lnTo>
                    <a:pt x="171" y="286"/>
                  </a:lnTo>
                  <a:lnTo>
                    <a:pt x="156" y="286"/>
                  </a:lnTo>
                  <a:lnTo>
                    <a:pt x="141" y="286"/>
                  </a:lnTo>
                  <a:lnTo>
                    <a:pt x="130" y="286"/>
                  </a:lnTo>
                  <a:lnTo>
                    <a:pt x="115" y="286"/>
                  </a:lnTo>
                  <a:lnTo>
                    <a:pt x="100" y="282"/>
                  </a:lnTo>
                  <a:lnTo>
                    <a:pt x="86" y="282"/>
                  </a:lnTo>
                  <a:lnTo>
                    <a:pt x="71" y="282"/>
                  </a:lnTo>
                  <a:lnTo>
                    <a:pt x="56" y="282"/>
                  </a:lnTo>
                  <a:lnTo>
                    <a:pt x="41" y="282"/>
                  </a:lnTo>
                  <a:lnTo>
                    <a:pt x="30" y="282"/>
                  </a:lnTo>
                  <a:lnTo>
                    <a:pt x="15" y="278"/>
                  </a:lnTo>
                  <a:lnTo>
                    <a:pt x="0" y="278"/>
                  </a:lnTo>
                  <a:lnTo>
                    <a:pt x="0" y="456"/>
                  </a:lnTo>
                  <a:lnTo>
                    <a:pt x="15" y="456"/>
                  </a:lnTo>
                  <a:lnTo>
                    <a:pt x="30" y="460"/>
                  </a:lnTo>
                  <a:lnTo>
                    <a:pt x="41" y="460"/>
                  </a:lnTo>
                  <a:lnTo>
                    <a:pt x="56" y="460"/>
                  </a:lnTo>
                  <a:lnTo>
                    <a:pt x="71" y="460"/>
                  </a:lnTo>
                  <a:lnTo>
                    <a:pt x="86" y="460"/>
                  </a:lnTo>
                  <a:lnTo>
                    <a:pt x="100" y="460"/>
                  </a:lnTo>
                  <a:lnTo>
                    <a:pt x="115" y="464"/>
                  </a:lnTo>
                  <a:lnTo>
                    <a:pt x="130" y="464"/>
                  </a:lnTo>
                  <a:lnTo>
                    <a:pt x="141" y="464"/>
                  </a:lnTo>
                  <a:lnTo>
                    <a:pt x="156" y="464"/>
                  </a:lnTo>
                  <a:lnTo>
                    <a:pt x="171" y="464"/>
                  </a:lnTo>
                  <a:lnTo>
                    <a:pt x="186" y="464"/>
                  </a:lnTo>
                  <a:lnTo>
                    <a:pt x="200" y="464"/>
                  </a:lnTo>
                  <a:lnTo>
                    <a:pt x="215" y="464"/>
                  </a:lnTo>
                  <a:lnTo>
                    <a:pt x="230" y="464"/>
                  </a:lnTo>
                  <a:lnTo>
                    <a:pt x="245" y="460"/>
                  </a:lnTo>
                  <a:lnTo>
                    <a:pt x="260" y="460"/>
                  </a:lnTo>
                  <a:lnTo>
                    <a:pt x="271" y="460"/>
                  </a:lnTo>
                  <a:lnTo>
                    <a:pt x="286" y="460"/>
                  </a:lnTo>
                  <a:lnTo>
                    <a:pt x="300" y="460"/>
                  </a:lnTo>
                  <a:lnTo>
                    <a:pt x="315" y="460"/>
                  </a:lnTo>
                  <a:lnTo>
                    <a:pt x="330" y="456"/>
                  </a:lnTo>
                  <a:lnTo>
                    <a:pt x="345" y="456"/>
                  </a:lnTo>
                  <a:lnTo>
                    <a:pt x="356" y="456"/>
                  </a:lnTo>
                  <a:lnTo>
                    <a:pt x="371" y="452"/>
                  </a:lnTo>
                  <a:lnTo>
                    <a:pt x="386" y="452"/>
                  </a:lnTo>
                  <a:lnTo>
                    <a:pt x="401" y="452"/>
                  </a:lnTo>
                  <a:lnTo>
                    <a:pt x="412" y="449"/>
                  </a:lnTo>
                  <a:lnTo>
                    <a:pt x="426" y="449"/>
                  </a:lnTo>
                  <a:lnTo>
                    <a:pt x="441" y="449"/>
                  </a:lnTo>
                  <a:lnTo>
                    <a:pt x="452" y="445"/>
                  </a:lnTo>
                  <a:lnTo>
                    <a:pt x="467" y="445"/>
                  </a:lnTo>
                  <a:lnTo>
                    <a:pt x="482" y="441"/>
                  </a:lnTo>
                  <a:lnTo>
                    <a:pt x="493" y="441"/>
                  </a:lnTo>
                  <a:lnTo>
                    <a:pt x="508" y="438"/>
                  </a:lnTo>
                  <a:lnTo>
                    <a:pt x="519" y="438"/>
                  </a:lnTo>
                  <a:lnTo>
                    <a:pt x="534" y="434"/>
                  </a:lnTo>
                  <a:lnTo>
                    <a:pt x="545" y="430"/>
                  </a:lnTo>
                  <a:lnTo>
                    <a:pt x="560" y="430"/>
                  </a:lnTo>
                  <a:lnTo>
                    <a:pt x="571" y="427"/>
                  </a:lnTo>
                  <a:lnTo>
                    <a:pt x="586" y="427"/>
                  </a:lnTo>
                  <a:lnTo>
                    <a:pt x="597" y="423"/>
                  </a:lnTo>
                  <a:lnTo>
                    <a:pt x="608" y="419"/>
                  </a:lnTo>
                  <a:lnTo>
                    <a:pt x="619" y="415"/>
                  </a:lnTo>
                  <a:lnTo>
                    <a:pt x="634" y="415"/>
                  </a:lnTo>
                  <a:lnTo>
                    <a:pt x="645" y="412"/>
                  </a:lnTo>
                  <a:lnTo>
                    <a:pt x="656" y="408"/>
                  </a:lnTo>
                  <a:lnTo>
                    <a:pt x="667" y="404"/>
                  </a:lnTo>
                  <a:lnTo>
                    <a:pt x="678" y="404"/>
                  </a:lnTo>
                  <a:lnTo>
                    <a:pt x="690" y="401"/>
                  </a:lnTo>
                  <a:lnTo>
                    <a:pt x="701" y="397"/>
                  </a:lnTo>
                  <a:lnTo>
                    <a:pt x="712" y="393"/>
                  </a:lnTo>
                  <a:lnTo>
                    <a:pt x="723" y="389"/>
                  </a:lnTo>
                  <a:lnTo>
                    <a:pt x="734" y="386"/>
                  </a:lnTo>
                  <a:lnTo>
                    <a:pt x="745" y="382"/>
                  </a:lnTo>
                  <a:lnTo>
                    <a:pt x="756" y="378"/>
                  </a:lnTo>
                  <a:lnTo>
                    <a:pt x="764" y="375"/>
                  </a:lnTo>
                  <a:lnTo>
                    <a:pt x="775" y="371"/>
                  </a:lnTo>
                  <a:lnTo>
                    <a:pt x="786" y="367"/>
                  </a:lnTo>
                  <a:lnTo>
                    <a:pt x="793" y="363"/>
                  </a:lnTo>
                  <a:lnTo>
                    <a:pt x="804" y="360"/>
                  </a:lnTo>
                  <a:lnTo>
                    <a:pt x="812" y="356"/>
                  </a:lnTo>
                  <a:lnTo>
                    <a:pt x="823" y="352"/>
                  </a:lnTo>
                  <a:lnTo>
                    <a:pt x="830" y="349"/>
                  </a:lnTo>
                  <a:lnTo>
                    <a:pt x="838" y="345"/>
                  </a:lnTo>
                  <a:lnTo>
                    <a:pt x="849" y="341"/>
                  </a:lnTo>
                  <a:lnTo>
                    <a:pt x="856" y="338"/>
                  </a:lnTo>
                  <a:lnTo>
                    <a:pt x="864" y="334"/>
                  </a:lnTo>
                  <a:lnTo>
                    <a:pt x="871" y="330"/>
                  </a:lnTo>
                  <a:lnTo>
                    <a:pt x="878" y="326"/>
                  </a:lnTo>
                  <a:lnTo>
                    <a:pt x="886" y="323"/>
                  </a:lnTo>
                  <a:lnTo>
                    <a:pt x="893" y="315"/>
                  </a:lnTo>
                  <a:lnTo>
                    <a:pt x="901" y="312"/>
                  </a:lnTo>
                  <a:lnTo>
                    <a:pt x="908" y="308"/>
                  </a:lnTo>
                  <a:lnTo>
                    <a:pt x="912" y="304"/>
                  </a:lnTo>
                  <a:lnTo>
                    <a:pt x="919" y="300"/>
                  </a:lnTo>
                  <a:lnTo>
                    <a:pt x="927" y="293"/>
                  </a:lnTo>
                  <a:lnTo>
                    <a:pt x="930" y="289"/>
                  </a:lnTo>
                  <a:lnTo>
                    <a:pt x="938" y="286"/>
                  </a:lnTo>
                  <a:lnTo>
                    <a:pt x="941" y="282"/>
                  </a:lnTo>
                  <a:lnTo>
                    <a:pt x="945" y="274"/>
                  </a:lnTo>
                  <a:lnTo>
                    <a:pt x="953" y="271"/>
                  </a:lnTo>
                  <a:lnTo>
                    <a:pt x="956" y="267"/>
                  </a:lnTo>
                  <a:lnTo>
                    <a:pt x="960" y="263"/>
                  </a:lnTo>
                  <a:lnTo>
                    <a:pt x="964" y="256"/>
                  </a:lnTo>
                  <a:lnTo>
                    <a:pt x="967" y="252"/>
                  </a:lnTo>
                  <a:lnTo>
                    <a:pt x="971" y="249"/>
                  </a:lnTo>
                  <a:lnTo>
                    <a:pt x="975" y="241"/>
                  </a:lnTo>
                  <a:lnTo>
                    <a:pt x="978" y="237"/>
                  </a:lnTo>
                  <a:lnTo>
                    <a:pt x="982" y="234"/>
                  </a:lnTo>
                  <a:lnTo>
                    <a:pt x="982" y="230"/>
                  </a:lnTo>
                  <a:lnTo>
                    <a:pt x="986" y="223"/>
                  </a:lnTo>
                  <a:lnTo>
                    <a:pt x="990" y="219"/>
                  </a:lnTo>
                  <a:lnTo>
                    <a:pt x="990" y="215"/>
                  </a:lnTo>
                  <a:lnTo>
                    <a:pt x="993" y="208"/>
                  </a:lnTo>
                  <a:lnTo>
                    <a:pt x="993" y="204"/>
                  </a:lnTo>
                  <a:lnTo>
                    <a:pt x="993" y="200"/>
                  </a:lnTo>
                  <a:lnTo>
                    <a:pt x="993" y="193"/>
                  </a:lnTo>
                  <a:lnTo>
                    <a:pt x="997" y="189"/>
                  </a:lnTo>
                  <a:lnTo>
                    <a:pt x="997" y="185"/>
                  </a:lnTo>
                  <a:lnTo>
                    <a:pt x="997" y="178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6680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7" name="Freeform 19"/>
            <p:cNvSpPr>
              <a:spLocks/>
            </p:cNvSpPr>
            <p:nvPr/>
          </p:nvSpPr>
          <p:spPr bwMode="auto">
            <a:xfrm>
              <a:off x="3275" y="726"/>
              <a:ext cx="997" cy="568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271" y="0"/>
                </a:cxn>
                <a:cxn ang="0">
                  <a:pos x="330" y="4"/>
                </a:cxn>
                <a:cxn ang="0">
                  <a:pos x="386" y="8"/>
                </a:cxn>
                <a:cxn ang="0">
                  <a:pos x="441" y="15"/>
                </a:cxn>
                <a:cxn ang="0">
                  <a:pos x="493" y="23"/>
                </a:cxn>
                <a:cxn ang="0">
                  <a:pos x="545" y="30"/>
                </a:cxn>
                <a:cxn ang="0">
                  <a:pos x="597" y="41"/>
                </a:cxn>
                <a:cxn ang="0">
                  <a:pos x="645" y="52"/>
                </a:cxn>
                <a:cxn ang="0">
                  <a:pos x="690" y="63"/>
                </a:cxn>
                <a:cxn ang="0">
                  <a:pos x="734" y="74"/>
                </a:cxn>
                <a:cxn ang="0">
                  <a:pos x="775" y="89"/>
                </a:cxn>
                <a:cxn ang="0">
                  <a:pos x="812" y="104"/>
                </a:cxn>
                <a:cxn ang="0">
                  <a:pos x="849" y="119"/>
                </a:cxn>
                <a:cxn ang="0">
                  <a:pos x="878" y="137"/>
                </a:cxn>
                <a:cxn ang="0">
                  <a:pos x="908" y="156"/>
                </a:cxn>
                <a:cxn ang="0">
                  <a:pos x="930" y="171"/>
                </a:cxn>
                <a:cxn ang="0">
                  <a:pos x="953" y="189"/>
                </a:cxn>
                <a:cxn ang="0">
                  <a:pos x="967" y="208"/>
                </a:cxn>
                <a:cxn ang="0">
                  <a:pos x="982" y="230"/>
                </a:cxn>
                <a:cxn ang="0">
                  <a:pos x="990" y="249"/>
                </a:cxn>
                <a:cxn ang="0">
                  <a:pos x="993" y="267"/>
                </a:cxn>
                <a:cxn ang="0">
                  <a:pos x="997" y="290"/>
                </a:cxn>
                <a:cxn ang="0">
                  <a:pos x="993" y="308"/>
                </a:cxn>
                <a:cxn ang="0">
                  <a:pos x="986" y="327"/>
                </a:cxn>
                <a:cxn ang="0">
                  <a:pos x="975" y="345"/>
                </a:cxn>
                <a:cxn ang="0">
                  <a:pos x="960" y="367"/>
                </a:cxn>
                <a:cxn ang="0">
                  <a:pos x="941" y="386"/>
                </a:cxn>
                <a:cxn ang="0">
                  <a:pos x="919" y="404"/>
                </a:cxn>
                <a:cxn ang="0">
                  <a:pos x="893" y="419"/>
                </a:cxn>
                <a:cxn ang="0">
                  <a:pos x="864" y="438"/>
                </a:cxn>
                <a:cxn ang="0">
                  <a:pos x="830" y="453"/>
                </a:cxn>
                <a:cxn ang="0">
                  <a:pos x="793" y="467"/>
                </a:cxn>
                <a:cxn ang="0">
                  <a:pos x="756" y="482"/>
                </a:cxn>
                <a:cxn ang="0">
                  <a:pos x="712" y="497"/>
                </a:cxn>
                <a:cxn ang="0">
                  <a:pos x="667" y="508"/>
                </a:cxn>
                <a:cxn ang="0">
                  <a:pos x="619" y="519"/>
                </a:cxn>
                <a:cxn ang="0">
                  <a:pos x="571" y="531"/>
                </a:cxn>
                <a:cxn ang="0">
                  <a:pos x="519" y="542"/>
                </a:cxn>
                <a:cxn ang="0">
                  <a:pos x="467" y="549"/>
                </a:cxn>
                <a:cxn ang="0">
                  <a:pos x="412" y="553"/>
                </a:cxn>
                <a:cxn ang="0">
                  <a:pos x="356" y="560"/>
                </a:cxn>
                <a:cxn ang="0">
                  <a:pos x="300" y="564"/>
                </a:cxn>
                <a:cxn ang="0">
                  <a:pos x="245" y="564"/>
                </a:cxn>
                <a:cxn ang="0">
                  <a:pos x="186" y="568"/>
                </a:cxn>
                <a:cxn ang="0">
                  <a:pos x="130" y="568"/>
                </a:cxn>
                <a:cxn ang="0">
                  <a:pos x="71" y="564"/>
                </a:cxn>
                <a:cxn ang="0">
                  <a:pos x="15" y="560"/>
                </a:cxn>
              </a:cxnLst>
              <a:rect l="0" t="0" r="r" b="b"/>
              <a:pathLst>
                <a:path w="997" h="568">
                  <a:moveTo>
                    <a:pt x="171" y="0"/>
                  </a:moveTo>
                  <a:lnTo>
                    <a:pt x="186" y="0"/>
                  </a:lnTo>
                  <a:lnTo>
                    <a:pt x="200" y="0"/>
                  </a:lnTo>
                  <a:lnTo>
                    <a:pt x="215" y="0"/>
                  </a:lnTo>
                  <a:lnTo>
                    <a:pt x="230" y="0"/>
                  </a:lnTo>
                  <a:lnTo>
                    <a:pt x="245" y="0"/>
                  </a:lnTo>
                  <a:lnTo>
                    <a:pt x="260" y="0"/>
                  </a:lnTo>
                  <a:lnTo>
                    <a:pt x="271" y="0"/>
                  </a:lnTo>
                  <a:lnTo>
                    <a:pt x="286" y="0"/>
                  </a:lnTo>
                  <a:lnTo>
                    <a:pt x="300" y="4"/>
                  </a:lnTo>
                  <a:lnTo>
                    <a:pt x="315" y="4"/>
                  </a:lnTo>
                  <a:lnTo>
                    <a:pt x="330" y="4"/>
                  </a:lnTo>
                  <a:lnTo>
                    <a:pt x="345" y="4"/>
                  </a:lnTo>
                  <a:lnTo>
                    <a:pt x="356" y="8"/>
                  </a:lnTo>
                  <a:lnTo>
                    <a:pt x="371" y="8"/>
                  </a:lnTo>
                  <a:lnTo>
                    <a:pt x="386" y="8"/>
                  </a:lnTo>
                  <a:lnTo>
                    <a:pt x="401" y="11"/>
                  </a:lnTo>
                  <a:lnTo>
                    <a:pt x="412" y="11"/>
                  </a:lnTo>
                  <a:lnTo>
                    <a:pt x="426" y="11"/>
                  </a:lnTo>
                  <a:lnTo>
                    <a:pt x="441" y="15"/>
                  </a:lnTo>
                  <a:lnTo>
                    <a:pt x="452" y="15"/>
                  </a:lnTo>
                  <a:lnTo>
                    <a:pt x="467" y="19"/>
                  </a:lnTo>
                  <a:lnTo>
                    <a:pt x="482" y="19"/>
                  </a:lnTo>
                  <a:lnTo>
                    <a:pt x="493" y="23"/>
                  </a:lnTo>
                  <a:lnTo>
                    <a:pt x="508" y="23"/>
                  </a:lnTo>
                  <a:lnTo>
                    <a:pt x="519" y="26"/>
                  </a:lnTo>
                  <a:lnTo>
                    <a:pt x="534" y="26"/>
                  </a:lnTo>
                  <a:lnTo>
                    <a:pt x="545" y="30"/>
                  </a:lnTo>
                  <a:lnTo>
                    <a:pt x="560" y="34"/>
                  </a:lnTo>
                  <a:lnTo>
                    <a:pt x="571" y="34"/>
                  </a:lnTo>
                  <a:lnTo>
                    <a:pt x="586" y="37"/>
                  </a:lnTo>
                  <a:lnTo>
                    <a:pt x="597" y="41"/>
                  </a:lnTo>
                  <a:lnTo>
                    <a:pt x="608" y="41"/>
                  </a:lnTo>
                  <a:lnTo>
                    <a:pt x="619" y="45"/>
                  </a:lnTo>
                  <a:lnTo>
                    <a:pt x="634" y="48"/>
                  </a:lnTo>
                  <a:lnTo>
                    <a:pt x="645" y="52"/>
                  </a:lnTo>
                  <a:lnTo>
                    <a:pt x="656" y="52"/>
                  </a:lnTo>
                  <a:lnTo>
                    <a:pt x="667" y="56"/>
                  </a:lnTo>
                  <a:lnTo>
                    <a:pt x="678" y="60"/>
                  </a:lnTo>
                  <a:lnTo>
                    <a:pt x="690" y="63"/>
                  </a:lnTo>
                  <a:lnTo>
                    <a:pt x="701" y="67"/>
                  </a:lnTo>
                  <a:lnTo>
                    <a:pt x="712" y="71"/>
                  </a:lnTo>
                  <a:lnTo>
                    <a:pt x="723" y="71"/>
                  </a:lnTo>
                  <a:lnTo>
                    <a:pt x="734" y="74"/>
                  </a:lnTo>
                  <a:lnTo>
                    <a:pt x="745" y="78"/>
                  </a:lnTo>
                  <a:lnTo>
                    <a:pt x="756" y="82"/>
                  </a:lnTo>
                  <a:lnTo>
                    <a:pt x="764" y="86"/>
                  </a:lnTo>
                  <a:lnTo>
                    <a:pt x="775" y="89"/>
                  </a:lnTo>
                  <a:lnTo>
                    <a:pt x="786" y="93"/>
                  </a:lnTo>
                  <a:lnTo>
                    <a:pt x="793" y="97"/>
                  </a:lnTo>
                  <a:lnTo>
                    <a:pt x="804" y="100"/>
                  </a:lnTo>
                  <a:lnTo>
                    <a:pt x="812" y="104"/>
                  </a:lnTo>
                  <a:lnTo>
                    <a:pt x="823" y="108"/>
                  </a:lnTo>
                  <a:lnTo>
                    <a:pt x="830" y="112"/>
                  </a:lnTo>
                  <a:lnTo>
                    <a:pt x="838" y="115"/>
                  </a:lnTo>
                  <a:lnTo>
                    <a:pt x="849" y="119"/>
                  </a:lnTo>
                  <a:lnTo>
                    <a:pt x="856" y="123"/>
                  </a:lnTo>
                  <a:lnTo>
                    <a:pt x="864" y="130"/>
                  </a:lnTo>
                  <a:lnTo>
                    <a:pt x="871" y="134"/>
                  </a:lnTo>
                  <a:lnTo>
                    <a:pt x="878" y="137"/>
                  </a:lnTo>
                  <a:lnTo>
                    <a:pt x="886" y="141"/>
                  </a:lnTo>
                  <a:lnTo>
                    <a:pt x="893" y="145"/>
                  </a:lnTo>
                  <a:lnTo>
                    <a:pt x="901" y="149"/>
                  </a:lnTo>
                  <a:lnTo>
                    <a:pt x="908" y="156"/>
                  </a:lnTo>
                  <a:lnTo>
                    <a:pt x="912" y="160"/>
                  </a:lnTo>
                  <a:lnTo>
                    <a:pt x="919" y="163"/>
                  </a:lnTo>
                  <a:lnTo>
                    <a:pt x="927" y="167"/>
                  </a:lnTo>
                  <a:lnTo>
                    <a:pt x="930" y="171"/>
                  </a:lnTo>
                  <a:lnTo>
                    <a:pt x="938" y="178"/>
                  </a:lnTo>
                  <a:lnTo>
                    <a:pt x="941" y="182"/>
                  </a:lnTo>
                  <a:lnTo>
                    <a:pt x="945" y="186"/>
                  </a:lnTo>
                  <a:lnTo>
                    <a:pt x="953" y="189"/>
                  </a:lnTo>
                  <a:lnTo>
                    <a:pt x="956" y="197"/>
                  </a:lnTo>
                  <a:lnTo>
                    <a:pt x="960" y="201"/>
                  </a:lnTo>
                  <a:lnTo>
                    <a:pt x="964" y="204"/>
                  </a:lnTo>
                  <a:lnTo>
                    <a:pt x="967" y="208"/>
                  </a:lnTo>
                  <a:lnTo>
                    <a:pt x="971" y="215"/>
                  </a:lnTo>
                  <a:lnTo>
                    <a:pt x="975" y="219"/>
                  </a:lnTo>
                  <a:lnTo>
                    <a:pt x="978" y="223"/>
                  </a:lnTo>
                  <a:lnTo>
                    <a:pt x="982" y="230"/>
                  </a:lnTo>
                  <a:lnTo>
                    <a:pt x="982" y="234"/>
                  </a:lnTo>
                  <a:lnTo>
                    <a:pt x="986" y="238"/>
                  </a:lnTo>
                  <a:lnTo>
                    <a:pt x="990" y="245"/>
                  </a:lnTo>
                  <a:lnTo>
                    <a:pt x="990" y="249"/>
                  </a:lnTo>
                  <a:lnTo>
                    <a:pt x="993" y="252"/>
                  </a:lnTo>
                  <a:lnTo>
                    <a:pt x="993" y="260"/>
                  </a:lnTo>
                  <a:lnTo>
                    <a:pt x="993" y="264"/>
                  </a:lnTo>
                  <a:lnTo>
                    <a:pt x="993" y="267"/>
                  </a:lnTo>
                  <a:lnTo>
                    <a:pt x="997" y="275"/>
                  </a:lnTo>
                  <a:lnTo>
                    <a:pt x="997" y="278"/>
                  </a:lnTo>
                  <a:lnTo>
                    <a:pt x="997" y="282"/>
                  </a:lnTo>
                  <a:lnTo>
                    <a:pt x="997" y="290"/>
                  </a:lnTo>
                  <a:lnTo>
                    <a:pt x="997" y="293"/>
                  </a:lnTo>
                  <a:lnTo>
                    <a:pt x="993" y="297"/>
                  </a:lnTo>
                  <a:lnTo>
                    <a:pt x="993" y="304"/>
                  </a:lnTo>
                  <a:lnTo>
                    <a:pt x="993" y="308"/>
                  </a:lnTo>
                  <a:lnTo>
                    <a:pt x="993" y="312"/>
                  </a:lnTo>
                  <a:lnTo>
                    <a:pt x="990" y="319"/>
                  </a:lnTo>
                  <a:lnTo>
                    <a:pt x="990" y="323"/>
                  </a:lnTo>
                  <a:lnTo>
                    <a:pt x="986" y="327"/>
                  </a:lnTo>
                  <a:lnTo>
                    <a:pt x="982" y="334"/>
                  </a:lnTo>
                  <a:lnTo>
                    <a:pt x="982" y="338"/>
                  </a:lnTo>
                  <a:lnTo>
                    <a:pt x="978" y="341"/>
                  </a:lnTo>
                  <a:lnTo>
                    <a:pt x="975" y="345"/>
                  </a:lnTo>
                  <a:lnTo>
                    <a:pt x="971" y="353"/>
                  </a:lnTo>
                  <a:lnTo>
                    <a:pt x="967" y="356"/>
                  </a:lnTo>
                  <a:lnTo>
                    <a:pt x="964" y="360"/>
                  </a:lnTo>
                  <a:lnTo>
                    <a:pt x="960" y="367"/>
                  </a:lnTo>
                  <a:lnTo>
                    <a:pt x="956" y="371"/>
                  </a:lnTo>
                  <a:lnTo>
                    <a:pt x="953" y="375"/>
                  </a:lnTo>
                  <a:lnTo>
                    <a:pt x="945" y="378"/>
                  </a:lnTo>
                  <a:lnTo>
                    <a:pt x="941" y="386"/>
                  </a:lnTo>
                  <a:lnTo>
                    <a:pt x="938" y="390"/>
                  </a:lnTo>
                  <a:lnTo>
                    <a:pt x="930" y="393"/>
                  </a:lnTo>
                  <a:lnTo>
                    <a:pt x="927" y="397"/>
                  </a:lnTo>
                  <a:lnTo>
                    <a:pt x="919" y="404"/>
                  </a:lnTo>
                  <a:lnTo>
                    <a:pt x="912" y="408"/>
                  </a:lnTo>
                  <a:lnTo>
                    <a:pt x="908" y="412"/>
                  </a:lnTo>
                  <a:lnTo>
                    <a:pt x="901" y="416"/>
                  </a:lnTo>
                  <a:lnTo>
                    <a:pt x="893" y="419"/>
                  </a:lnTo>
                  <a:lnTo>
                    <a:pt x="886" y="427"/>
                  </a:lnTo>
                  <a:lnTo>
                    <a:pt x="878" y="430"/>
                  </a:lnTo>
                  <a:lnTo>
                    <a:pt x="871" y="434"/>
                  </a:lnTo>
                  <a:lnTo>
                    <a:pt x="864" y="438"/>
                  </a:lnTo>
                  <a:lnTo>
                    <a:pt x="856" y="442"/>
                  </a:lnTo>
                  <a:lnTo>
                    <a:pt x="849" y="445"/>
                  </a:lnTo>
                  <a:lnTo>
                    <a:pt x="838" y="449"/>
                  </a:lnTo>
                  <a:lnTo>
                    <a:pt x="830" y="453"/>
                  </a:lnTo>
                  <a:lnTo>
                    <a:pt x="823" y="456"/>
                  </a:lnTo>
                  <a:lnTo>
                    <a:pt x="812" y="460"/>
                  </a:lnTo>
                  <a:lnTo>
                    <a:pt x="804" y="464"/>
                  </a:lnTo>
                  <a:lnTo>
                    <a:pt x="793" y="467"/>
                  </a:lnTo>
                  <a:lnTo>
                    <a:pt x="786" y="471"/>
                  </a:lnTo>
                  <a:lnTo>
                    <a:pt x="775" y="475"/>
                  </a:lnTo>
                  <a:lnTo>
                    <a:pt x="764" y="479"/>
                  </a:lnTo>
                  <a:lnTo>
                    <a:pt x="756" y="482"/>
                  </a:lnTo>
                  <a:lnTo>
                    <a:pt x="745" y="486"/>
                  </a:lnTo>
                  <a:lnTo>
                    <a:pt x="734" y="490"/>
                  </a:lnTo>
                  <a:lnTo>
                    <a:pt x="723" y="493"/>
                  </a:lnTo>
                  <a:lnTo>
                    <a:pt x="712" y="497"/>
                  </a:lnTo>
                  <a:lnTo>
                    <a:pt x="701" y="501"/>
                  </a:lnTo>
                  <a:lnTo>
                    <a:pt x="690" y="505"/>
                  </a:lnTo>
                  <a:lnTo>
                    <a:pt x="678" y="508"/>
                  </a:lnTo>
                  <a:lnTo>
                    <a:pt x="667" y="508"/>
                  </a:lnTo>
                  <a:lnTo>
                    <a:pt x="656" y="512"/>
                  </a:lnTo>
                  <a:lnTo>
                    <a:pt x="645" y="516"/>
                  </a:lnTo>
                  <a:lnTo>
                    <a:pt x="634" y="519"/>
                  </a:lnTo>
                  <a:lnTo>
                    <a:pt x="619" y="519"/>
                  </a:lnTo>
                  <a:lnTo>
                    <a:pt x="608" y="523"/>
                  </a:lnTo>
                  <a:lnTo>
                    <a:pt x="597" y="527"/>
                  </a:lnTo>
                  <a:lnTo>
                    <a:pt x="586" y="531"/>
                  </a:lnTo>
                  <a:lnTo>
                    <a:pt x="571" y="531"/>
                  </a:lnTo>
                  <a:lnTo>
                    <a:pt x="560" y="534"/>
                  </a:lnTo>
                  <a:lnTo>
                    <a:pt x="545" y="534"/>
                  </a:lnTo>
                  <a:lnTo>
                    <a:pt x="534" y="538"/>
                  </a:lnTo>
                  <a:lnTo>
                    <a:pt x="519" y="542"/>
                  </a:lnTo>
                  <a:lnTo>
                    <a:pt x="508" y="542"/>
                  </a:lnTo>
                  <a:lnTo>
                    <a:pt x="493" y="545"/>
                  </a:lnTo>
                  <a:lnTo>
                    <a:pt x="482" y="545"/>
                  </a:lnTo>
                  <a:lnTo>
                    <a:pt x="467" y="549"/>
                  </a:lnTo>
                  <a:lnTo>
                    <a:pt x="452" y="549"/>
                  </a:lnTo>
                  <a:lnTo>
                    <a:pt x="441" y="553"/>
                  </a:lnTo>
                  <a:lnTo>
                    <a:pt x="426" y="553"/>
                  </a:lnTo>
                  <a:lnTo>
                    <a:pt x="412" y="553"/>
                  </a:lnTo>
                  <a:lnTo>
                    <a:pt x="401" y="556"/>
                  </a:lnTo>
                  <a:lnTo>
                    <a:pt x="386" y="556"/>
                  </a:lnTo>
                  <a:lnTo>
                    <a:pt x="371" y="556"/>
                  </a:lnTo>
                  <a:lnTo>
                    <a:pt x="356" y="560"/>
                  </a:lnTo>
                  <a:lnTo>
                    <a:pt x="345" y="560"/>
                  </a:lnTo>
                  <a:lnTo>
                    <a:pt x="330" y="560"/>
                  </a:lnTo>
                  <a:lnTo>
                    <a:pt x="315" y="564"/>
                  </a:lnTo>
                  <a:lnTo>
                    <a:pt x="300" y="564"/>
                  </a:lnTo>
                  <a:lnTo>
                    <a:pt x="286" y="564"/>
                  </a:lnTo>
                  <a:lnTo>
                    <a:pt x="271" y="564"/>
                  </a:lnTo>
                  <a:lnTo>
                    <a:pt x="260" y="564"/>
                  </a:lnTo>
                  <a:lnTo>
                    <a:pt x="245" y="564"/>
                  </a:lnTo>
                  <a:lnTo>
                    <a:pt x="230" y="568"/>
                  </a:lnTo>
                  <a:lnTo>
                    <a:pt x="215" y="568"/>
                  </a:lnTo>
                  <a:lnTo>
                    <a:pt x="200" y="568"/>
                  </a:lnTo>
                  <a:lnTo>
                    <a:pt x="186" y="568"/>
                  </a:lnTo>
                  <a:lnTo>
                    <a:pt x="171" y="568"/>
                  </a:lnTo>
                  <a:lnTo>
                    <a:pt x="156" y="568"/>
                  </a:lnTo>
                  <a:lnTo>
                    <a:pt x="141" y="568"/>
                  </a:lnTo>
                  <a:lnTo>
                    <a:pt x="130" y="568"/>
                  </a:lnTo>
                  <a:lnTo>
                    <a:pt x="115" y="568"/>
                  </a:lnTo>
                  <a:lnTo>
                    <a:pt x="100" y="564"/>
                  </a:lnTo>
                  <a:lnTo>
                    <a:pt x="86" y="564"/>
                  </a:lnTo>
                  <a:lnTo>
                    <a:pt x="71" y="564"/>
                  </a:lnTo>
                  <a:lnTo>
                    <a:pt x="56" y="564"/>
                  </a:lnTo>
                  <a:lnTo>
                    <a:pt x="41" y="564"/>
                  </a:lnTo>
                  <a:lnTo>
                    <a:pt x="30" y="564"/>
                  </a:lnTo>
                  <a:lnTo>
                    <a:pt x="15" y="560"/>
                  </a:lnTo>
                  <a:lnTo>
                    <a:pt x="0" y="560"/>
                  </a:lnTo>
                  <a:lnTo>
                    <a:pt x="171" y="282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CC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7588" name="Rectangle 20"/>
            <p:cNvSpPr>
              <a:spLocks noChangeArrowheads="1"/>
            </p:cNvSpPr>
            <p:nvPr/>
          </p:nvSpPr>
          <p:spPr bwMode="auto">
            <a:xfrm>
              <a:off x="4283" y="1171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96</a:t>
              </a:r>
              <a:endParaRPr lang="es-ES" sz="2400"/>
            </a:p>
          </p:txBody>
        </p:sp>
        <p:sp>
          <p:nvSpPr>
            <p:cNvPr id="237589" name="Rectangle 21"/>
            <p:cNvSpPr>
              <a:spLocks noChangeArrowheads="1"/>
            </p:cNvSpPr>
            <p:nvPr/>
          </p:nvSpPr>
          <p:spPr bwMode="auto">
            <a:xfrm>
              <a:off x="2931" y="1433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16</a:t>
              </a:r>
              <a:endParaRPr lang="es-ES" sz="2400"/>
            </a:p>
          </p:txBody>
        </p:sp>
        <p:sp>
          <p:nvSpPr>
            <p:cNvPr id="237590" name="Rectangle 22"/>
            <p:cNvSpPr>
              <a:spLocks noChangeArrowheads="1"/>
            </p:cNvSpPr>
            <p:nvPr/>
          </p:nvSpPr>
          <p:spPr bwMode="auto">
            <a:xfrm>
              <a:off x="2360" y="93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48</a:t>
              </a:r>
              <a:endParaRPr lang="es-ES" sz="2400"/>
            </a:p>
          </p:txBody>
        </p:sp>
        <p:sp>
          <p:nvSpPr>
            <p:cNvPr id="237591" name="Rectangle 23"/>
            <p:cNvSpPr>
              <a:spLocks noChangeArrowheads="1"/>
            </p:cNvSpPr>
            <p:nvPr/>
          </p:nvSpPr>
          <p:spPr bwMode="auto">
            <a:xfrm>
              <a:off x="3051" y="50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20</a:t>
              </a:r>
              <a:endParaRPr lang="es-ES" sz="2400"/>
            </a:p>
          </p:txBody>
        </p:sp>
      </p:grpSp>
      <p:sp>
        <p:nvSpPr>
          <p:cNvPr id="237592" name="Rectangle 24"/>
          <p:cNvSpPr>
            <a:spLocks noChangeAspect="1" noChangeArrowheads="1"/>
          </p:cNvSpPr>
          <p:nvPr/>
        </p:nvSpPr>
        <p:spPr bwMode="auto">
          <a:xfrm>
            <a:off x="6350000" y="1558925"/>
            <a:ext cx="233363" cy="233363"/>
          </a:xfrm>
          <a:prstGeom prst="rect">
            <a:avLst/>
          </a:prstGeom>
          <a:solidFill>
            <a:srgbClr val="CC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593" name="Rectangle 25"/>
          <p:cNvSpPr>
            <a:spLocks noChangeArrowheads="1"/>
          </p:cNvSpPr>
          <p:nvPr/>
        </p:nvSpPr>
        <p:spPr bwMode="auto">
          <a:xfrm>
            <a:off x="6711950" y="1506538"/>
            <a:ext cx="10715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Optativas</a:t>
            </a:r>
            <a:endParaRPr lang="es-ES" sz="2000"/>
          </a:p>
        </p:txBody>
      </p:sp>
      <p:sp>
        <p:nvSpPr>
          <p:cNvPr id="237594" name="Rectangle 26"/>
          <p:cNvSpPr>
            <a:spLocks noChangeAspect="1" noChangeArrowheads="1"/>
          </p:cNvSpPr>
          <p:nvPr/>
        </p:nvSpPr>
        <p:spPr bwMode="auto">
          <a:xfrm>
            <a:off x="6350000" y="2495550"/>
            <a:ext cx="233363" cy="233363"/>
          </a:xfrm>
          <a:prstGeom prst="rect">
            <a:avLst/>
          </a:prstGeom>
          <a:solidFill>
            <a:srgbClr val="00CC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595" name="Rectangle 27"/>
          <p:cNvSpPr>
            <a:spLocks noChangeArrowheads="1"/>
          </p:cNvSpPr>
          <p:nvPr/>
        </p:nvSpPr>
        <p:spPr bwMode="auto">
          <a:xfrm>
            <a:off x="6710363" y="2446338"/>
            <a:ext cx="1565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S. Integración</a:t>
            </a:r>
            <a:endParaRPr lang="es-ES" sz="2000"/>
          </a:p>
        </p:txBody>
      </p:sp>
      <p:sp>
        <p:nvSpPr>
          <p:cNvPr id="237596" name="Rectangle 28"/>
          <p:cNvSpPr>
            <a:spLocks noChangeAspect="1" noChangeArrowheads="1"/>
          </p:cNvSpPr>
          <p:nvPr/>
        </p:nvSpPr>
        <p:spPr bwMode="auto">
          <a:xfrm>
            <a:off x="6350000" y="2006600"/>
            <a:ext cx="233363" cy="233363"/>
          </a:xfrm>
          <a:prstGeom prst="rect">
            <a:avLst/>
          </a:prstGeom>
          <a:solidFill>
            <a:srgbClr val="0000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597" name="Rectangle 29"/>
          <p:cNvSpPr>
            <a:spLocks noChangeArrowheads="1"/>
          </p:cNvSpPr>
          <p:nvPr/>
        </p:nvSpPr>
        <p:spPr bwMode="auto">
          <a:xfrm>
            <a:off x="6711950" y="1968500"/>
            <a:ext cx="101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S. Taller </a:t>
            </a:r>
            <a:endParaRPr lang="es-ES" sz="2000"/>
          </a:p>
        </p:txBody>
      </p:sp>
      <p:sp>
        <p:nvSpPr>
          <p:cNvPr id="237598" name="Rectangle 30"/>
          <p:cNvSpPr>
            <a:spLocks noChangeAspect="1" noChangeArrowheads="1"/>
          </p:cNvSpPr>
          <p:nvPr/>
        </p:nvSpPr>
        <p:spPr bwMode="auto">
          <a:xfrm>
            <a:off x="6350000" y="2959100"/>
            <a:ext cx="233363" cy="23336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599" name="Rectangle 31"/>
          <p:cNvSpPr>
            <a:spLocks noChangeArrowheads="1"/>
          </p:cNvSpPr>
          <p:nvPr/>
        </p:nvSpPr>
        <p:spPr bwMode="auto">
          <a:xfrm>
            <a:off x="6710363" y="2909888"/>
            <a:ext cx="17192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Idónea</a:t>
            </a:r>
          </a:p>
          <a:p>
            <a:r>
              <a:rPr lang="es-ES" sz="2000">
                <a:solidFill>
                  <a:srgbClr val="FFFF99"/>
                </a:solidFill>
              </a:rPr>
              <a:t>Comunicación de Resultados</a:t>
            </a:r>
            <a:endParaRPr lang="es-ES" sz="2000"/>
          </a:p>
        </p:txBody>
      </p:sp>
      <p:sp>
        <p:nvSpPr>
          <p:cNvPr id="237618" name="Rectangle 50"/>
          <p:cNvSpPr>
            <a:spLocks noChangeArrowheads="1"/>
          </p:cNvSpPr>
          <p:nvPr/>
        </p:nvSpPr>
        <p:spPr bwMode="auto">
          <a:xfrm>
            <a:off x="412750" y="1041400"/>
            <a:ext cx="1762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>
                <a:solidFill>
                  <a:srgbClr val="FFFF99"/>
                </a:solidFill>
              </a:rPr>
              <a:t>Maestría</a:t>
            </a:r>
          </a:p>
        </p:txBody>
      </p:sp>
      <p:grpSp>
        <p:nvGrpSpPr>
          <p:cNvPr id="237628" name="Group 60"/>
          <p:cNvGrpSpPr>
            <a:grpSpLocks/>
          </p:cNvGrpSpPr>
          <p:nvPr/>
        </p:nvGrpSpPr>
        <p:grpSpPr bwMode="auto">
          <a:xfrm>
            <a:off x="2049463" y="4475163"/>
            <a:ext cx="3338512" cy="1695450"/>
            <a:chOff x="1791" y="2171"/>
            <a:chExt cx="2103" cy="1068"/>
          </a:xfrm>
        </p:grpSpPr>
        <p:grpSp>
          <p:nvGrpSpPr>
            <p:cNvPr id="237622" name="Group 54"/>
            <p:cNvGrpSpPr>
              <a:grpSpLocks/>
            </p:cNvGrpSpPr>
            <p:nvPr/>
          </p:nvGrpSpPr>
          <p:grpSpPr bwMode="auto">
            <a:xfrm>
              <a:off x="2175" y="2313"/>
              <a:ext cx="1635" cy="735"/>
              <a:chOff x="3353" y="2472"/>
              <a:chExt cx="1635" cy="735"/>
            </a:xfrm>
          </p:grpSpPr>
          <p:sp>
            <p:nvSpPr>
              <p:cNvPr id="237602" name="Freeform 34"/>
              <p:cNvSpPr>
                <a:spLocks/>
              </p:cNvSpPr>
              <p:nvPr/>
            </p:nvSpPr>
            <p:spPr bwMode="auto">
              <a:xfrm>
                <a:off x="4831" y="2750"/>
                <a:ext cx="157" cy="341"/>
              </a:xfrm>
              <a:custGeom>
                <a:avLst/>
                <a:gdLst/>
                <a:ahLst/>
                <a:cxnLst>
                  <a:cxn ang="0">
                    <a:pos x="157" y="0"/>
                  </a:cxn>
                  <a:cxn ang="0">
                    <a:pos x="157" y="5"/>
                  </a:cxn>
                  <a:cxn ang="0">
                    <a:pos x="152" y="18"/>
                  </a:cxn>
                  <a:cxn ang="0">
                    <a:pos x="152" y="23"/>
                  </a:cxn>
                  <a:cxn ang="0">
                    <a:pos x="152" y="27"/>
                  </a:cxn>
                  <a:cxn ang="0">
                    <a:pos x="148" y="36"/>
                  </a:cxn>
                  <a:cxn ang="0">
                    <a:pos x="148" y="41"/>
                  </a:cxn>
                  <a:cxn ang="0">
                    <a:pos x="148" y="45"/>
                  </a:cxn>
                  <a:cxn ang="0">
                    <a:pos x="139" y="54"/>
                  </a:cxn>
                  <a:cxn ang="0">
                    <a:pos x="139" y="58"/>
                  </a:cxn>
                  <a:cxn ang="0">
                    <a:pos x="134" y="63"/>
                  </a:cxn>
                  <a:cxn ang="0">
                    <a:pos x="130" y="72"/>
                  </a:cxn>
                  <a:cxn ang="0">
                    <a:pos x="125" y="76"/>
                  </a:cxn>
                  <a:cxn ang="0">
                    <a:pos x="121" y="85"/>
                  </a:cxn>
                  <a:cxn ang="0">
                    <a:pos x="112" y="94"/>
                  </a:cxn>
                  <a:cxn ang="0">
                    <a:pos x="107" y="99"/>
                  </a:cxn>
                  <a:cxn ang="0">
                    <a:pos x="103" y="103"/>
                  </a:cxn>
                  <a:cxn ang="0">
                    <a:pos x="89" y="112"/>
                  </a:cxn>
                  <a:cxn ang="0">
                    <a:pos x="85" y="117"/>
                  </a:cxn>
                  <a:cxn ang="0">
                    <a:pos x="80" y="121"/>
                  </a:cxn>
                  <a:cxn ang="0">
                    <a:pos x="67" y="130"/>
                  </a:cxn>
                  <a:cxn ang="0">
                    <a:pos x="58" y="135"/>
                  </a:cxn>
                  <a:cxn ang="0">
                    <a:pos x="54" y="139"/>
                  </a:cxn>
                  <a:cxn ang="0">
                    <a:pos x="40" y="144"/>
                  </a:cxn>
                  <a:cxn ang="0">
                    <a:pos x="31" y="148"/>
                  </a:cxn>
                  <a:cxn ang="0">
                    <a:pos x="22" y="153"/>
                  </a:cxn>
                  <a:cxn ang="0">
                    <a:pos x="9" y="161"/>
                  </a:cxn>
                  <a:cxn ang="0">
                    <a:pos x="0" y="166"/>
                  </a:cxn>
                  <a:cxn ang="0">
                    <a:pos x="0" y="341"/>
                  </a:cxn>
                  <a:cxn ang="0">
                    <a:pos x="9" y="336"/>
                  </a:cxn>
                  <a:cxn ang="0">
                    <a:pos x="22" y="327"/>
                  </a:cxn>
                  <a:cxn ang="0">
                    <a:pos x="31" y="323"/>
                  </a:cxn>
                  <a:cxn ang="0">
                    <a:pos x="40" y="318"/>
                  </a:cxn>
                  <a:cxn ang="0">
                    <a:pos x="54" y="314"/>
                  </a:cxn>
                  <a:cxn ang="0">
                    <a:pos x="58" y="309"/>
                  </a:cxn>
                  <a:cxn ang="0">
                    <a:pos x="67" y="305"/>
                  </a:cxn>
                  <a:cxn ang="0">
                    <a:pos x="80" y="296"/>
                  </a:cxn>
                  <a:cxn ang="0">
                    <a:pos x="85" y="291"/>
                  </a:cxn>
                  <a:cxn ang="0">
                    <a:pos x="89" y="287"/>
                  </a:cxn>
                  <a:cxn ang="0">
                    <a:pos x="103" y="278"/>
                  </a:cxn>
                  <a:cxn ang="0">
                    <a:pos x="107" y="274"/>
                  </a:cxn>
                  <a:cxn ang="0">
                    <a:pos x="112" y="269"/>
                  </a:cxn>
                  <a:cxn ang="0">
                    <a:pos x="121" y="260"/>
                  </a:cxn>
                  <a:cxn ang="0">
                    <a:pos x="125" y="251"/>
                  </a:cxn>
                  <a:cxn ang="0">
                    <a:pos x="130" y="247"/>
                  </a:cxn>
                  <a:cxn ang="0">
                    <a:pos x="134" y="238"/>
                  </a:cxn>
                  <a:cxn ang="0">
                    <a:pos x="139" y="233"/>
                  </a:cxn>
                  <a:cxn ang="0">
                    <a:pos x="139" y="229"/>
                  </a:cxn>
                  <a:cxn ang="0">
                    <a:pos x="148" y="220"/>
                  </a:cxn>
                  <a:cxn ang="0">
                    <a:pos x="148" y="215"/>
                  </a:cxn>
                  <a:cxn ang="0">
                    <a:pos x="148" y="211"/>
                  </a:cxn>
                  <a:cxn ang="0">
                    <a:pos x="152" y="202"/>
                  </a:cxn>
                  <a:cxn ang="0">
                    <a:pos x="152" y="197"/>
                  </a:cxn>
                  <a:cxn ang="0">
                    <a:pos x="152" y="193"/>
                  </a:cxn>
                  <a:cxn ang="0">
                    <a:pos x="157" y="179"/>
                  </a:cxn>
                  <a:cxn ang="0">
                    <a:pos x="157" y="175"/>
                  </a:cxn>
                  <a:cxn ang="0">
                    <a:pos x="157" y="0"/>
                  </a:cxn>
                </a:cxnLst>
                <a:rect l="0" t="0" r="r" b="b"/>
                <a:pathLst>
                  <a:path w="157" h="341">
                    <a:moveTo>
                      <a:pt x="157" y="0"/>
                    </a:moveTo>
                    <a:lnTo>
                      <a:pt x="157" y="5"/>
                    </a:lnTo>
                    <a:lnTo>
                      <a:pt x="152" y="18"/>
                    </a:lnTo>
                    <a:lnTo>
                      <a:pt x="152" y="23"/>
                    </a:lnTo>
                    <a:lnTo>
                      <a:pt x="152" y="27"/>
                    </a:lnTo>
                    <a:lnTo>
                      <a:pt x="148" y="36"/>
                    </a:lnTo>
                    <a:lnTo>
                      <a:pt x="148" y="41"/>
                    </a:lnTo>
                    <a:lnTo>
                      <a:pt x="148" y="45"/>
                    </a:lnTo>
                    <a:lnTo>
                      <a:pt x="139" y="54"/>
                    </a:lnTo>
                    <a:lnTo>
                      <a:pt x="139" y="58"/>
                    </a:lnTo>
                    <a:lnTo>
                      <a:pt x="134" y="63"/>
                    </a:lnTo>
                    <a:lnTo>
                      <a:pt x="130" y="72"/>
                    </a:lnTo>
                    <a:lnTo>
                      <a:pt x="125" y="76"/>
                    </a:lnTo>
                    <a:lnTo>
                      <a:pt x="121" y="85"/>
                    </a:lnTo>
                    <a:lnTo>
                      <a:pt x="112" y="94"/>
                    </a:lnTo>
                    <a:lnTo>
                      <a:pt x="107" y="99"/>
                    </a:lnTo>
                    <a:lnTo>
                      <a:pt x="103" y="103"/>
                    </a:lnTo>
                    <a:lnTo>
                      <a:pt x="89" y="112"/>
                    </a:lnTo>
                    <a:lnTo>
                      <a:pt x="85" y="117"/>
                    </a:lnTo>
                    <a:lnTo>
                      <a:pt x="80" y="121"/>
                    </a:lnTo>
                    <a:lnTo>
                      <a:pt x="67" y="130"/>
                    </a:lnTo>
                    <a:lnTo>
                      <a:pt x="58" y="135"/>
                    </a:lnTo>
                    <a:lnTo>
                      <a:pt x="54" y="139"/>
                    </a:lnTo>
                    <a:lnTo>
                      <a:pt x="40" y="144"/>
                    </a:lnTo>
                    <a:lnTo>
                      <a:pt x="31" y="148"/>
                    </a:lnTo>
                    <a:lnTo>
                      <a:pt x="22" y="153"/>
                    </a:lnTo>
                    <a:lnTo>
                      <a:pt x="9" y="161"/>
                    </a:lnTo>
                    <a:lnTo>
                      <a:pt x="0" y="166"/>
                    </a:lnTo>
                    <a:lnTo>
                      <a:pt x="0" y="341"/>
                    </a:lnTo>
                    <a:lnTo>
                      <a:pt x="9" y="336"/>
                    </a:lnTo>
                    <a:lnTo>
                      <a:pt x="22" y="327"/>
                    </a:lnTo>
                    <a:lnTo>
                      <a:pt x="31" y="323"/>
                    </a:lnTo>
                    <a:lnTo>
                      <a:pt x="40" y="318"/>
                    </a:lnTo>
                    <a:lnTo>
                      <a:pt x="54" y="314"/>
                    </a:lnTo>
                    <a:lnTo>
                      <a:pt x="58" y="309"/>
                    </a:lnTo>
                    <a:lnTo>
                      <a:pt x="67" y="305"/>
                    </a:lnTo>
                    <a:lnTo>
                      <a:pt x="80" y="296"/>
                    </a:lnTo>
                    <a:lnTo>
                      <a:pt x="85" y="291"/>
                    </a:lnTo>
                    <a:lnTo>
                      <a:pt x="89" y="287"/>
                    </a:lnTo>
                    <a:lnTo>
                      <a:pt x="103" y="278"/>
                    </a:lnTo>
                    <a:lnTo>
                      <a:pt x="107" y="274"/>
                    </a:lnTo>
                    <a:lnTo>
                      <a:pt x="112" y="269"/>
                    </a:lnTo>
                    <a:lnTo>
                      <a:pt x="121" y="260"/>
                    </a:lnTo>
                    <a:lnTo>
                      <a:pt x="125" y="251"/>
                    </a:lnTo>
                    <a:lnTo>
                      <a:pt x="130" y="247"/>
                    </a:lnTo>
                    <a:lnTo>
                      <a:pt x="134" y="238"/>
                    </a:lnTo>
                    <a:lnTo>
                      <a:pt x="139" y="233"/>
                    </a:lnTo>
                    <a:lnTo>
                      <a:pt x="139" y="229"/>
                    </a:lnTo>
                    <a:lnTo>
                      <a:pt x="148" y="220"/>
                    </a:lnTo>
                    <a:lnTo>
                      <a:pt x="148" y="215"/>
                    </a:lnTo>
                    <a:lnTo>
                      <a:pt x="148" y="211"/>
                    </a:lnTo>
                    <a:lnTo>
                      <a:pt x="152" y="202"/>
                    </a:lnTo>
                    <a:lnTo>
                      <a:pt x="152" y="197"/>
                    </a:lnTo>
                    <a:lnTo>
                      <a:pt x="152" y="193"/>
                    </a:lnTo>
                    <a:lnTo>
                      <a:pt x="157" y="179"/>
                    </a:lnTo>
                    <a:lnTo>
                      <a:pt x="157" y="175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00800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603" name="Freeform 35"/>
              <p:cNvSpPr>
                <a:spLocks/>
              </p:cNvSpPr>
              <p:nvPr/>
            </p:nvSpPr>
            <p:spPr bwMode="auto">
              <a:xfrm>
                <a:off x="4168" y="2750"/>
                <a:ext cx="658" cy="3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58" y="161"/>
                  </a:cxn>
                  <a:cxn ang="0">
                    <a:pos x="658" y="336"/>
                  </a:cxn>
                  <a:cxn ang="0">
                    <a:pos x="0" y="175"/>
                  </a:cxn>
                  <a:cxn ang="0">
                    <a:pos x="0" y="0"/>
                  </a:cxn>
                </a:cxnLst>
                <a:rect l="0" t="0" r="r" b="b"/>
                <a:pathLst>
                  <a:path w="658" h="336">
                    <a:moveTo>
                      <a:pt x="0" y="0"/>
                    </a:moveTo>
                    <a:lnTo>
                      <a:pt x="658" y="161"/>
                    </a:lnTo>
                    <a:lnTo>
                      <a:pt x="658" y="336"/>
                    </a:lnTo>
                    <a:lnTo>
                      <a:pt x="0" y="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00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604" name="Freeform 36"/>
              <p:cNvSpPr>
                <a:spLocks/>
              </p:cNvSpPr>
              <p:nvPr/>
            </p:nvSpPr>
            <p:spPr bwMode="auto">
              <a:xfrm>
                <a:off x="4168" y="2472"/>
                <a:ext cx="820" cy="444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58" y="0"/>
                  </a:cxn>
                  <a:cxn ang="0">
                    <a:pos x="99" y="0"/>
                  </a:cxn>
                  <a:cxn ang="0">
                    <a:pos x="130" y="5"/>
                  </a:cxn>
                  <a:cxn ang="0">
                    <a:pos x="170" y="5"/>
                  </a:cxn>
                  <a:cxn ang="0">
                    <a:pos x="197" y="9"/>
                  </a:cxn>
                  <a:cxn ang="0">
                    <a:pos x="242" y="9"/>
                  </a:cxn>
                  <a:cxn ang="0">
                    <a:pos x="282" y="18"/>
                  </a:cxn>
                  <a:cxn ang="0">
                    <a:pos x="309" y="18"/>
                  </a:cxn>
                  <a:cxn ang="0">
                    <a:pos x="345" y="27"/>
                  </a:cxn>
                  <a:cxn ang="0">
                    <a:pos x="385" y="32"/>
                  </a:cxn>
                  <a:cxn ang="0">
                    <a:pos x="412" y="36"/>
                  </a:cxn>
                  <a:cxn ang="0">
                    <a:pos x="448" y="45"/>
                  </a:cxn>
                  <a:cxn ang="0">
                    <a:pos x="470" y="50"/>
                  </a:cxn>
                  <a:cxn ang="0">
                    <a:pos x="506" y="59"/>
                  </a:cxn>
                  <a:cxn ang="0">
                    <a:pos x="537" y="68"/>
                  </a:cxn>
                  <a:cxn ang="0">
                    <a:pos x="560" y="77"/>
                  </a:cxn>
                  <a:cxn ang="0">
                    <a:pos x="591" y="86"/>
                  </a:cxn>
                  <a:cxn ang="0">
                    <a:pos x="618" y="94"/>
                  </a:cxn>
                  <a:cxn ang="0">
                    <a:pos x="636" y="103"/>
                  </a:cxn>
                  <a:cxn ang="0">
                    <a:pos x="663" y="117"/>
                  </a:cxn>
                  <a:cxn ang="0">
                    <a:pos x="681" y="121"/>
                  </a:cxn>
                  <a:cxn ang="0">
                    <a:pos x="703" y="135"/>
                  </a:cxn>
                  <a:cxn ang="0">
                    <a:pos x="721" y="148"/>
                  </a:cxn>
                  <a:cxn ang="0">
                    <a:pos x="734" y="157"/>
                  </a:cxn>
                  <a:cxn ang="0">
                    <a:pos x="752" y="171"/>
                  </a:cxn>
                  <a:cxn ang="0">
                    <a:pos x="770" y="184"/>
                  </a:cxn>
                  <a:cxn ang="0">
                    <a:pos x="779" y="193"/>
                  </a:cxn>
                  <a:cxn ang="0">
                    <a:pos x="793" y="206"/>
                  </a:cxn>
                  <a:cxn ang="0">
                    <a:pos x="797" y="215"/>
                  </a:cxn>
                  <a:cxn ang="0">
                    <a:pos x="806" y="229"/>
                  </a:cxn>
                  <a:cxn ang="0">
                    <a:pos x="811" y="247"/>
                  </a:cxn>
                  <a:cxn ang="0">
                    <a:pos x="815" y="256"/>
                  </a:cxn>
                  <a:cxn ang="0">
                    <a:pos x="820" y="269"/>
                  </a:cxn>
                  <a:cxn ang="0">
                    <a:pos x="820" y="283"/>
                  </a:cxn>
                  <a:cxn ang="0">
                    <a:pos x="815" y="296"/>
                  </a:cxn>
                  <a:cxn ang="0">
                    <a:pos x="815" y="310"/>
                  </a:cxn>
                  <a:cxn ang="0">
                    <a:pos x="811" y="319"/>
                  </a:cxn>
                  <a:cxn ang="0">
                    <a:pos x="802" y="332"/>
                  </a:cxn>
                  <a:cxn ang="0">
                    <a:pos x="793" y="345"/>
                  </a:cxn>
                  <a:cxn ang="0">
                    <a:pos x="788" y="354"/>
                  </a:cxn>
                  <a:cxn ang="0">
                    <a:pos x="775" y="372"/>
                  </a:cxn>
                  <a:cxn ang="0">
                    <a:pos x="757" y="386"/>
                  </a:cxn>
                  <a:cxn ang="0">
                    <a:pos x="748" y="395"/>
                  </a:cxn>
                  <a:cxn ang="0">
                    <a:pos x="730" y="408"/>
                  </a:cxn>
                  <a:cxn ang="0">
                    <a:pos x="717" y="417"/>
                  </a:cxn>
                  <a:cxn ang="0">
                    <a:pos x="694" y="426"/>
                  </a:cxn>
                  <a:cxn ang="0">
                    <a:pos x="672" y="439"/>
                  </a:cxn>
                  <a:cxn ang="0">
                    <a:pos x="0" y="278"/>
                  </a:cxn>
                </a:cxnLst>
                <a:rect l="0" t="0" r="r" b="b"/>
                <a:pathLst>
                  <a:path w="820" h="444">
                    <a:moveTo>
                      <a:pt x="0" y="0"/>
                    </a:moveTo>
                    <a:lnTo>
                      <a:pt x="13" y="0"/>
                    </a:lnTo>
                    <a:lnTo>
                      <a:pt x="45" y="0"/>
                    </a:lnTo>
                    <a:lnTo>
                      <a:pt x="58" y="0"/>
                    </a:lnTo>
                    <a:lnTo>
                      <a:pt x="72" y="0"/>
                    </a:lnTo>
                    <a:lnTo>
                      <a:pt x="99" y="0"/>
                    </a:lnTo>
                    <a:lnTo>
                      <a:pt x="116" y="0"/>
                    </a:lnTo>
                    <a:lnTo>
                      <a:pt x="130" y="5"/>
                    </a:lnTo>
                    <a:lnTo>
                      <a:pt x="157" y="5"/>
                    </a:lnTo>
                    <a:lnTo>
                      <a:pt x="170" y="5"/>
                    </a:lnTo>
                    <a:lnTo>
                      <a:pt x="184" y="5"/>
                    </a:lnTo>
                    <a:lnTo>
                      <a:pt x="197" y="9"/>
                    </a:lnTo>
                    <a:lnTo>
                      <a:pt x="228" y="9"/>
                    </a:lnTo>
                    <a:lnTo>
                      <a:pt x="242" y="9"/>
                    </a:lnTo>
                    <a:lnTo>
                      <a:pt x="255" y="14"/>
                    </a:lnTo>
                    <a:lnTo>
                      <a:pt x="282" y="18"/>
                    </a:lnTo>
                    <a:lnTo>
                      <a:pt x="296" y="18"/>
                    </a:lnTo>
                    <a:lnTo>
                      <a:pt x="309" y="18"/>
                    </a:lnTo>
                    <a:lnTo>
                      <a:pt x="331" y="23"/>
                    </a:lnTo>
                    <a:lnTo>
                      <a:pt x="345" y="27"/>
                    </a:lnTo>
                    <a:lnTo>
                      <a:pt x="358" y="27"/>
                    </a:lnTo>
                    <a:lnTo>
                      <a:pt x="385" y="32"/>
                    </a:lnTo>
                    <a:lnTo>
                      <a:pt x="399" y="36"/>
                    </a:lnTo>
                    <a:lnTo>
                      <a:pt x="412" y="36"/>
                    </a:lnTo>
                    <a:lnTo>
                      <a:pt x="434" y="41"/>
                    </a:lnTo>
                    <a:lnTo>
                      <a:pt x="448" y="45"/>
                    </a:lnTo>
                    <a:lnTo>
                      <a:pt x="457" y="45"/>
                    </a:lnTo>
                    <a:lnTo>
                      <a:pt x="470" y="50"/>
                    </a:lnTo>
                    <a:lnTo>
                      <a:pt x="493" y="54"/>
                    </a:lnTo>
                    <a:lnTo>
                      <a:pt x="506" y="59"/>
                    </a:lnTo>
                    <a:lnTo>
                      <a:pt x="515" y="63"/>
                    </a:lnTo>
                    <a:lnTo>
                      <a:pt x="537" y="68"/>
                    </a:lnTo>
                    <a:lnTo>
                      <a:pt x="546" y="72"/>
                    </a:lnTo>
                    <a:lnTo>
                      <a:pt x="560" y="77"/>
                    </a:lnTo>
                    <a:lnTo>
                      <a:pt x="578" y="81"/>
                    </a:lnTo>
                    <a:lnTo>
                      <a:pt x="591" y="86"/>
                    </a:lnTo>
                    <a:lnTo>
                      <a:pt x="600" y="90"/>
                    </a:lnTo>
                    <a:lnTo>
                      <a:pt x="618" y="94"/>
                    </a:lnTo>
                    <a:lnTo>
                      <a:pt x="627" y="99"/>
                    </a:lnTo>
                    <a:lnTo>
                      <a:pt x="636" y="103"/>
                    </a:lnTo>
                    <a:lnTo>
                      <a:pt x="654" y="112"/>
                    </a:lnTo>
                    <a:lnTo>
                      <a:pt x="663" y="117"/>
                    </a:lnTo>
                    <a:lnTo>
                      <a:pt x="672" y="117"/>
                    </a:lnTo>
                    <a:lnTo>
                      <a:pt x="681" y="121"/>
                    </a:lnTo>
                    <a:lnTo>
                      <a:pt x="694" y="130"/>
                    </a:lnTo>
                    <a:lnTo>
                      <a:pt x="703" y="135"/>
                    </a:lnTo>
                    <a:lnTo>
                      <a:pt x="708" y="139"/>
                    </a:lnTo>
                    <a:lnTo>
                      <a:pt x="721" y="148"/>
                    </a:lnTo>
                    <a:lnTo>
                      <a:pt x="730" y="153"/>
                    </a:lnTo>
                    <a:lnTo>
                      <a:pt x="734" y="157"/>
                    </a:lnTo>
                    <a:lnTo>
                      <a:pt x="748" y="166"/>
                    </a:lnTo>
                    <a:lnTo>
                      <a:pt x="752" y="171"/>
                    </a:lnTo>
                    <a:lnTo>
                      <a:pt x="757" y="175"/>
                    </a:lnTo>
                    <a:lnTo>
                      <a:pt x="770" y="184"/>
                    </a:lnTo>
                    <a:lnTo>
                      <a:pt x="775" y="189"/>
                    </a:lnTo>
                    <a:lnTo>
                      <a:pt x="779" y="193"/>
                    </a:lnTo>
                    <a:lnTo>
                      <a:pt x="788" y="202"/>
                    </a:lnTo>
                    <a:lnTo>
                      <a:pt x="793" y="206"/>
                    </a:lnTo>
                    <a:lnTo>
                      <a:pt x="793" y="211"/>
                    </a:lnTo>
                    <a:lnTo>
                      <a:pt x="797" y="215"/>
                    </a:lnTo>
                    <a:lnTo>
                      <a:pt x="802" y="224"/>
                    </a:lnTo>
                    <a:lnTo>
                      <a:pt x="806" y="229"/>
                    </a:lnTo>
                    <a:lnTo>
                      <a:pt x="811" y="233"/>
                    </a:lnTo>
                    <a:lnTo>
                      <a:pt x="811" y="247"/>
                    </a:lnTo>
                    <a:lnTo>
                      <a:pt x="815" y="251"/>
                    </a:lnTo>
                    <a:lnTo>
                      <a:pt x="815" y="256"/>
                    </a:lnTo>
                    <a:lnTo>
                      <a:pt x="815" y="265"/>
                    </a:lnTo>
                    <a:lnTo>
                      <a:pt x="820" y="269"/>
                    </a:lnTo>
                    <a:lnTo>
                      <a:pt x="820" y="274"/>
                    </a:lnTo>
                    <a:lnTo>
                      <a:pt x="820" y="283"/>
                    </a:lnTo>
                    <a:lnTo>
                      <a:pt x="820" y="287"/>
                    </a:lnTo>
                    <a:lnTo>
                      <a:pt x="815" y="296"/>
                    </a:lnTo>
                    <a:lnTo>
                      <a:pt x="815" y="305"/>
                    </a:lnTo>
                    <a:lnTo>
                      <a:pt x="815" y="310"/>
                    </a:lnTo>
                    <a:lnTo>
                      <a:pt x="811" y="314"/>
                    </a:lnTo>
                    <a:lnTo>
                      <a:pt x="811" y="319"/>
                    </a:lnTo>
                    <a:lnTo>
                      <a:pt x="806" y="327"/>
                    </a:lnTo>
                    <a:lnTo>
                      <a:pt x="802" y="332"/>
                    </a:lnTo>
                    <a:lnTo>
                      <a:pt x="802" y="336"/>
                    </a:lnTo>
                    <a:lnTo>
                      <a:pt x="793" y="345"/>
                    </a:lnTo>
                    <a:lnTo>
                      <a:pt x="793" y="350"/>
                    </a:lnTo>
                    <a:lnTo>
                      <a:pt x="788" y="354"/>
                    </a:lnTo>
                    <a:lnTo>
                      <a:pt x="779" y="368"/>
                    </a:lnTo>
                    <a:lnTo>
                      <a:pt x="775" y="372"/>
                    </a:lnTo>
                    <a:lnTo>
                      <a:pt x="770" y="377"/>
                    </a:lnTo>
                    <a:lnTo>
                      <a:pt x="757" y="386"/>
                    </a:lnTo>
                    <a:lnTo>
                      <a:pt x="752" y="390"/>
                    </a:lnTo>
                    <a:lnTo>
                      <a:pt x="748" y="395"/>
                    </a:lnTo>
                    <a:lnTo>
                      <a:pt x="734" y="404"/>
                    </a:lnTo>
                    <a:lnTo>
                      <a:pt x="730" y="408"/>
                    </a:lnTo>
                    <a:lnTo>
                      <a:pt x="721" y="413"/>
                    </a:lnTo>
                    <a:lnTo>
                      <a:pt x="717" y="417"/>
                    </a:lnTo>
                    <a:lnTo>
                      <a:pt x="703" y="422"/>
                    </a:lnTo>
                    <a:lnTo>
                      <a:pt x="694" y="426"/>
                    </a:lnTo>
                    <a:lnTo>
                      <a:pt x="685" y="431"/>
                    </a:lnTo>
                    <a:lnTo>
                      <a:pt x="672" y="439"/>
                    </a:lnTo>
                    <a:lnTo>
                      <a:pt x="663" y="444"/>
                    </a:lnTo>
                    <a:lnTo>
                      <a:pt x="0" y="2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605" name="Freeform 37"/>
              <p:cNvSpPr>
                <a:spLocks/>
              </p:cNvSpPr>
              <p:nvPr/>
            </p:nvSpPr>
            <p:spPr bwMode="auto">
              <a:xfrm>
                <a:off x="4168" y="2916"/>
                <a:ext cx="663" cy="291"/>
              </a:xfrm>
              <a:custGeom>
                <a:avLst/>
                <a:gdLst/>
                <a:ahLst/>
                <a:cxnLst>
                  <a:cxn ang="0">
                    <a:pos x="654" y="4"/>
                  </a:cxn>
                  <a:cxn ang="0">
                    <a:pos x="627" y="13"/>
                  </a:cxn>
                  <a:cxn ang="0">
                    <a:pos x="609" y="22"/>
                  </a:cxn>
                  <a:cxn ang="0">
                    <a:pos x="578" y="31"/>
                  </a:cxn>
                  <a:cxn ang="0">
                    <a:pos x="546" y="45"/>
                  </a:cxn>
                  <a:cxn ang="0">
                    <a:pos x="528" y="49"/>
                  </a:cxn>
                  <a:cxn ang="0">
                    <a:pos x="493" y="58"/>
                  </a:cxn>
                  <a:cxn ang="0">
                    <a:pos x="470" y="63"/>
                  </a:cxn>
                  <a:cxn ang="0">
                    <a:pos x="434" y="72"/>
                  </a:cxn>
                  <a:cxn ang="0">
                    <a:pos x="412" y="76"/>
                  </a:cxn>
                  <a:cxn ang="0">
                    <a:pos x="372" y="85"/>
                  </a:cxn>
                  <a:cxn ang="0">
                    <a:pos x="331" y="90"/>
                  </a:cxn>
                  <a:cxn ang="0">
                    <a:pos x="309" y="94"/>
                  </a:cxn>
                  <a:cxn ang="0">
                    <a:pos x="269" y="99"/>
                  </a:cxn>
                  <a:cxn ang="0">
                    <a:pos x="242" y="103"/>
                  </a:cxn>
                  <a:cxn ang="0">
                    <a:pos x="197" y="108"/>
                  </a:cxn>
                  <a:cxn ang="0">
                    <a:pos x="170" y="108"/>
                  </a:cxn>
                  <a:cxn ang="0">
                    <a:pos x="130" y="112"/>
                  </a:cxn>
                  <a:cxn ang="0">
                    <a:pos x="85" y="112"/>
                  </a:cxn>
                  <a:cxn ang="0">
                    <a:pos x="58" y="116"/>
                  </a:cxn>
                  <a:cxn ang="0">
                    <a:pos x="13" y="116"/>
                  </a:cxn>
                  <a:cxn ang="0">
                    <a:pos x="0" y="291"/>
                  </a:cxn>
                  <a:cxn ang="0">
                    <a:pos x="45" y="291"/>
                  </a:cxn>
                  <a:cxn ang="0">
                    <a:pos x="72" y="291"/>
                  </a:cxn>
                  <a:cxn ang="0">
                    <a:pos x="116" y="287"/>
                  </a:cxn>
                  <a:cxn ang="0">
                    <a:pos x="143" y="287"/>
                  </a:cxn>
                  <a:cxn ang="0">
                    <a:pos x="184" y="282"/>
                  </a:cxn>
                  <a:cxn ang="0">
                    <a:pos x="211" y="282"/>
                  </a:cxn>
                  <a:cxn ang="0">
                    <a:pos x="255" y="278"/>
                  </a:cxn>
                  <a:cxn ang="0">
                    <a:pos x="296" y="273"/>
                  </a:cxn>
                  <a:cxn ang="0">
                    <a:pos x="322" y="269"/>
                  </a:cxn>
                  <a:cxn ang="0">
                    <a:pos x="358" y="260"/>
                  </a:cxn>
                  <a:cxn ang="0">
                    <a:pos x="385" y="255"/>
                  </a:cxn>
                  <a:cxn ang="0">
                    <a:pos x="421" y="251"/>
                  </a:cxn>
                  <a:cxn ang="0">
                    <a:pos x="448" y="246"/>
                  </a:cxn>
                  <a:cxn ang="0">
                    <a:pos x="484" y="237"/>
                  </a:cxn>
                  <a:cxn ang="0">
                    <a:pos x="515" y="228"/>
                  </a:cxn>
                  <a:cxn ang="0">
                    <a:pos x="537" y="220"/>
                  </a:cxn>
                  <a:cxn ang="0">
                    <a:pos x="569" y="211"/>
                  </a:cxn>
                  <a:cxn ang="0">
                    <a:pos x="591" y="206"/>
                  </a:cxn>
                  <a:cxn ang="0">
                    <a:pos x="618" y="193"/>
                  </a:cxn>
                  <a:cxn ang="0">
                    <a:pos x="636" y="188"/>
                  </a:cxn>
                  <a:cxn ang="0">
                    <a:pos x="663" y="175"/>
                  </a:cxn>
                </a:cxnLst>
                <a:rect l="0" t="0" r="r" b="b"/>
                <a:pathLst>
                  <a:path w="663" h="291">
                    <a:moveTo>
                      <a:pt x="663" y="0"/>
                    </a:moveTo>
                    <a:lnTo>
                      <a:pt x="654" y="4"/>
                    </a:lnTo>
                    <a:lnTo>
                      <a:pt x="636" y="13"/>
                    </a:lnTo>
                    <a:lnTo>
                      <a:pt x="627" y="13"/>
                    </a:lnTo>
                    <a:lnTo>
                      <a:pt x="618" y="18"/>
                    </a:lnTo>
                    <a:lnTo>
                      <a:pt x="609" y="22"/>
                    </a:lnTo>
                    <a:lnTo>
                      <a:pt x="591" y="31"/>
                    </a:lnTo>
                    <a:lnTo>
                      <a:pt x="578" y="31"/>
                    </a:lnTo>
                    <a:lnTo>
                      <a:pt x="569" y="36"/>
                    </a:lnTo>
                    <a:lnTo>
                      <a:pt x="546" y="45"/>
                    </a:lnTo>
                    <a:lnTo>
                      <a:pt x="537" y="45"/>
                    </a:lnTo>
                    <a:lnTo>
                      <a:pt x="528" y="49"/>
                    </a:lnTo>
                    <a:lnTo>
                      <a:pt x="515" y="54"/>
                    </a:lnTo>
                    <a:lnTo>
                      <a:pt x="493" y="58"/>
                    </a:lnTo>
                    <a:lnTo>
                      <a:pt x="484" y="63"/>
                    </a:lnTo>
                    <a:lnTo>
                      <a:pt x="470" y="63"/>
                    </a:lnTo>
                    <a:lnTo>
                      <a:pt x="448" y="72"/>
                    </a:lnTo>
                    <a:lnTo>
                      <a:pt x="434" y="72"/>
                    </a:lnTo>
                    <a:lnTo>
                      <a:pt x="421" y="76"/>
                    </a:lnTo>
                    <a:lnTo>
                      <a:pt x="412" y="76"/>
                    </a:lnTo>
                    <a:lnTo>
                      <a:pt x="385" y="81"/>
                    </a:lnTo>
                    <a:lnTo>
                      <a:pt x="372" y="85"/>
                    </a:lnTo>
                    <a:lnTo>
                      <a:pt x="358" y="85"/>
                    </a:lnTo>
                    <a:lnTo>
                      <a:pt x="331" y="90"/>
                    </a:lnTo>
                    <a:lnTo>
                      <a:pt x="322" y="94"/>
                    </a:lnTo>
                    <a:lnTo>
                      <a:pt x="309" y="94"/>
                    </a:lnTo>
                    <a:lnTo>
                      <a:pt x="296" y="99"/>
                    </a:lnTo>
                    <a:lnTo>
                      <a:pt x="269" y="99"/>
                    </a:lnTo>
                    <a:lnTo>
                      <a:pt x="255" y="103"/>
                    </a:lnTo>
                    <a:lnTo>
                      <a:pt x="242" y="103"/>
                    </a:lnTo>
                    <a:lnTo>
                      <a:pt x="211" y="108"/>
                    </a:lnTo>
                    <a:lnTo>
                      <a:pt x="197" y="108"/>
                    </a:lnTo>
                    <a:lnTo>
                      <a:pt x="184" y="108"/>
                    </a:lnTo>
                    <a:lnTo>
                      <a:pt x="170" y="108"/>
                    </a:lnTo>
                    <a:lnTo>
                      <a:pt x="143" y="112"/>
                    </a:lnTo>
                    <a:lnTo>
                      <a:pt x="130" y="112"/>
                    </a:lnTo>
                    <a:lnTo>
                      <a:pt x="116" y="112"/>
                    </a:lnTo>
                    <a:lnTo>
                      <a:pt x="85" y="112"/>
                    </a:lnTo>
                    <a:lnTo>
                      <a:pt x="72" y="116"/>
                    </a:lnTo>
                    <a:lnTo>
                      <a:pt x="58" y="116"/>
                    </a:lnTo>
                    <a:lnTo>
                      <a:pt x="45" y="116"/>
                    </a:lnTo>
                    <a:lnTo>
                      <a:pt x="13" y="116"/>
                    </a:lnTo>
                    <a:lnTo>
                      <a:pt x="0" y="116"/>
                    </a:lnTo>
                    <a:lnTo>
                      <a:pt x="0" y="291"/>
                    </a:lnTo>
                    <a:lnTo>
                      <a:pt x="13" y="291"/>
                    </a:lnTo>
                    <a:lnTo>
                      <a:pt x="45" y="291"/>
                    </a:lnTo>
                    <a:lnTo>
                      <a:pt x="58" y="291"/>
                    </a:lnTo>
                    <a:lnTo>
                      <a:pt x="72" y="291"/>
                    </a:lnTo>
                    <a:lnTo>
                      <a:pt x="85" y="287"/>
                    </a:lnTo>
                    <a:lnTo>
                      <a:pt x="116" y="287"/>
                    </a:lnTo>
                    <a:lnTo>
                      <a:pt x="130" y="287"/>
                    </a:lnTo>
                    <a:lnTo>
                      <a:pt x="143" y="287"/>
                    </a:lnTo>
                    <a:lnTo>
                      <a:pt x="170" y="282"/>
                    </a:lnTo>
                    <a:lnTo>
                      <a:pt x="184" y="282"/>
                    </a:lnTo>
                    <a:lnTo>
                      <a:pt x="197" y="282"/>
                    </a:lnTo>
                    <a:lnTo>
                      <a:pt x="211" y="282"/>
                    </a:lnTo>
                    <a:lnTo>
                      <a:pt x="242" y="278"/>
                    </a:lnTo>
                    <a:lnTo>
                      <a:pt x="255" y="278"/>
                    </a:lnTo>
                    <a:lnTo>
                      <a:pt x="269" y="273"/>
                    </a:lnTo>
                    <a:lnTo>
                      <a:pt x="296" y="273"/>
                    </a:lnTo>
                    <a:lnTo>
                      <a:pt x="309" y="269"/>
                    </a:lnTo>
                    <a:lnTo>
                      <a:pt x="322" y="269"/>
                    </a:lnTo>
                    <a:lnTo>
                      <a:pt x="331" y="264"/>
                    </a:lnTo>
                    <a:lnTo>
                      <a:pt x="358" y="260"/>
                    </a:lnTo>
                    <a:lnTo>
                      <a:pt x="372" y="260"/>
                    </a:lnTo>
                    <a:lnTo>
                      <a:pt x="385" y="255"/>
                    </a:lnTo>
                    <a:lnTo>
                      <a:pt x="412" y="251"/>
                    </a:lnTo>
                    <a:lnTo>
                      <a:pt x="421" y="251"/>
                    </a:lnTo>
                    <a:lnTo>
                      <a:pt x="434" y="246"/>
                    </a:lnTo>
                    <a:lnTo>
                      <a:pt x="448" y="246"/>
                    </a:lnTo>
                    <a:lnTo>
                      <a:pt x="470" y="237"/>
                    </a:lnTo>
                    <a:lnTo>
                      <a:pt x="484" y="237"/>
                    </a:lnTo>
                    <a:lnTo>
                      <a:pt x="493" y="233"/>
                    </a:lnTo>
                    <a:lnTo>
                      <a:pt x="515" y="228"/>
                    </a:lnTo>
                    <a:lnTo>
                      <a:pt x="528" y="224"/>
                    </a:lnTo>
                    <a:lnTo>
                      <a:pt x="537" y="220"/>
                    </a:lnTo>
                    <a:lnTo>
                      <a:pt x="546" y="220"/>
                    </a:lnTo>
                    <a:lnTo>
                      <a:pt x="569" y="211"/>
                    </a:lnTo>
                    <a:lnTo>
                      <a:pt x="578" y="206"/>
                    </a:lnTo>
                    <a:lnTo>
                      <a:pt x="591" y="206"/>
                    </a:lnTo>
                    <a:lnTo>
                      <a:pt x="609" y="197"/>
                    </a:lnTo>
                    <a:lnTo>
                      <a:pt x="618" y="193"/>
                    </a:lnTo>
                    <a:lnTo>
                      <a:pt x="627" y="188"/>
                    </a:lnTo>
                    <a:lnTo>
                      <a:pt x="636" y="188"/>
                    </a:lnTo>
                    <a:lnTo>
                      <a:pt x="654" y="179"/>
                    </a:lnTo>
                    <a:lnTo>
                      <a:pt x="663" y="175"/>
                    </a:lnTo>
                    <a:lnTo>
                      <a:pt x="663" y="0"/>
                    </a:lnTo>
                    <a:close/>
                  </a:path>
                </a:pathLst>
              </a:custGeom>
              <a:solidFill>
                <a:srgbClr val="668066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606" name="Freeform 38"/>
              <p:cNvSpPr>
                <a:spLocks/>
              </p:cNvSpPr>
              <p:nvPr/>
            </p:nvSpPr>
            <p:spPr bwMode="auto">
              <a:xfrm>
                <a:off x="4168" y="2750"/>
                <a:ext cx="663" cy="282"/>
              </a:xfrm>
              <a:custGeom>
                <a:avLst/>
                <a:gdLst/>
                <a:ahLst/>
                <a:cxnLst>
                  <a:cxn ang="0">
                    <a:pos x="663" y="166"/>
                  </a:cxn>
                  <a:cxn ang="0">
                    <a:pos x="654" y="170"/>
                  </a:cxn>
                  <a:cxn ang="0">
                    <a:pos x="636" y="179"/>
                  </a:cxn>
                  <a:cxn ang="0">
                    <a:pos x="627" y="179"/>
                  </a:cxn>
                  <a:cxn ang="0">
                    <a:pos x="618" y="184"/>
                  </a:cxn>
                  <a:cxn ang="0">
                    <a:pos x="609" y="188"/>
                  </a:cxn>
                  <a:cxn ang="0">
                    <a:pos x="591" y="197"/>
                  </a:cxn>
                  <a:cxn ang="0">
                    <a:pos x="578" y="197"/>
                  </a:cxn>
                  <a:cxn ang="0">
                    <a:pos x="569" y="202"/>
                  </a:cxn>
                  <a:cxn ang="0">
                    <a:pos x="546" y="211"/>
                  </a:cxn>
                  <a:cxn ang="0">
                    <a:pos x="537" y="211"/>
                  </a:cxn>
                  <a:cxn ang="0">
                    <a:pos x="528" y="215"/>
                  </a:cxn>
                  <a:cxn ang="0">
                    <a:pos x="515" y="220"/>
                  </a:cxn>
                  <a:cxn ang="0">
                    <a:pos x="493" y="224"/>
                  </a:cxn>
                  <a:cxn ang="0">
                    <a:pos x="484" y="229"/>
                  </a:cxn>
                  <a:cxn ang="0">
                    <a:pos x="470" y="229"/>
                  </a:cxn>
                  <a:cxn ang="0">
                    <a:pos x="448" y="238"/>
                  </a:cxn>
                  <a:cxn ang="0">
                    <a:pos x="434" y="238"/>
                  </a:cxn>
                  <a:cxn ang="0">
                    <a:pos x="421" y="242"/>
                  </a:cxn>
                  <a:cxn ang="0">
                    <a:pos x="412" y="242"/>
                  </a:cxn>
                  <a:cxn ang="0">
                    <a:pos x="385" y="247"/>
                  </a:cxn>
                  <a:cxn ang="0">
                    <a:pos x="372" y="251"/>
                  </a:cxn>
                  <a:cxn ang="0">
                    <a:pos x="358" y="251"/>
                  </a:cxn>
                  <a:cxn ang="0">
                    <a:pos x="331" y="256"/>
                  </a:cxn>
                  <a:cxn ang="0">
                    <a:pos x="322" y="260"/>
                  </a:cxn>
                  <a:cxn ang="0">
                    <a:pos x="309" y="260"/>
                  </a:cxn>
                  <a:cxn ang="0">
                    <a:pos x="296" y="265"/>
                  </a:cxn>
                  <a:cxn ang="0">
                    <a:pos x="269" y="265"/>
                  </a:cxn>
                  <a:cxn ang="0">
                    <a:pos x="255" y="269"/>
                  </a:cxn>
                  <a:cxn ang="0">
                    <a:pos x="242" y="269"/>
                  </a:cxn>
                  <a:cxn ang="0">
                    <a:pos x="211" y="274"/>
                  </a:cxn>
                  <a:cxn ang="0">
                    <a:pos x="197" y="274"/>
                  </a:cxn>
                  <a:cxn ang="0">
                    <a:pos x="184" y="274"/>
                  </a:cxn>
                  <a:cxn ang="0">
                    <a:pos x="170" y="274"/>
                  </a:cxn>
                  <a:cxn ang="0">
                    <a:pos x="143" y="278"/>
                  </a:cxn>
                  <a:cxn ang="0">
                    <a:pos x="130" y="278"/>
                  </a:cxn>
                  <a:cxn ang="0">
                    <a:pos x="116" y="278"/>
                  </a:cxn>
                  <a:cxn ang="0">
                    <a:pos x="85" y="278"/>
                  </a:cxn>
                  <a:cxn ang="0">
                    <a:pos x="72" y="282"/>
                  </a:cxn>
                  <a:cxn ang="0">
                    <a:pos x="58" y="282"/>
                  </a:cxn>
                  <a:cxn ang="0">
                    <a:pos x="45" y="282"/>
                  </a:cxn>
                  <a:cxn ang="0">
                    <a:pos x="13" y="282"/>
                  </a:cxn>
                  <a:cxn ang="0">
                    <a:pos x="0" y="282"/>
                  </a:cxn>
                  <a:cxn ang="0">
                    <a:pos x="0" y="0"/>
                  </a:cxn>
                  <a:cxn ang="0">
                    <a:pos x="663" y="166"/>
                  </a:cxn>
                </a:cxnLst>
                <a:rect l="0" t="0" r="r" b="b"/>
                <a:pathLst>
                  <a:path w="663" h="282">
                    <a:moveTo>
                      <a:pt x="663" y="166"/>
                    </a:moveTo>
                    <a:lnTo>
                      <a:pt x="654" y="170"/>
                    </a:lnTo>
                    <a:lnTo>
                      <a:pt x="636" y="179"/>
                    </a:lnTo>
                    <a:lnTo>
                      <a:pt x="627" y="179"/>
                    </a:lnTo>
                    <a:lnTo>
                      <a:pt x="618" y="184"/>
                    </a:lnTo>
                    <a:lnTo>
                      <a:pt x="609" y="188"/>
                    </a:lnTo>
                    <a:lnTo>
                      <a:pt x="591" y="197"/>
                    </a:lnTo>
                    <a:lnTo>
                      <a:pt x="578" y="197"/>
                    </a:lnTo>
                    <a:lnTo>
                      <a:pt x="569" y="202"/>
                    </a:lnTo>
                    <a:lnTo>
                      <a:pt x="546" y="211"/>
                    </a:lnTo>
                    <a:lnTo>
                      <a:pt x="537" y="211"/>
                    </a:lnTo>
                    <a:lnTo>
                      <a:pt x="528" y="215"/>
                    </a:lnTo>
                    <a:lnTo>
                      <a:pt x="515" y="220"/>
                    </a:lnTo>
                    <a:lnTo>
                      <a:pt x="493" y="224"/>
                    </a:lnTo>
                    <a:lnTo>
                      <a:pt x="484" y="229"/>
                    </a:lnTo>
                    <a:lnTo>
                      <a:pt x="470" y="229"/>
                    </a:lnTo>
                    <a:lnTo>
                      <a:pt x="448" y="238"/>
                    </a:lnTo>
                    <a:lnTo>
                      <a:pt x="434" y="238"/>
                    </a:lnTo>
                    <a:lnTo>
                      <a:pt x="421" y="242"/>
                    </a:lnTo>
                    <a:lnTo>
                      <a:pt x="412" y="242"/>
                    </a:lnTo>
                    <a:lnTo>
                      <a:pt x="385" y="247"/>
                    </a:lnTo>
                    <a:lnTo>
                      <a:pt x="372" y="251"/>
                    </a:lnTo>
                    <a:lnTo>
                      <a:pt x="358" y="251"/>
                    </a:lnTo>
                    <a:lnTo>
                      <a:pt x="331" y="256"/>
                    </a:lnTo>
                    <a:lnTo>
                      <a:pt x="322" y="260"/>
                    </a:lnTo>
                    <a:lnTo>
                      <a:pt x="309" y="260"/>
                    </a:lnTo>
                    <a:lnTo>
                      <a:pt x="296" y="265"/>
                    </a:lnTo>
                    <a:lnTo>
                      <a:pt x="269" y="265"/>
                    </a:lnTo>
                    <a:lnTo>
                      <a:pt x="255" y="269"/>
                    </a:lnTo>
                    <a:lnTo>
                      <a:pt x="242" y="269"/>
                    </a:lnTo>
                    <a:lnTo>
                      <a:pt x="211" y="274"/>
                    </a:lnTo>
                    <a:lnTo>
                      <a:pt x="197" y="274"/>
                    </a:lnTo>
                    <a:lnTo>
                      <a:pt x="184" y="274"/>
                    </a:lnTo>
                    <a:lnTo>
                      <a:pt x="170" y="274"/>
                    </a:lnTo>
                    <a:lnTo>
                      <a:pt x="143" y="278"/>
                    </a:lnTo>
                    <a:lnTo>
                      <a:pt x="130" y="278"/>
                    </a:lnTo>
                    <a:lnTo>
                      <a:pt x="116" y="278"/>
                    </a:lnTo>
                    <a:lnTo>
                      <a:pt x="85" y="278"/>
                    </a:lnTo>
                    <a:lnTo>
                      <a:pt x="72" y="282"/>
                    </a:lnTo>
                    <a:lnTo>
                      <a:pt x="58" y="282"/>
                    </a:lnTo>
                    <a:lnTo>
                      <a:pt x="45" y="282"/>
                    </a:lnTo>
                    <a:lnTo>
                      <a:pt x="13" y="282"/>
                    </a:lnTo>
                    <a:lnTo>
                      <a:pt x="0" y="282"/>
                    </a:lnTo>
                    <a:lnTo>
                      <a:pt x="0" y="0"/>
                    </a:lnTo>
                    <a:lnTo>
                      <a:pt x="663" y="166"/>
                    </a:lnTo>
                    <a:close/>
                  </a:path>
                </a:pathLst>
              </a:custGeom>
              <a:solidFill>
                <a:srgbClr val="ABFFAB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607" name="Freeform 39"/>
              <p:cNvSpPr>
                <a:spLocks/>
              </p:cNvSpPr>
              <p:nvPr/>
            </p:nvSpPr>
            <p:spPr bwMode="auto">
              <a:xfrm>
                <a:off x="3353" y="2750"/>
                <a:ext cx="815" cy="457"/>
              </a:xfrm>
              <a:custGeom>
                <a:avLst/>
                <a:gdLst/>
                <a:ahLst/>
                <a:cxnLst>
                  <a:cxn ang="0">
                    <a:pos x="775" y="282"/>
                  </a:cxn>
                  <a:cxn ang="0">
                    <a:pos x="716" y="278"/>
                  </a:cxn>
                  <a:cxn ang="0">
                    <a:pos x="676" y="278"/>
                  </a:cxn>
                  <a:cxn ang="0">
                    <a:pos x="618" y="274"/>
                  </a:cxn>
                  <a:cxn ang="0">
                    <a:pos x="564" y="269"/>
                  </a:cxn>
                  <a:cxn ang="0">
                    <a:pos x="510" y="260"/>
                  </a:cxn>
                  <a:cxn ang="0">
                    <a:pos x="457" y="251"/>
                  </a:cxn>
                  <a:cxn ang="0">
                    <a:pos x="407" y="242"/>
                  </a:cxn>
                  <a:cxn ang="0">
                    <a:pos x="358" y="233"/>
                  </a:cxn>
                  <a:cxn ang="0">
                    <a:pos x="313" y="224"/>
                  </a:cxn>
                  <a:cxn ang="0">
                    <a:pos x="269" y="211"/>
                  </a:cxn>
                  <a:cxn ang="0">
                    <a:pos x="228" y="197"/>
                  </a:cxn>
                  <a:cxn ang="0">
                    <a:pos x="188" y="179"/>
                  </a:cxn>
                  <a:cxn ang="0">
                    <a:pos x="161" y="170"/>
                  </a:cxn>
                  <a:cxn ang="0">
                    <a:pos x="130" y="153"/>
                  </a:cxn>
                  <a:cxn ang="0">
                    <a:pos x="103" y="139"/>
                  </a:cxn>
                  <a:cxn ang="0">
                    <a:pos x="76" y="121"/>
                  </a:cxn>
                  <a:cxn ang="0">
                    <a:pos x="54" y="103"/>
                  </a:cxn>
                  <a:cxn ang="0">
                    <a:pos x="36" y="85"/>
                  </a:cxn>
                  <a:cxn ang="0">
                    <a:pos x="18" y="63"/>
                  </a:cxn>
                  <a:cxn ang="0">
                    <a:pos x="9" y="45"/>
                  </a:cxn>
                  <a:cxn ang="0">
                    <a:pos x="0" y="27"/>
                  </a:cxn>
                  <a:cxn ang="0">
                    <a:pos x="0" y="5"/>
                  </a:cxn>
                  <a:cxn ang="0">
                    <a:pos x="0" y="179"/>
                  </a:cxn>
                  <a:cxn ang="0">
                    <a:pos x="0" y="202"/>
                  </a:cxn>
                  <a:cxn ang="0">
                    <a:pos x="9" y="220"/>
                  </a:cxn>
                  <a:cxn ang="0">
                    <a:pos x="18" y="238"/>
                  </a:cxn>
                  <a:cxn ang="0">
                    <a:pos x="36" y="260"/>
                  </a:cxn>
                  <a:cxn ang="0">
                    <a:pos x="54" y="278"/>
                  </a:cxn>
                  <a:cxn ang="0">
                    <a:pos x="76" y="296"/>
                  </a:cxn>
                  <a:cxn ang="0">
                    <a:pos x="103" y="314"/>
                  </a:cxn>
                  <a:cxn ang="0">
                    <a:pos x="130" y="327"/>
                  </a:cxn>
                  <a:cxn ang="0">
                    <a:pos x="161" y="345"/>
                  </a:cxn>
                  <a:cxn ang="0">
                    <a:pos x="188" y="354"/>
                  </a:cxn>
                  <a:cxn ang="0">
                    <a:pos x="228" y="372"/>
                  </a:cxn>
                  <a:cxn ang="0">
                    <a:pos x="269" y="386"/>
                  </a:cxn>
                  <a:cxn ang="0">
                    <a:pos x="313" y="399"/>
                  </a:cxn>
                  <a:cxn ang="0">
                    <a:pos x="358" y="408"/>
                  </a:cxn>
                  <a:cxn ang="0">
                    <a:pos x="407" y="417"/>
                  </a:cxn>
                  <a:cxn ang="0">
                    <a:pos x="457" y="426"/>
                  </a:cxn>
                  <a:cxn ang="0">
                    <a:pos x="510" y="435"/>
                  </a:cxn>
                  <a:cxn ang="0">
                    <a:pos x="564" y="444"/>
                  </a:cxn>
                  <a:cxn ang="0">
                    <a:pos x="618" y="448"/>
                  </a:cxn>
                  <a:cxn ang="0">
                    <a:pos x="676" y="453"/>
                  </a:cxn>
                  <a:cxn ang="0">
                    <a:pos x="716" y="453"/>
                  </a:cxn>
                  <a:cxn ang="0">
                    <a:pos x="775" y="457"/>
                  </a:cxn>
                  <a:cxn ang="0">
                    <a:pos x="815" y="282"/>
                  </a:cxn>
                </a:cxnLst>
                <a:rect l="0" t="0" r="r" b="b"/>
                <a:pathLst>
                  <a:path w="815" h="457">
                    <a:moveTo>
                      <a:pt x="815" y="282"/>
                    </a:moveTo>
                    <a:lnTo>
                      <a:pt x="802" y="282"/>
                    </a:lnTo>
                    <a:lnTo>
                      <a:pt x="775" y="282"/>
                    </a:lnTo>
                    <a:lnTo>
                      <a:pt x="761" y="282"/>
                    </a:lnTo>
                    <a:lnTo>
                      <a:pt x="743" y="282"/>
                    </a:lnTo>
                    <a:lnTo>
                      <a:pt x="716" y="278"/>
                    </a:lnTo>
                    <a:lnTo>
                      <a:pt x="703" y="278"/>
                    </a:lnTo>
                    <a:lnTo>
                      <a:pt x="690" y="278"/>
                    </a:lnTo>
                    <a:lnTo>
                      <a:pt x="676" y="278"/>
                    </a:lnTo>
                    <a:lnTo>
                      <a:pt x="645" y="274"/>
                    </a:lnTo>
                    <a:lnTo>
                      <a:pt x="631" y="274"/>
                    </a:lnTo>
                    <a:lnTo>
                      <a:pt x="618" y="274"/>
                    </a:lnTo>
                    <a:lnTo>
                      <a:pt x="591" y="269"/>
                    </a:lnTo>
                    <a:lnTo>
                      <a:pt x="578" y="269"/>
                    </a:lnTo>
                    <a:lnTo>
                      <a:pt x="564" y="269"/>
                    </a:lnTo>
                    <a:lnTo>
                      <a:pt x="537" y="265"/>
                    </a:lnTo>
                    <a:lnTo>
                      <a:pt x="524" y="265"/>
                    </a:lnTo>
                    <a:lnTo>
                      <a:pt x="510" y="260"/>
                    </a:lnTo>
                    <a:lnTo>
                      <a:pt x="497" y="260"/>
                    </a:lnTo>
                    <a:lnTo>
                      <a:pt x="470" y="256"/>
                    </a:lnTo>
                    <a:lnTo>
                      <a:pt x="457" y="251"/>
                    </a:lnTo>
                    <a:lnTo>
                      <a:pt x="443" y="251"/>
                    </a:lnTo>
                    <a:lnTo>
                      <a:pt x="421" y="247"/>
                    </a:lnTo>
                    <a:lnTo>
                      <a:pt x="407" y="242"/>
                    </a:lnTo>
                    <a:lnTo>
                      <a:pt x="394" y="242"/>
                    </a:lnTo>
                    <a:lnTo>
                      <a:pt x="372" y="238"/>
                    </a:lnTo>
                    <a:lnTo>
                      <a:pt x="358" y="233"/>
                    </a:lnTo>
                    <a:lnTo>
                      <a:pt x="349" y="229"/>
                    </a:lnTo>
                    <a:lnTo>
                      <a:pt x="322" y="224"/>
                    </a:lnTo>
                    <a:lnTo>
                      <a:pt x="313" y="224"/>
                    </a:lnTo>
                    <a:lnTo>
                      <a:pt x="300" y="220"/>
                    </a:lnTo>
                    <a:lnTo>
                      <a:pt x="291" y="215"/>
                    </a:lnTo>
                    <a:lnTo>
                      <a:pt x="269" y="211"/>
                    </a:lnTo>
                    <a:lnTo>
                      <a:pt x="260" y="206"/>
                    </a:lnTo>
                    <a:lnTo>
                      <a:pt x="246" y="202"/>
                    </a:lnTo>
                    <a:lnTo>
                      <a:pt x="228" y="197"/>
                    </a:lnTo>
                    <a:lnTo>
                      <a:pt x="219" y="193"/>
                    </a:lnTo>
                    <a:lnTo>
                      <a:pt x="210" y="188"/>
                    </a:lnTo>
                    <a:lnTo>
                      <a:pt x="188" y="179"/>
                    </a:lnTo>
                    <a:lnTo>
                      <a:pt x="179" y="179"/>
                    </a:lnTo>
                    <a:lnTo>
                      <a:pt x="170" y="175"/>
                    </a:lnTo>
                    <a:lnTo>
                      <a:pt x="161" y="170"/>
                    </a:lnTo>
                    <a:lnTo>
                      <a:pt x="148" y="161"/>
                    </a:lnTo>
                    <a:lnTo>
                      <a:pt x="139" y="157"/>
                    </a:lnTo>
                    <a:lnTo>
                      <a:pt x="130" y="153"/>
                    </a:lnTo>
                    <a:lnTo>
                      <a:pt x="116" y="144"/>
                    </a:lnTo>
                    <a:lnTo>
                      <a:pt x="107" y="144"/>
                    </a:lnTo>
                    <a:lnTo>
                      <a:pt x="103" y="139"/>
                    </a:lnTo>
                    <a:lnTo>
                      <a:pt x="90" y="130"/>
                    </a:lnTo>
                    <a:lnTo>
                      <a:pt x="81" y="126"/>
                    </a:lnTo>
                    <a:lnTo>
                      <a:pt x="76" y="121"/>
                    </a:lnTo>
                    <a:lnTo>
                      <a:pt x="63" y="112"/>
                    </a:lnTo>
                    <a:lnTo>
                      <a:pt x="58" y="108"/>
                    </a:lnTo>
                    <a:lnTo>
                      <a:pt x="54" y="103"/>
                    </a:lnTo>
                    <a:lnTo>
                      <a:pt x="49" y="99"/>
                    </a:lnTo>
                    <a:lnTo>
                      <a:pt x="40" y="90"/>
                    </a:lnTo>
                    <a:lnTo>
                      <a:pt x="36" y="85"/>
                    </a:lnTo>
                    <a:lnTo>
                      <a:pt x="31" y="76"/>
                    </a:lnTo>
                    <a:lnTo>
                      <a:pt x="22" y="67"/>
                    </a:lnTo>
                    <a:lnTo>
                      <a:pt x="18" y="63"/>
                    </a:lnTo>
                    <a:lnTo>
                      <a:pt x="18" y="58"/>
                    </a:lnTo>
                    <a:lnTo>
                      <a:pt x="13" y="49"/>
                    </a:lnTo>
                    <a:lnTo>
                      <a:pt x="9" y="45"/>
                    </a:lnTo>
                    <a:lnTo>
                      <a:pt x="9" y="41"/>
                    </a:lnTo>
                    <a:lnTo>
                      <a:pt x="4" y="36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175"/>
                    </a:lnTo>
                    <a:lnTo>
                      <a:pt x="0" y="179"/>
                    </a:lnTo>
                    <a:lnTo>
                      <a:pt x="0" y="193"/>
                    </a:lnTo>
                    <a:lnTo>
                      <a:pt x="0" y="197"/>
                    </a:lnTo>
                    <a:lnTo>
                      <a:pt x="0" y="202"/>
                    </a:lnTo>
                    <a:lnTo>
                      <a:pt x="4" y="211"/>
                    </a:lnTo>
                    <a:lnTo>
                      <a:pt x="9" y="215"/>
                    </a:lnTo>
                    <a:lnTo>
                      <a:pt x="9" y="220"/>
                    </a:lnTo>
                    <a:lnTo>
                      <a:pt x="13" y="224"/>
                    </a:lnTo>
                    <a:lnTo>
                      <a:pt x="18" y="233"/>
                    </a:lnTo>
                    <a:lnTo>
                      <a:pt x="18" y="238"/>
                    </a:lnTo>
                    <a:lnTo>
                      <a:pt x="22" y="242"/>
                    </a:lnTo>
                    <a:lnTo>
                      <a:pt x="31" y="251"/>
                    </a:lnTo>
                    <a:lnTo>
                      <a:pt x="36" y="260"/>
                    </a:lnTo>
                    <a:lnTo>
                      <a:pt x="40" y="265"/>
                    </a:lnTo>
                    <a:lnTo>
                      <a:pt x="49" y="274"/>
                    </a:lnTo>
                    <a:lnTo>
                      <a:pt x="54" y="278"/>
                    </a:lnTo>
                    <a:lnTo>
                      <a:pt x="58" y="282"/>
                    </a:lnTo>
                    <a:lnTo>
                      <a:pt x="63" y="287"/>
                    </a:lnTo>
                    <a:lnTo>
                      <a:pt x="76" y="296"/>
                    </a:lnTo>
                    <a:lnTo>
                      <a:pt x="81" y="300"/>
                    </a:lnTo>
                    <a:lnTo>
                      <a:pt x="90" y="305"/>
                    </a:lnTo>
                    <a:lnTo>
                      <a:pt x="103" y="314"/>
                    </a:lnTo>
                    <a:lnTo>
                      <a:pt x="107" y="318"/>
                    </a:lnTo>
                    <a:lnTo>
                      <a:pt x="116" y="318"/>
                    </a:lnTo>
                    <a:lnTo>
                      <a:pt x="130" y="327"/>
                    </a:lnTo>
                    <a:lnTo>
                      <a:pt x="139" y="332"/>
                    </a:lnTo>
                    <a:lnTo>
                      <a:pt x="148" y="336"/>
                    </a:lnTo>
                    <a:lnTo>
                      <a:pt x="161" y="345"/>
                    </a:lnTo>
                    <a:lnTo>
                      <a:pt x="170" y="350"/>
                    </a:lnTo>
                    <a:lnTo>
                      <a:pt x="179" y="354"/>
                    </a:lnTo>
                    <a:lnTo>
                      <a:pt x="188" y="354"/>
                    </a:lnTo>
                    <a:lnTo>
                      <a:pt x="210" y="363"/>
                    </a:lnTo>
                    <a:lnTo>
                      <a:pt x="219" y="368"/>
                    </a:lnTo>
                    <a:lnTo>
                      <a:pt x="228" y="372"/>
                    </a:lnTo>
                    <a:lnTo>
                      <a:pt x="246" y="377"/>
                    </a:lnTo>
                    <a:lnTo>
                      <a:pt x="260" y="381"/>
                    </a:lnTo>
                    <a:lnTo>
                      <a:pt x="269" y="386"/>
                    </a:lnTo>
                    <a:lnTo>
                      <a:pt x="291" y="390"/>
                    </a:lnTo>
                    <a:lnTo>
                      <a:pt x="300" y="394"/>
                    </a:lnTo>
                    <a:lnTo>
                      <a:pt x="313" y="399"/>
                    </a:lnTo>
                    <a:lnTo>
                      <a:pt x="322" y="399"/>
                    </a:lnTo>
                    <a:lnTo>
                      <a:pt x="349" y="403"/>
                    </a:lnTo>
                    <a:lnTo>
                      <a:pt x="358" y="408"/>
                    </a:lnTo>
                    <a:lnTo>
                      <a:pt x="372" y="412"/>
                    </a:lnTo>
                    <a:lnTo>
                      <a:pt x="394" y="417"/>
                    </a:lnTo>
                    <a:lnTo>
                      <a:pt x="407" y="417"/>
                    </a:lnTo>
                    <a:lnTo>
                      <a:pt x="421" y="421"/>
                    </a:lnTo>
                    <a:lnTo>
                      <a:pt x="443" y="426"/>
                    </a:lnTo>
                    <a:lnTo>
                      <a:pt x="457" y="426"/>
                    </a:lnTo>
                    <a:lnTo>
                      <a:pt x="470" y="430"/>
                    </a:lnTo>
                    <a:lnTo>
                      <a:pt x="497" y="435"/>
                    </a:lnTo>
                    <a:lnTo>
                      <a:pt x="510" y="435"/>
                    </a:lnTo>
                    <a:lnTo>
                      <a:pt x="524" y="439"/>
                    </a:lnTo>
                    <a:lnTo>
                      <a:pt x="537" y="439"/>
                    </a:lnTo>
                    <a:lnTo>
                      <a:pt x="564" y="444"/>
                    </a:lnTo>
                    <a:lnTo>
                      <a:pt x="578" y="444"/>
                    </a:lnTo>
                    <a:lnTo>
                      <a:pt x="591" y="444"/>
                    </a:lnTo>
                    <a:lnTo>
                      <a:pt x="618" y="448"/>
                    </a:lnTo>
                    <a:lnTo>
                      <a:pt x="631" y="448"/>
                    </a:lnTo>
                    <a:lnTo>
                      <a:pt x="645" y="448"/>
                    </a:lnTo>
                    <a:lnTo>
                      <a:pt x="676" y="453"/>
                    </a:lnTo>
                    <a:lnTo>
                      <a:pt x="690" y="453"/>
                    </a:lnTo>
                    <a:lnTo>
                      <a:pt x="703" y="453"/>
                    </a:lnTo>
                    <a:lnTo>
                      <a:pt x="716" y="453"/>
                    </a:lnTo>
                    <a:lnTo>
                      <a:pt x="743" y="457"/>
                    </a:lnTo>
                    <a:lnTo>
                      <a:pt x="761" y="457"/>
                    </a:lnTo>
                    <a:lnTo>
                      <a:pt x="775" y="457"/>
                    </a:lnTo>
                    <a:lnTo>
                      <a:pt x="802" y="457"/>
                    </a:lnTo>
                    <a:lnTo>
                      <a:pt x="815" y="457"/>
                    </a:lnTo>
                    <a:lnTo>
                      <a:pt x="815" y="282"/>
                    </a:lnTo>
                    <a:close/>
                  </a:path>
                </a:pathLst>
              </a:custGeom>
              <a:solidFill>
                <a:srgbClr val="80808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7608" name="Freeform 40"/>
              <p:cNvSpPr>
                <a:spLocks/>
              </p:cNvSpPr>
              <p:nvPr/>
            </p:nvSpPr>
            <p:spPr bwMode="auto">
              <a:xfrm>
                <a:off x="3353" y="2472"/>
                <a:ext cx="815" cy="560"/>
              </a:xfrm>
              <a:custGeom>
                <a:avLst/>
                <a:gdLst/>
                <a:ahLst/>
                <a:cxnLst>
                  <a:cxn ang="0">
                    <a:pos x="775" y="560"/>
                  </a:cxn>
                  <a:cxn ang="0">
                    <a:pos x="716" y="556"/>
                  </a:cxn>
                  <a:cxn ang="0">
                    <a:pos x="658" y="556"/>
                  </a:cxn>
                  <a:cxn ang="0">
                    <a:pos x="605" y="552"/>
                  </a:cxn>
                  <a:cxn ang="0">
                    <a:pos x="551" y="543"/>
                  </a:cxn>
                  <a:cxn ang="0">
                    <a:pos x="497" y="538"/>
                  </a:cxn>
                  <a:cxn ang="0">
                    <a:pos x="443" y="529"/>
                  </a:cxn>
                  <a:cxn ang="0">
                    <a:pos x="394" y="520"/>
                  </a:cxn>
                  <a:cxn ang="0">
                    <a:pos x="349" y="507"/>
                  </a:cxn>
                  <a:cxn ang="0">
                    <a:pos x="300" y="498"/>
                  </a:cxn>
                  <a:cxn ang="0">
                    <a:pos x="260" y="484"/>
                  </a:cxn>
                  <a:cxn ang="0">
                    <a:pos x="219" y="471"/>
                  </a:cxn>
                  <a:cxn ang="0">
                    <a:pos x="179" y="457"/>
                  </a:cxn>
                  <a:cxn ang="0">
                    <a:pos x="148" y="439"/>
                  </a:cxn>
                  <a:cxn ang="0">
                    <a:pos x="116" y="422"/>
                  </a:cxn>
                  <a:cxn ang="0">
                    <a:pos x="90" y="408"/>
                  </a:cxn>
                  <a:cxn ang="0">
                    <a:pos x="63" y="390"/>
                  </a:cxn>
                  <a:cxn ang="0">
                    <a:pos x="45" y="372"/>
                  </a:cxn>
                  <a:cxn ang="0">
                    <a:pos x="27" y="350"/>
                  </a:cxn>
                  <a:cxn ang="0">
                    <a:pos x="13" y="332"/>
                  </a:cxn>
                  <a:cxn ang="0">
                    <a:pos x="4" y="314"/>
                  </a:cxn>
                  <a:cxn ang="0">
                    <a:pos x="0" y="296"/>
                  </a:cxn>
                  <a:cxn ang="0">
                    <a:pos x="0" y="274"/>
                  </a:cxn>
                  <a:cxn ang="0">
                    <a:pos x="0" y="256"/>
                  </a:cxn>
                  <a:cxn ang="0">
                    <a:pos x="9" y="233"/>
                  </a:cxn>
                  <a:cxn ang="0">
                    <a:pos x="18" y="215"/>
                  </a:cxn>
                  <a:cxn ang="0">
                    <a:pos x="36" y="198"/>
                  </a:cxn>
                  <a:cxn ang="0">
                    <a:pos x="54" y="180"/>
                  </a:cxn>
                  <a:cxn ang="0">
                    <a:pos x="76" y="162"/>
                  </a:cxn>
                  <a:cxn ang="0">
                    <a:pos x="103" y="144"/>
                  </a:cxn>
                  <a:cxn ang="0">
                    <a:pos x="130" y="126"/>
                  </a:cxn>
                  <a:cxn ang="0">
                    <a:pos x="161" y="112"/>
                  </a:cxn>
                  <a:cxn ang="0">
                    <a:pos x="201" y="94"/>
                  </a:cxn>
                  <a:cxn ang="0">
                    <a:pos x="237" y="81"/>
                  </a:cxn>
                  <a:cxn ang="0">
                    <a:pos x="282" y="68"/>
                  </a:cxn>
                  <a:cxn ang="0">
                    <a:pos x="322" y="54"/>
                  </a:cxn>
                  <a:cxn ang="0">
                    <a:pos x="372" y="45"/>
                  </a:cxn>
                  <a:cxn ang="0">
                    <a:pos x="421" y="36"/>
                  </a:cxn>
                  <a:cxn ang="0">
                    <a:pos x="470" y="27"/>
                  </a:cxn>
                  <a:cxn ang="0">
                    <a:pos x="524" y="18"/>
                  </a:cxn>
                  <a:cxn ang="0">
                    <a:pos x="578" y="9"/>
                  </a:cxn>
                  <a:cxn ang="0">
                    <a:pos x="631" y="5"/>
                  </a:cxn>
                  <a:cxn ang="0">
                    <a:pos x="690" y="5"/>
                  </a:cxn>
                  <a:cxn ang="0">
                    <a:pos x="743" y="0"/>
                  </a:cxn>
                  <a:cxn ang="0">
                    <a:pos x="802" y="0"/>
                  </a:cxn>
                  <a:cxn ang="0">
                    <a:pos x="815" y="560"/>
                  </a:cxn>
                </a:cxnLst>
                <a:rect l="0" t="0" r="r" b="b"/>
                <a:pathLst>
                  <a:path w="815" h="560">
                    <a:moveTo>
                      <a:pt x="815" y="560"/>
                    </a:moveTo>
                    <a:lnTo>
                      <a:pt x="802" y="560"/>
                    </a:lnTo>
                    <a:lnTo>
                      <a:pt x="775" y="560"/>
                    </a:lnTo>
                    <a:lnTo>
                      <a:pt x="761" y="560"/>
                    </a:lnTo>
                    <a:lnTo>
                      <a:pt x="743" y="560"/>
                    </a:lnTo>
                    <a:lnTo>
                      <a:pt x="716" y="556"/>
                    </a:lnTo>
                    <a:lnTo>
                      <a:pt x="703" y="556"/>
                    </a:lnTo>
                    <a:lnTo>
                      <a:pt x="690" y="556"/>
                    </a:lnTo>
                    <a:lnTo>
                      <a:pt x="658" y="556"/>
                    </a:lnTo>
                    <a:lnTo>
                      <a:pt x="645" y="552"/>
                    </a:lnTo>
                    <a:lnTo>
                      <a:pt x="631" y="552"/>
                    </a:lnTo>
                    <a:lnTo>
                      <a:pt x="605" y="552"/>
                    </a:lnTo>
                    <a:lnTo>
                      <a:pt x="591" y="547"/>
                    </a:lnTo>
                    <a:lnTo>
                      <a:pt x="578" y="547"/>
                    </a:lnTo>
                    <a:lnTo>
                      <a:pt x="551" y="543"/>
                    </a:lnTo>
                    <a:lnTo>
                      <a:pt x="537" y="543"/>
                    </a:lnTo>
                    <a:lnTo>
                      <a:pt x="524" y="543"/>
                    </a:lnTo>
                    <a:lnTo>
                      <a:pt x="497" y="538"/>
                    </a:lnTo>
                    <a:lnTo>
                      <a:pt x="484" y="534"/>
                    </a:lnTo>
                    <a:lnTo>
                      <a:pt x="470" y="534"/>
                    </a:lnTo>
                    <a:lnTo>
                      <a:pt x="443" y="529"/>
                    </a:lnTo>
                    <a:lnTo>
                      <a:pt x="434" y="525"/>
                    </a:lnTo>
                    <a:lnTo>
                      <a:pt x="421" y="525"/>
                    </a:lnTo>
                    <a:lnTo>
                      <a:pt x="394" y="520"/>
                    </a:lnTo>
                    <a:lnTo>
                      <a:pt x="385" y="516"/>
                    </a:lnTo>
                    <a:lnTo>
                      <a:pt x="372" y="516"/>
                    </a:lnTo>
                    <a:lnTo>
                      <a:pt x="349" y="507"/>
                    </a:lnTo>
                    <a:lnTo>
                      <a:pt x="336" y="507"/>
                    </a:lnTo>
                    <a:lnTo>
                      <a:pt x="322" y="502"/>
                    </a:lnTo>
                    <a:lnTo>
                      <a:pt x="300" y="498"/>
                    </a:lnTo>
                    <a:lnTo>
                      <a:pt x="291" y="493"/>
                    </a:lnTo>
                    <a:lnTo>
                      <a:pt x="282" y="489"/>
                    </a:lnTo>
                    <a:lnTo>
                      <a:pt x="260" y="484"/>
                    </a:lnTo>
                    <a:lnTo>
                      <a:pt x="246" y="480"/>
                    </a:lnTo>
                    <a:lnTo>
                      <a:pt x="237" y="475"/>
                    </a:lnTo>
                    <a:lnTo>
                      <a:pt x="219" y="471"/>
                    </a:lnTo>
                    <a:lnTo>
                      <a:pt x="210" y="466"/>
                    </a:lnTo>
                    <a:lnTo>
                      <a:pt x="201" y="462"/>
                    </a:lnTo>
                    <a:lnTo>
                      <a:pt x="179" y="457"/>
                    </a:lnTo>
                    <a:lnTo>
                      <a:pt x="170" y="453"/>
                    </a:lnTo>
                    <a:lnTo>
                      <a:pt x="161" y="448"/>
                    </a:lnTo>
                    <a:lnTo>
                      <a:pt x="148" y="439"/>
                    </a:lnTo>
                    <a:lnTo>
                      <a:pt x="139" y="435"/>
                    </a:lnTo>
                    <a:lnTo>
                      <a:pt x="130" y="431"/>
                    </a:lnTo>
                    <a:lnTo>
                      <a:pt x="116" y="422"/>
                    </a:lnTo>
                    <a:lnTo>
                      <a:pt x="107" y="422"/>
                    </a:lnTo>
                    <a:lnTo>
                      <a:pt x="103" y="417"/>
                    </a:lnTo>
                    <a:lnTo>
                      <a:pt x="90" y="408"/>
                    </a:lnTo>
                    <a:lnTo>
                      <a:pt x="81" y="404"/>
                    </a:lnTo>
                    <a:lnTo>
                      <a:pt x="76" y="399"/>
                    </a:lnTo>
                    <a:lnTo>
                      <a:pt x="63" y="390"/>
                    </a:lnTo>
                    <a:lnTo>
                      <a:pt x="58" y="386"/>
                    </a:lnTo>
                    <a:lnTo>
                      <a:pt x="54" y="381"/>
                    </a:lnTo>
                    <a:lnTo>
                      <a:pt x="45" y="372"/>
                    </a:lnTo>
                    <a:lnTo>
                      <a:pt x="40" y="368"/>
                    </a:lnTo>
                    <a:lnTo>
                      <a:pt x="36" y="363"/>
                    </a:lnTo>
                    <a:lnTo>
                      <a:pt x="27" y="350"/>
                    </a:lnTo>
                    <a:lnTo>
                      <a:pt x="22" y="345"/>
                    </a:lnTo>
                    <a:lnTo>
                      <a:pt x="18" y="341"/>
                    </a:lnTo>
                    <a:lnTo>
                      <a:pt x="13" y="332"/>
                    </a:lnTo>
                    <a:lnTo>
                      <a:pt x="13" y="327"/>
                    </a:lnTo>
                    <a:lnTo>
                      <a:pt x="9" y="323"/>
                    </a:lnTo>
                    <a:lnTo>
                      <a:pt x="4" y="314"/>
                    </a:lnTo>
                    <a:lnTo>
                      <a:pt x="4" y="310"/>
                    </a:lnTo>
                    <a:lnTo>
                      <a:pt x="0" y="305"/>
                    </a:lnTo>
                    <a:lnTo>
                      <a:pt x="0" y="296"/>
                    </a:lnTo>
                    <a:lnTo>
                      <a:pt x="0" y="287"/>
                    </a:lnTo>
                    <a:lnTo>
                      <a:pt x="0" y="283"/>
                    </a:lnTo>
                    <a:lnTo>
                      <a:pt x="0" y="274"/>
                    </a:lnTo>
                    <a:lnTo>
                      <a:pt x="0" y="269"/>
                    </a:lnTo>
                    <a:lnTo>
                      <a:pt x="0" y="265"/>
                    </a:lnTo>
                    <a:lnTo>
                      <a:pt x="0" y="256"/>
                    </a:lnTo>
                    <a:lnTo>
                      <a:pt x="4" y="251"/>
                    </a:lnTo>
                    <a:lnTo>
                      <a:pt x="4" y="247"/>
                    </a:lnTo>
                    <a:lnTo>
                      <a:pt x="9" y="233"/>
                    </a:lnTo>
                    <a:lnTo>
                      <a:pt x="13" y="229"/>
                    </a:lnTo>
                    <a:lnTo>
                      <a:pt x="13" y="224"/>
                    </a:lnTo>
                    <a:lnTo>
                      <a:pt x="18" y="215"/>
                    </a:lnTo>
                    <a:lnTo>
                      <a:pt x="22" y="211"/>
                    </a:lnTo>
                    <a:lnTo>
                      <a:pt x="27" y="206"/>
                    </a:lnTo>
                    <a:lnTo>
                      <a:pt x="36" y="198"/>
                    </a:lnTo>
                    <a:lnTo>
                      <a:pt x="40" y="193"/>
                    </a:lnTo>
                    <a:lnTo>
                      <a:pt x="45" y="189"/>
                    </a:lnTo>
                    <a:lnTo>
                      <a:pt x="54" y="180"/>
                    </a:lnTo>
                    <a:lnTo>
                      <a:pt x="58" y="175"/>
                    </a:lnTo>
                    <a:lnTo>
                      <a:pt x="63" y="171"/>
                    </a:lnTo>
                    <a:lnTo>
                      <a:pt x="76" y="162"/>
                    </a:lnTo>
                    <a:lnTo>
                      <a:pt x="81" y="157"/>
                    </a:lnTo>
                    <a:lnTo>
                      <a:pt x="90" y="153"/>
                    </a:lnTo>
                    <a:lnTo>
                      <a:pt x="103" y="144"/>
                    </a:lnTo>
                    <a:lnTo>
                      <a:pt x="107" y="139"/>
                    </a:lnTo>
                    <a:lnTo>
                      <a:pt x="116" y="135"/>
                    </a:lnTo>
                    <a:lnTo>
                      <a:pt x="130" y="126"/>
                    </a:lnTo>
                    <a:lnTo>
                      <a:pt x="139" y="121"/>
                    </a:lnTo>
                    <a:lnTo>
                      <a:pt x="148" y="117"/>
                    </a:lnTo>
                    <a:lnTo>
                      <a:pt x="161" y="112"/>
                    </a:lnTo>
                    <a:lnTo>
                      <a:pt x="170" y="108"/>
                    </a:lnTo>
                    <a:lnTo>
                      <a:pt x="179" y="103"/>
                    </a:lnTo>
                    <a:lnTo>
                      <a:pt x="201" y="94"/>
                    </a:lnTo>
                    <a:lnTo>
                      <a:pt x="210" y="90"/>
                    </a:lnTo>
                    <a:lnTo>
                      <a:pt x="219" y="90"/>
                    </a:lnTo>
                    <a:lnTo>
                      <a:pt x="237" y="81"/>
                    </a:lnTo>
                    <a:lnTo>
                      <a:pt x="246" y="77"/>
                    </a:lnTo>
                    <a:lnTo>
                      <a:pt x="260" y="77"/>
                    </a:lnTo>
                    <a:lnTo>
                      <a:pt x="282" y="68"/>
                    </a:lnTo>
                    <a:lnTo>
                      <a:pt x="291" y="63"/>
                    </a:lnTo>
                    <a:lnTo>
                      <a:pt x="300" y="63"/>
                    </a:lnTo>
                    <a:lnTo>
                      <a:pt x="322" y="54"/>
                    </a:lnTo>
                    <a:lnTo>
                      <a:pt x="336" y="54"/>
                    </a:lnTo>
                    <a:lnTo>
                      <a:pt x="349" y="50"/>
                    </a:lnTo>
                    <a:lnTo>
                      <a:pt x="372" y="45"/>
                    </a:lnTo>
                    <a:lnTo>
                      <a:pt x="385" y="41"/>
                    </a:lnTo>
                    <a:lnTo>
                      <a:pt x="394" y="41"/>
                    </a:lnTo>
                    <a:lnTo>
                      <a:pt x="421" y="36"/>
                    </a:lnTo>
                    <a:lnTo>
                      <a:pt x="434" y="32"/>
                    </a:lnTo>
                    <a:lnTo>
                      <a:pt x="443" y="32"/>
                    </a:lnTo>
                    <a:lnTo>
                      <a:pt x="470" y="27"/>
                    </a:lnTo>
                    <a:lnTo>
                      <a:pt x="484" y="23"/>
                    </a:lnTo>
                    <a:lnTo>
                      <a:pt x="497" y="23"/>
                    </a:lnTo>
                    <a:lnTo>
                      <a:pt x="524" y="18"/>
                    </a:lnTo>
                    <a:lnTo>
                      <a:pt x="537" y="18"/>
                    </a:lnTo>
                    <a:lnTo>
                      <a:pt x="551" y="14"/>
                    </a:lnTo>
                    <a:lnTo>
                      <a:pt x="578" y="9"/>
                    </a:lnTo>
                    <a:lnTo>
                      <a:pt x="591" y="9"/>
                    </a:lnTo>
                    <a:lnTo>
                      <a:pt x="605" y="9"/>
                    </a:lnTo>
                    <a:lnTo>
                      <a:pt x="631" y="5"/>
                    </a:lnTo>
                    <a:lnTo>
                      <a:pt x="645" y="5"/>
                    </a:lnTo>
                    <a:lnTo>
                      <a:pt x="658" y="5"/>
                    </a:lnTo>
                    <a:lnTo>
                      <a:pt x="690" y="5"/>
                    </a:lnTo>
                    <a:lnTo>
                      <a:pt x="703" y="0"/>
                    </a:lnTo>
                    <a:lnTo>
                      <a:pt x="716" y="0"/>
                    </a:lnTo>
                    <a:lnTo>
                      <a:pt x="743" y="0"/>
                    </a:lnTo>
                    <a:lnTo>
                      <a:pt x="761" y="0"/>
                    </a:lnTo>
                    <a:lnTo>
                      <a:pt x="775" y="0"/>
                    </a:lnTo>
                    <a:lnTo>
                      <a:pt x="802" y="0"/>
                    </a:lnTo>
                    <a:lnTo>
                      <a:pt x="815" y="0"/>
                    </a:lnTo>
                    <a:lnTo>
                      <a:pt x="815" y="278"/>
                    </a:lnTo>
                    <a:lnTo>
                      <a:pt x="815" y="560"/>
                    </a:lnTo>
                    <a:close/>
                  </a:path>
                </a:pathLst>
              </a:custGeom>
              <a:solidFill>
                <a:srgbClr val="FFFFFF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237609" name="Rectangle 41"/>
            <p:cNvSpPr>
              <a:spLocks noChangeArrowheads="1"/>
            </p:cNvSpPr>
            <p:nvPr/>
          </p:nvSpPr>
          <p:spPr bwMode="auto">
            <a:xfrm>
              <a:off x="3573" y="2171"/>
              <a:ext cx="32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126</a:t>
              </a:r>
              <a:endParaRPr lang="es-ES" sz="2400"/>
            </a:p>
          </p:txBody>
        </p:sp>
        <p:sp>
          <p:nvSpPr>
            <p:cNvPr id="237610" name="Rectangle 42"/>
            <p:cNvSpPr>
              <a:spLocks noChangeArrowheads="1"/>
            </p:cNvSpPr>
            <p:nvPr/>
          </p:nvSpPr>
          <p:spPr bwMode="auto">
            <a:xfrm>
              <a:off x="3372" y="3009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54</a:t>
              </a:r>
              <a:endParaRPr lang="es-ES" sz="2400"/>
            </a:p>
          </p:txBody>
        </p:sp>
        <p:sp>
          <p:nvSpPr>
            <p:cNvPr id="237611" name="Rectangle 43"/>
            <p:cNvSpPr>
              <a:spLocks noChangeArrowheads="1"/>
            </p:cNvSpPr>
            <p:nvPr/>
          </p:nvSpPr>
          <p:spPr bwMode="auto">
            <a:xfrm>
              <a:off x="1791" y="2699"/>
              <a:ext cx="32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400">
                  <a:solidFill>
                    <a:srgbClr val="FFFF99"/>
                  </a:solidFill>
                </a:rPr>
                <a:t>180</a:t>
              </a:r>
              <a:endParaRPr lang="es-ES" sz="2400"/>
            </a:p>
          </p:txBody>
        </p:sp>
      </p:grpSp>
      <p:sp>
        <p:nvSpPr>
          <p:cNvPr id="237612" name="Rectangle 44"/>
          <p:cNvSpPr>
            <a:spLocks noChangeAspect="1" noChangeArrowheads="1"/>
          </p:cNvSpPr>
          <p:nvPr/>
        </p:nvSpPr>
        <p:spPr bwMode="auto">
          <a:xfrm>
            <a:off x="6329363" y="4465638"/>
            <a:ext cx="233362" cy="233362"/>
          </a:xfrm>
          <a:prstGeom prst="rect">
            <a:avLst/>
          </a:prstGeom>
          <a:solidFill>
            <a:srgbClr val="00FF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613" name="Rectangle 45"/>
          <p:cNvSpPr>
            <a:spLocks noChangeArrowheads="1"/>
          </p:cNvSpPr>
          <p:nvPr/>
        </p:nvSpPr>
        <p:spPr bwMode="auto">
          <a:xfrm>
            <a:off x="6713538" y="4392613"/>
            <a:ext cx="917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S. Tesis</a:t>
            </a:r>
            <a:endParaRPr lang="es-ES" sz="2000"/>
          </a:p>
        </p:txBody>
      </p:sp>
      <p:sp>
        <p:nvSpPr>
          <p:cNvPr id="237614" name="Rectangle 46"/>
          <p:cNvSpPr>
            <a:spLocks noChangeAspect="1" noChangeArrowheads="1"/>
          </p:cNvSpPr>
          <p:nvPr/>
        </p:nvSpPr>
        <p:spPr bwMode="auto">
          <a:xfrm>
            <a:off x="6357938" y="4914900"/>
            <a:ext cx="233362" cy="233363"/>
          </a:xfrm>
          <a:prstGeom prst="rect">
            <a:avLst/>
          </a:prstGeom>
          <a:solidFill>
            <a:srgbClr val="CCFFCC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615" name="Rectangle 47"/>
          <p:cNvSpPr>
            <a:spLocks noChangeArrowheads="1"/>
          </p:cNvSpPr>
          <p:nvPr/>
        </p:nvSpPr>
        <p:spPr bwMode="auto">
          <a:xfrm>
            <a:off x="6715125" y="4852988"/>
            <a:ext cx="1792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S. Investigación</a:t>
            </a:r>
            <a:endParaRPr lang="es-ES" sz="2000"/>
          </a:p>
        </p:txBody>
      </p:sp>
      <p:sp>
        <p:nvSpPr>
          <p:cNvPr id="237616" name="Rectangle 48"/>
          <p:cNvSpPr>
            <a:spLocks noChangeAspect="1" noChangeArrowheads="1"/>
          </p:cNvSpPr>
          <p:nvPr/>
        </p:nvSpPr>
        <p:spPr bwMode="auto">
          <a:xfrm>
            <a:off x="6350000" y="5365750"/>
            <a:ext cx="233363" cy="23336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37617" name="Rectangle 49"/>
          <p:cNvSpPr>
            <a:spLocks noChangeArrowheads="1"/>
          </p:cNvSpPr>
          <p:nvPr/>
        </p:nvSpPr>
        <p:spPr bwMode="auto">
          <a:xfrm>
            <a:off x="6721475" y="5302250"/>
            <a:ext cx="21764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s-ES" sz="2000">
                <a:solidFill>
                  <a:srgbClr val="FFFF99"/>
                </a:solidFill>
              </a:rPr>
              <a:t>Tesis y </a:t>
            </a:r>
            <a:br>
              <a:rPr lang="es-ES" sz="2000">
                <a:solidFill>
                  <a:srgbClr val="FFFF99"/>
                </a:solidFill>
              </a:rPr>
            </a:br>
            <a:r>
              <a:rPr lang="es-ES" sz="2000">
                <a:solidFill>
                  <a:srgbClr val="FFFF99"/>
                </a:solidFill>
              </a:rPr>
              <a:t>Disertación Pública</a:t>
            </a:r>
            <a:endParaRPr lang="es-ES" sz="2000"/>
          </a:p>
        </p:txBody>
      </p:sp>
      <p:sp>
        <p:nvSpPr>
          <p:cNvPr id="237619" name="Rectangle 51"/>
          <p:cNvSpPr>
            <a:spLocks noChangeArrowheads="1"/>
          </p:cNvSpPr>
          <p:nvPr/>
        </p:nvSpPr>
        <p:spPr bwMode="auto">
          <a:xfrm>
            <a:off x="406400" y="3883025"/>
            <a:ext cx="2168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>
                <a:solidFill>
                  <a:srgbClr val="FFFF99"/>
                </a:solidFill>
              </a:rPr>
              <a:t>Doctorado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aphicFrame>
        <p:nvGraphicFramePr>
          <p:cNvPr id="185347" name="Object 3"/>
          <p:cNvGraphicFramePr>
            <a:graphicFrameLocks noChangeAspect="1"/>
          </p:cNvGraphicFramePr>
          <p:nvPr/>
        </p:nvGraphicFramePr>
        <p:xfrm>
          <a:off x="0" y="11113"/>
          <a:ext cx="9144000" cy="6858000"/>
        </p:xfrm>
        <a:graphic>
          <a:graphicData uri="http://schemas.openxmlformats.org/presentationml/2006/ole">
            <p:oleObj spid="_x0000_s185347" name="Fotografía de Photo Editor" r:id="rId4" imgW="5714286" imgH="3990476" progId="MSPhotoEd.3">
              <p:embed/>
            </p:oleObj>
          </a:graphicData>
        </a:graphic>
      </p:graphicFrame>
      <p:grpSp>
        <p:nvGrpSpPr>
          <p:cNvPr id="185352" name="Group 8"/>
          <p:cNvGrpSpPr>
            <a:grpSpLocks/>
          </p:cNvGrpSpPr>
          <p:nvPr/>
        </p:nvGrpSpPr>
        <p:grpSpPr bwMode="auto">
          <a:xfrm>
            <a:off x="457200" y="282575"/>
            <a:ext cx="8229600" cy="5835650"/>
            <a:chOff x="288" y="178"/>
            <a:chExt cx="5184" cy="3676"/>
          </a:xfrm>
        </p:grpSpPr>
        <p:sp>
          <p:nvSpPr>
            <p:cNvPr id="185350" name="Rectangle 6"/>
            <p:cNvSpPr>
              <a:spLocks noChangeArrowheads="1"/>
            </p:cNvSpPr>
            <p:nvPr/>
          </p:nvSpPr>
          <p:spPr bwMode="auto">
            <a:xfrm>
              <a:off x="288" y="178"/>
              <a:ext cx="5184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s-ES_tradnl" sz="4400">
                  <a:solidFill>
                    <a:srgbClr val="FFFF99"/>
                  </a:solidFill>
                </a:rPr>
                <a:t>Relevancia social y académica</a:t>
              </a:r>
              <a:r>
                <a:rPr lang="es-ES" sz="4400">
                  <a:solidFill>
                    <a:srgbClr val="FFFF99"/>
                  </a:solidFill>
                </a:rPr>
                <a:t> </a:t>
              </a:r>
            </a:p>
          </p:txBody>
        </p:sp>
        <p:sp>
          <p:nvSpPr>
            <p:cNvPr id="185351" name="Rectangle 7"/>
            <p:cNvSpPr>
              <a:spLocks noChangeArrowheads="1"/>
            </p:cNvSpPr>
            <p:nvPr/>
          </p:nvSpPr>
          <p:spPr bwMode="auto">
            <a:xfrm>
              <a:off x="288" y="1003"/>
              <a:ext cx="5184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r>
                <a:rPr lang="es-ES" sz="3200">
                  <a:solidFill>
                    <a:srgbClr val="FFFF99"/>
                  </a:solidFill>
                </a:rPr>
                <a:t>Desarrollo de conocimientos para una clara comprensión de la sociedad que permita la identificación de problemas y el planteamiento de líneas de solución.</a:t>
              </a: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endParaRPr lang="es-ES" sz="800">
                <a:solidFill>
                  <a:srgbClr val="FFFF99"/>
                </a:solidFill>
              </a:endParaRP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r>
                <a:rPr lang="es-ES" sz="3200">
                  <a:solidFill>
                    <a:srgbClr val="FFFF99"/>
                  </a:solidFill>
                </a:rPr>
                <a:t>Cobertura del rezago educativo nacional.</a:t>
              </a: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endParaRPr lang="es-ES" sz="800">
                <a:solidFill>
                  <a:srgbClr val="FFFF99"/>
                </a:solidFill>
              </a:endParaRP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r>
                <a:rPr lang="es-ES" sz="3200">
                  <a:solidFill>
                    <a:srgbClr val="FFFF99"/>
                  </a:solidFill>
                </a:rPr>
                <a:t>Promoción de la movilidad social.</a:t>
              </a: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endParaRPr lang="es-ES" sz="800">
                <a:solidFill>
                  <a:srgbClr val="FFFF99"/>
                </a:solidFill>
              </a:endParaRP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r>
                <a:rPr lang="es-ES" sz="3200">
                  <a:solidFill>
                    <a:srgbClr val="FFFF99"/>
                  </a:solidFill>
                </a:rPr>
                <a:t>Generación de nuevas dinámicas de aprendizaje.</a:t>
              </a:r>
            </a:p>
            <a:p>
              <a:pPr marL="342900" indent="-342900" algn="just" eaLnBrk="0" hangingPunct="0">
                <a:spcBef>
                  <a:spcPct val="20000"/>
                </a:spcBef>
                <a:buFontTx/>
                <a:buChar char="•"/>
              </a:pPr>
              <a:endParaRPr lang="es-ES" sz="3200">
                <a:solidFill>
                  <a:srgbClr val="FFFF99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454" name="Group 6"/>
          <p:cNvGrpSpPr>
            <a:grpSpLocks/>
          </p:cNvGrpSpPr>
          <p:nvPr/>
        </p:nvGrpSpPr>
        <p:grpSpPr bwMode="auto">
          <a:xfrm>
            <a:off x="296863" y="1046163"/>
            <a:ext cx="3309937" cy="2357437"/>
            <a:chOff x="1008" y="1919"/>
            <a:chExt cx="2223" cy="1528"/>
          </a:xfrm>
        </p:grpSpPr>
        <p:graphicFrame>
          <p:nvGraphicFramePr>
            <p:cNvPr id="232455" name="Object 7"/>
            <p:cNvGraphicFramePr>
              <a:graphicFrameLocks noChangeAspect="1"/>
            </p:cNvGraphicFramePr>
            <p:nvPr/>
          </p:nvGraphicFramePr>
          <p:xfrm>
            <a:off x="1008" y="1919"/>
            <a:ext cx="2223" cy="1528"/>
          </p:xfrm>
          <a:graphic>
            <a:graphicData uri="http://schemas.openxmlformats.org/presentationml/2006/ole">
              <p:oleObj spid="_x0000_s232455" name="Fotografía de Photo Editor" r:id="rId4" imgW="5942857" imgH="4086795" progId="MSPhotoEd.3">
                <p:embed/>
              </p:oleObj>
            </a:graphicData>
          </a:graphic>
        </p:graphicFrame>
        <p:sp>
          <p:nvSpPr>
            <p:cNvPr id="232456" name="Rectangle 8"/>
            <p:cNvSpPr>
              <a:spLocks noChangeArrowheads="1"/>
            </p:cNvSpPr>
            <p:nvPr/>
          </p:nvSpPr>
          <p:spPr bwMode="auto">
            <a:xfrm>
              <a:off x="1032" y="3282"/>
              <a:ext cx="324" cy="144"/>
            </a:xfrm>
            <a:prstGeom prst="rect">
              <a:avLst/>
            </a:prstGeom>
            <a:solidFill>
              <a:schemeClr val="tx2"/>
            </a:solidFill>
            <a:ln w="28575" algn="ctr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457" name="Rectangle 9"/>
            <p:cNvSpPr>
              <a:spLocks noChangeArrowheads="1"/>
            </p:cNvSpPr>
            <p:nvPr/>
          </p:nvSpPr>
          <p:spPr bwMode="auto">
            <a:xfrm>
              <a:off x="1323" y="3321"/>
              <a:ext cx="300" cy="63"/>
            </a:xfrm>
            <a:prstGeom prst="rect">
              <a:avLst/>
            </a:prstGeom>
            <a:solidFill>
              <a:schemeClr val="tx2"/>
            </a:solidFill>
            <a:ln w="28575" algn="ctr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2458" name="Rectangle 10"/>
            <p:cNvSpPr>
              <a:spLocks noChangeArrowheads="1"/>
            </p:cNvSpPr>
            <p:nvPr/>
          </p:nvSpPr>
          <p:spPr bwMode="auto">
            <a:xfrm>
              <a:off x="1169" y="3305"/>
              <a:ext cx="300" cy="63"/>
            </a:xfrm>
            <a:prstGeom prst="rect">
              <a:avLst/>
            </a:prstGeom>
            <a:solidFill>
              <a:schemeClr val="tx2"/>
            </a:solidFill>
            <a:ln w="28575" algn="ctr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32459" name="Rectangle 11"/>
          <p:cNvSpPr>
            <a:spLocks noChangeArrowheads="1"/>
          </p:cNvSpPr>
          <p:nvPr/>
        </p:nvSpPr>
        <p:spPr bwMode="auto">
          <a:xfrm>
            <a:off x="1562100" y="152400"/>
            <a:ext cx="6002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s-ES_tradnl" sz="3200">
                <a:solidFill>
                  <a:srgbClr val="FFFF99"/>
                </a:solidFill>
              </a:rPr>
              <a:t>Requisitos de Egreso (Maestría)</a:t>
            </a:r>
          </a:p>
        </p:txBody>
      </p:sp>
      <p:sp>
        <p:nvSpPr>
          <p:cNvPr id="232462" name="Rectangle 14"/>
          <p:cNvSpPr>
            <a:spLocks noChangeArrowheads="1"/>
          </p:cNvSpPr>
          <p:nvPr/>
        </p:nvSpPr>
        <p:spPr bwMode="auto">
          <a:xfrm>
            <a:off x="3763963" y="1282700"/>
            <a:ext cx="5122862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5125" indent="-365125" algn="just">
              <a:buFontTx/>
              <a:buChar char="•"/>
            </a:pPr>
            <a:r>
              <a:rPr lang="es-ES_tradnl" sz="2800">
                <a:solidFill>
                  <a:srgbClr val="FFFF99"/>
                </a:solidFill>
              </a:rPr>
              <a:t>Título de licenciatura.</a:t>
            </a:r>
          </a:p>
          <a:p>
            <a:pPr marL="365125" indent="-365125" algn="just">
              <a:buFontTx/>
              <a:buChar char="•"/>
            </a:pPr>
            <a:endParaRPr lang="es-ES" sz="1400">
              <a:solidFill>
                <a:srgbClr val="FFFF99"/>
              </a:solidFill>
            </a:endParaRPr>
          </a:p>
          <a:p>
            <a:pPr marL="365125" indent="-365125" algn="just">
              <a:buFontTx/>
              <a:buChar char="•"/>
            </a:pPr>
            <a:r>
              <a:rPr lang="es-ES_tradnl" sz="2800">
                <a:solidFill>
                  <a:srgbClr val="FFFF99"/>
                </a:solidFill>
              </a:rPr>
              <a:t>Manejo de las cuatro habilidades del idioma inglés (comprensión de textos, comprensión auditiva,</a:t>
            </a:r>
            <a:br>
              <a:rPr lang="es-ES_tradnl" sz="2800">
                <a:solidFill>
                  <a:srgbClr val="FFFF99"/>
                </a:solidFill>
              </a:rPr>
            </a:br>
            <a:endParaRPr lang="es-ES" sz="2800"/>
          </a:p>
        </p:txBody>
      </p:sp>
      <p:sp>
        <p:nvSpPr>
          <p:cNvPr id="232463" name="Rectangle 15"/>
          <p:cNvSpPr>
            <a:spLocks noChangeArrowheads="1"/>
          </p:cNvSpPr>
          <p:nvPr/>
        </p:nvSpPr>
        <p:spPr bwMode="auto">
          <a:xfrm>
            <a:off x="114300" y="5541963"/>
            <a:ext cx="8886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5125" indent="-365125" algn="just">
              <a:buFontTx/>
              <a:buChar char="•"/>
            </a:pPr>
            <a:r>
              <a:rPr lang="es-ES_tradnl" sz="2800">
                <a:solidFill>
                  <a:srgbClr val="FFFF99"/>
                </a:solidFill>
              </a:rPr>
              <a:t>100% de los créditos (incluyen la aprobación de la idónea comunicación de resultados)</a:t>
            </a:r>
            <a:endParaRPr lang="es-ES" sz="2800">
              <a:solidFill>
                <a:srgbClr val="FFFF99"/>
              </a:solidFill>
            </a:endParaRPr>
          </a:p>
        </p:txBody>
      </p:sp>
      <p:sp>
        <p:nvSpPr>
          <p:cNvPr id="232464" name="Rectangle 16"/>
          <p:cNvSpPr>
            <a:spLocks noChangeArrowheads="1"/>
          </p:cNvSpPr>
          <p:nvPr/>
        </p:nvSpPr>
        <p:spPr bwMode="auto">
          <a:xfrm>
            <a:off x="476250" y="3606800"/>
            <a:ext cx="84105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2800">
                <a:solidFill>
                  <a:srgbClr val="FFFF99"/>
                </a:solidFill>
              </a:rPr>
              <a:t>expresión oral y escritura) en el nivel intermedio, (constancia expedida por la Coordinación</a:t>
            </a:r>
            <a:r>
              <a:rPr lang="es-ES_tradnl" sz="2800"/>
              <a:t> </a:t>
            </a:r>
            <a:r>
              <a:rPr lang="es-ES_tradnl" sz="2800">
                <a:solidFill>
                  <a:srgbClr val="FFFF99"/>
                </a:solidFill>
              </a:rPr>
              <a:t>de Lenguas Extranjeras de la Unidad Cuajimalpa o por otra institución reconocida por la UAM).</a:t>
            </a:r>
            <a:r>
              <a:rPr lang="es-ES_tradnl" sz="2800"/>
              <a:t> </a:t>
            </a:r>
            <a:endParaRPr lang="es-E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71" name="Rectangle 7"/>
          <p:cNvSpPr>
            <a:spLocks noChangeArrowheads="1"/>
          </p:cNvSpPr>
          <p:nvPr/>
        </p:nvSpPr>
        <p:spPr bwMode="auto">
          <a:xfrm>
            <a:off x="1416050" y="152400"/>
            <a:ext cx="6296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s-ES_tradnl" sz="3200">
                <a:solidFill>
                  <a:srgbClr val="FFFF99"/>
                </a:solidFill>
              </a:rPr>
              <a:t>Requisitos de Egreso (Doctorado)</a:t>
            </a:r>
          </a:p>
        </p:txBody>
      </p:sp>
      <p:graphicFrame>
        <p:nvGraphicFramePr>
          <p:cNvPr id="241675" name="Object 11"/>
          <p:cNvGraphicFramePr>
            <a:graphicFrameLocks noChangeAspect="1"/>
          </p:cNvGraphicFramePr>
          <p:nvPr/>
        </p:nvGraphicFramePr>
        <p:xfrm>
          <a:off x="611188" y="1562100"/>
          <a:ext cx="3776662" cy="2306638"/>
        </p:xfrm>
        <a:graphic>
          <a:graphicData uri="http://schemas.openxmlformats.org/presentationml/2006/ole">
            <p:oleObj spid="_x0000_s241675" name="Fotografía de Photo Editor" r:id="rId4" imgW="5334745" imgH="3258005" progId="MSPhotoEd.3">
              <p:embed/>
            </p:oleObj>
          </a:graphicData>
        </a:graphic>
      </p:graphicFrame>
      <p:sp>
        <p:nvSpPr>
          <p:cNvPr id="241676" name="Rectangle 12"/>
          <p:cNvSpPr>
            <a:spLocks noChangeArrowheads="1"/>
          </p:cNvSpPr>
          <p:nvPr/>
        </p:nvSpPr>
        <p:spPr bwMode="auto">
          <a:xfrm>
            <a:off x="4419600" y="1254125"/>
            <a:ext cx="4467225" cy="363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73050" indent="-273050" algn="just">
              <a:buFontTx/>
              <a:buChar char="•"/>
              <a:tabLst>
                <a:tab pos="449263" algn="l"/>
                <a:tab pos="457200" algn="l"/>
              </a:tabLst>
            </a:pPr>
            <a:r>
              <a:rPr lang="es-ES_tradnl" sz="2800">
                <a:solidFill>
                  <a:srgbClr val="FFFF99"/>
                </a:solidFill>
              </a:rPr>
              <a:t>Título de Licenciatura o Maestría, según corresponda.</a:t>
            </a:r>
            <a:r>
              <a:rPr lang="es-ES_tradnl" sz="800">
                <a:solidFill>
                  <a:srgbClr val="FFFF99"/>
                </a:solidFill>
              </a:rPr>
              <a:t/>
            </a:r>
            <a:br>
              <a:rPr lang="es-ES_tradnl" sz="800">
                <a:solidFill>
                  <a:srgbClr val="FFFF99"/>
                </a:solidFill>
              </a:rPr>
            </a:br>
            <a:r>
              <a:rPr lang="es-ES_tradnl" sz="800">
                <a:solidFill>
                  <a:srgbClr val="FFFF99"/>
                </a:solidFill>
              </a:rPr>
              <a:t> </a:t>
            </a:r>
            <a:endParaRPr lang="es-ES" sz="800">
              <a:solidFill>
                <a:srgbClr val="FFFF99"/>
              </a:solidFill>
            </a:endParaRPr>
          </a:p>
          <a:p>
            <a:pPr marL="273050" indent="-273050" algn="just">
              <a:buFontTx/>
              <a:buChar char="•"/>
              <a:tabLst>
                <a:tab pos="449263" algn="l"/>
                <a:tab pos="457200" algn="l"/>
              </a:tabLst>
            </a:pPr>
            <a:r>
              <a:rPr lang="es-ES_tradnl" sz="2800">
                <a:solidFill>
                  <a:srgbClr val="FFFF99"/>
                </a:solidFill>
              </a:rPr>
              <a:t>Certificación del manejo de la comprensión de textos y la comprensión auditiva del idioma inglés</a:t>
            </a:r>
            <a:br>
              <a:rPr lang="es-ES_tradnl" sz="2800">
                <a:solidFill>
                  <a:srgbClr val="FFFF99"/>
                </a:solidFill>
              </a:rPr>
            </a:br>
            <a:endParaRPr lang="es-ES" sz="2800">
              <a:solidFill>
                <a:srgbClr val="FFFF99"/>
              </a:solidFill>
            </a:endParaRPr>
          </a:p>
        </p:txBody>
      </p:sp>
      <p:sp>
        <p:nvSpPr>
          <p:cNvPr id="241678" name="Rectangle 14"/>
          <p:cNvSpPr>
            <a:spLocks noChangeArrowheads="1"/>
          </p:cNvSpPr>
          <p:nvPr/>
        </p:nvSpPr>
        <p:spPr bwMode="auto">
          <a:xfrm>
            <a:off x="115888" y="5337175"/>
            <a:ext cx="89820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7188" indent="-357188" algn="just">
              <a:buFontTx/>
              <a:buChar char="•"/>
              <a:tabLst>
                <a:tab pos="357188" algn="l"/>
              </a:tabLst>
            </a:pPr>
            <a:r>
              <a:rPr lang="es-ES_tradnl" sz="2800">
                <a:solidFill>
                  <a:srgbClr val="FFFF99"/>
                </a:solidFill>
              </a:rPr>
              <a:t>100% de los créditos que conforman el nivel de Doctorado, (incluyen la aprobación de la tesis doctoral y la correspondiente disertación pública).</a:t>
            </a:r>
            <a:endParaRPr lang="es-ES" sz="2800">
              <a:solidFill>
                <a:srgbClr val="FFFF99"/>
              </a:solidFill>
            </a:endParaRPr>
          </a:p>
        </p:txBody>
      </p:sp>
      <p:sp>
        <p:nvSpPr>
          <p:cNvPr id="241680" name="Rectangle 16"/>
          <p:cNvSpPr>
            <a:spLocks noChangeArrowheads="1"/>
          </p:cNvSpPr>
          <p:nvPr/>
        </p:nvSpPr>
        <p:spPr bwMode="auto">
          <a:xfrm>
            <a:off x="484188" y="4327525"/>
            <a:ext cx="84026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2800">
                <a:solidFill>
                  <a:srgbClr val="FFFF99"/>
                </a:solidFill>
              </a:rPr>
              <a:t>en el nivel avanzado, y de la expresión oral y la escritura en el nivel intermedio.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b="1" smtClean="0">
                <a:solidFill>
                  <a:srgbClr val="FFFF99"/>
                </a:solidFill>
              </a:rPr>
              <a:t>Posibilidades de trabajo</a:t>
            </a:r>
            <a:endParaRPr lang="es-ES" b="1" smtClean="0">
              <a:solidFill>
                <a:srgbClr val="FFFF99"/>
              </a:solidFill>
            </a:endParaRPr>
          </a:p>
        </p:txBody>
      </p:sp>
      <p:sp>
        <p:nvSpPr>
          <p:cNvPr id="2345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06813" y="1600200"/>
            <a:ext cx="4965700" cy="4525963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es-MX" sz="2400" smtClean="0">
                <a:solidFill>
                  <a:srgbClr val="FFFF99"/>
                </a:solidFill>
              </a:rPr>
              <a:t>La confluencia de ciencias sociales y humanidades abre un sinnúmero de posibilidades laborales.</a:t>
            </a:r>
          </a:p>
          <a:p>
            <a:pPr algn="just">
              <a:lnSpc>
                <a:spcPct val="90000"/>
              </a:lnSpc>
            </a:pPr>
            <a:endParaRPr lang="es-ES" sz="2400" smtClean="0">
              <a:solidFill>
                <a:srgbClr val="FFFF99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es-MX" sz="2400" smtClean="0">
                <a:solidFill>
                  <a:srgbClr val="FFFF99"/>
                </a:solidFill>
              </a:rPr>
              <a:t>El plan responde al perfil que exige la toma de decisiones en las organizaciones y prácticas del S. XXI: se exige mayor grado de legitimidad, responsabilidad y transparencia.</a:t>
            </a:r>
            <a:endParaRPr lang="es-ES" sz="2400" smtClean="0">
              <a:solidFill>
                <a:srgbClr val="FFFF99"/>
              </a:solidFill>
            </a:endParaRPr>
          </a:p>
        </p:txBody>
      </p:sp>
      <p:grpSp>
        <p:nvGrpSpPr>
          <p:cNvPr id="234503" name="Group 7"/>
          <p:cNvGrpSpPr>
            <a:grpSpLocks/>
          </p:cNvGrpSpPr>
          <p:nvPr/>
        </p:nvGrpSpPr>
        <p:grpSpPr bwMode="auto">
          <a:xfrm>
            <a:off x="769938" y="2382838"/>
            <a:ext cx="2679700" cy="2317750"/>
            <a:chOff x="1200" y="707"/>
            <a:chExt cx="3360" cy="2906"/>
          </a:xfrm>
        </p:grpSpPr>
        <p:sp>
          <p:nvSpPr>
            <p:cNvPr id="234504" name="AutoShape 8"/>
            <p:cNvSpPr>
              <a:spLocks noChangeArrowheads="1"/>
            </p:cNvSpPr>
            <p:nvPr/>
          </p:nvSpPr>
          <p:spPr bwMode="auto">
            <a:xfrm>
              <a:off x="1200" y="707"/>
              <a:ext cx="3360" cy="290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34505" name="Group 9"/>
            <p:cNvGrpSpPr>
              <a:grpSpLocks/>
            </p:cNvGrpSpPr>
            <p:nvPr/>
          </p:nvGrpSpPr>
          <p:grpSpPr bwMode="auto">
            <a:xfrm>
              <a:off x="2208" y="1763"/>
              <a:ext cx="1584" cy="1514"/>
              <a:chOff x="2208" y="1763"/>
              <a:chExt cx="1584" cy="1514"/>
            </a:xfrm>
          </p:grpSpPr>
          <p:sp>
            <p:nvSpPr>
              <p:cNvPr id="234506" name="Oval 10"/>
              <p:cNvSpPr>
                <a:spLocks noChangeArrowheads="1"/>
              </p:cNvSpPr>
              <p:nvPr/>
            </p:nvSpPr>
            <p:spPr bwMode="auto">
              <a:xfrm flipH="1">
                <a:off x="2873" y="1763"/>
                <a:ext cx="301" cy="29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34507" name="Freeform 11"/>
              <p:cNvSpPr>
                <a:spLocks/>
              </p:cNvSpPr>
              <p:nvPr/>
            </p:nvSpPr>
            <p:spPr bwMode="auto">
              <a:xfrm>
                <a:off x="2208" y="1844"/>
                <a:ext cx="1584" cy="1433"/>
              </a:xfrm>
              <a:custGeom>
                <a:avLst/>
                <a:gdLst/>
                <a:ahLst/>
                <a:cxnLst>
                  <a:cxn ang="0">
                    <a:pos x="444" y="478"/>
                  </a:cxn>
                  <a:cxn ang="0">
                    <a:pos x="0" y="1248"/>
                  </a:cxn>
                  <a:cxn ang="0">
                    <a:pos x="116" y="1298"/>
                  </a:cxn>
                  <a:cxn ang="0">
                    <a:pos x="444" y="718"/>
                  </a:cxn>
                  <a:cxn ang="0">
                    <a:pos x="491" y="738"/>
                  </a:cxn>
                  <a:cxn ang="0">
                    <a:pos x="672" y="1020"/>
                  </a:cxn>
                  <a:cxn ang="0">
                    <a:pos x="514" y="1298"/>
                  </a:cxn>
                  <a:cxn ang="0">
                    <a:pos x="568" y="1398"/>
                  </a:cxn>
                  <a:cxn ang="0">
                    <a:pos x="780" y="1089"/>
                  </a:cxn>
                  <a:cxn ang="0">
                    <a:pos x="780" y="1004"/>
                  </a:cxn>
                  <a:cxn ang="0">
                    <a:pos x="630" y="738"/>
                  </a:cxn>
                  <a:cxn ang="0">
                    <a:pos x="665" y="672"/>
                  </a:cxn>
                  <a:cxn ang="0">
                    <a:pos x="1221" y="1143"/>
                  </a:cxn>
                  <a:cxn ang="0">
                    <a:pos x="1120" y="1267"/>
                  </a:cxn>
                  <a:cxn ang="0">
                    <a:pos x="1306" y="1414"/>
                  </a:cxn>
                  <a:cxn ang="0">
                    <a:pos x="1565" y="1387"/>
                  </a:cxn>
                  <a:cxn ang="0">
                    <a:pos x="1530" y="1174"/>
                  </a:cxn>
                  <a:cxn ang="0">
                    <a:pos x="1348" y="985"/>
                  </a:cxn>
                  <a:cxn ang="0">
                    <a:pos x="1240" y="1112"/>
                  </a:cxn>
                  <a:cxn ang="0">
                    <a:pos x="1008" y="912"/>
                  </a:cxn>
                  <a:cxn ang="0">
                    <a:pos x="908" y="332"/>
                  </a:cxn>
                  <a:cxn ang="0">
                    <a:pos x="255" y="0"/>
                  </a:cxn>
                  <a:cxn ang="0">
                    <a:pos x="267" y="348"/>
                  </a:cxn>
                  <a:cxn ang="0">
                    <a:pos x="444" y="478"/>
                  </a:cxn>
                </a:cxnLst>
                <a:rect l="0" t="0" r="r" b="b"/>
                <a:pathLst>
                  <a:path w="1584" h="1433">
                    <a:moveTo>
                      <a:pt x="444" y="478"/>
                    </a:moveTo>
                    <a:lnTo>
                      <a:pt x="0" y="1248"/>
                    </a:lnTo>
                    <a:lnTo>
                      <a:pt x="116" y="1298"/>
                    </a:lnTo>
                    <a:lnTo>
                      <a:pt x="444" y="718"/>
                    </a:lnTo>
                    <a:lnTo>
                      <a:pt x="491" y="738"/>
                    </a:lnTo>
                    <a:lnTo>
                      <a:pt x="672" y="1020"/>
                    </a:lnTo>
                    <a:lnTo>
                      <a:pt x="514" y="1298"/>
                    </a:lnTo>
                    <a:lnTo>
                      <a:pt x="568" y="1398"/>
                    </a:lnTo>
                    <a:lnTo>
                      <a:pt x="780" y="1089"/>
                    </a:lnTo>
                    <a:lnTo>
                      <a:pt x="780" y="1004"/>
                    </a:lnTo>
                    <a:lnTo>
                      <a:pt x="630" y="738"/>
                    </a:lnTo>
                    <a:lnTo>
                      <a:pt x="665" y="672"/>
                    </a:lnTo>
                    <a:lnTo>
                      <a:pt x="1221" y="1143"/>
                    </a:lnTo>
                    <a:lnTo>
                      <a:pt x="1120" y="1267"/>
                    </a:lnTo>
                    <a:cubicBezTo>
                      <a:pt x="1136" y="1313"/>
                      <a:pt x="1232" y="1394"/>
                      <a:pt x="1306" y="1414"/>
                    </a:cubicBezTo>
                    <a:cubicBezTo>
                      <a:pt x="1379" y="1433"/>
                      <a:pt x="1476" y="1421"/>
                      <a:pt x="1565" y="1387"/>
                    </a:cubicBezTo>
                    <a:cubicBezTo>
                      <a:pt x="1561" y="1282"/>
                      <a:pt x="1584" y="1271"/>
                      <a:pt x="1530" y="1174"/>
                    </a:cubicBezTo>
                    <a:cubicBezTo>
                      <a:pt x="1476" y="1078"/>
                      <a:pt x="1395" y="997"/>
                      <a:pt x="1348" y="985"/>
                    </a:cubicBezTo>
                    <a:lnTo>
                      <a:pt x="1240" y="1112"/>
                    </a:lnTo>
                    <a:lnTo>
                      <a:pt x="1008" y="912"/>
                    </a:lnTo>
                    <a:lnTo>
                      <a:pt x="908" y="332"/>
                    </a:lnTo>
                    <a:lnTo>
                      <a:pt x="255" y="0"/>
                    </a:lnTo>
                    <a:lnTo>
                      <a:pt x="267" y="348"/>
                    </a:lnTo>
                    <a:lnTo>
                      <a:pt x="444" y="47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4508" name="Freeform 12"/>
              <p:cNvSpPr>
                <a:spLocks/>
              </p:cNvSpPr>
              <p:nvPr/>
            </p:nvSpPr>
            <p:spPr bwMode="auto">
              <a:xfrm>
                <a:off x="2567" y="2002"/>
                <a:ext cx="186" cy="279"/>
              </a:xfrm>
              <a:custGeom>
                <a:avLst/>
                <a:gdLst/>
                <a:ahLst/>
                <a:cxnLst>
                  <a:cxn ang="0">
                    <a:pos x="26" y="72"/>
                  </a:cxn>
                  <a:cxn ang="0">
                    <a:pos x="1" y="53"/>
                  </a:cxn>
                  <a:cxn ang="0">
                    <a:pos x="0" y="0"/>
                  </a:cxn>
                  <a:cxn ang="0">
                    <a:pos x="48" y="26"/>
                  </a:cxn>
                  <a:cxn ang="0">
                    <a:pos x="26" y="72"/>
                  </a:cxn>
                </a:cxnLst>
                <a:rect l="0" t="0" r="r" b="b"/>
                <a:pathLst>
                  <a:path w="48" h="72">
                    <a:moveTo>
                      <a:pt x="26" y="72"/>
                    </a:moveTo>
                    <a:lnTo>
                      <a:pt x="1" y="53"/>
                    </a:lnTo>
                    <a:lnTo>
                      <a:pt x="0" y="0"/>
                    </a:lnTo>
                    <a:lnTo>
                      <a:pt x="48" y="26"/>
                    </a:lnTo>
                    <a:lnTo>
                      <a:pt x="26" y="72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34509" name="Freeform 13"/>
              <p:cNvSpPr>
                <a:spLocks/>
              </p:cNvSpPr>
              <p:nvPr/>
            </p:nvSpPr>
            <p:spPr bwMode="auto">
              <a:xfrm>
                <a:off x="2911" y="2269"/>
                <a:ext cx="201" cy="402"/>
              </a:xfrm>
              <a:custGeom>
                <a:avLst/>
                <a:gdLst/>
                <a:ahLst/>
                <a:cxnLst>
                  <a:cxn ang="0">
                    <a:pos x="52" y="104"/>
                  </a:cxn>
                  <a:cxn ang="0">
                    <a:pos x="0" y="54"/>
                  </a:cxn>
                  <a:cxn ang="0">
                    <a:pos x="28" y="4"/>
                  </a:cxn>
                  <a:cxn ang="0">
                    <a:pos x="34" y="0"/>
                  </a:cxn>
                  <a:cxn ang="0">
                    <a:pos x="52" y="104"/>
                  </a:cxn>
                </a:cxnLst>
                <a:rect l="0" t="0" r="r" b="b"/>
                <a:pathLst>
                  <a:path w="52" h="104">
                    <a:moveTo>
                      <a:pt x="52" y="104"/>
                    </a:moveTo>
                    <a:lnTo>
                      <a:pt x="0" y="54"/>
                    </a:lnTo>
                    <a:lnTo>
                      <a:pt x="28" y="4"/>
                    </a:lnTo>
                    <a:lnTo>
                      <a:pt x="34" y="0"/>
                    </a:lnTo>
                    <a:lnTo>
                      <a:pt x="52" y="104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bg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4"/>
          <p:cNvSpPr>
            <a:spLocks noChangeArrowheads="1"/>
          </p:cNvSpPr>
          <p:nvPr/>
        </p:nvSpPr>
        <p:spPr bwMode="auto">
          <a:xfrm>
            <a:off x="0" y="244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164867" name="Line 115"/>
          <p:cNvSpPr>
            <a:spLocks noChangeShapeType="1"/>
          </p:cNvSpPr>
          <p:nvPr/>
        </p:nvSpPr>
        <p:spPr bwMode="auto">
          <a:xfrm>
            <a:off x="1846263" y="56356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868" name="Line 116"/>
          <p:cNvSpPr>
            <a:spLocks noChangeShapeType="1"/>
          </p:cNvSpPr>
          <p:nvPr/>
        </p:nvSpPr>
        <p:spPr bwMode="auto">
          <a:xfrm>
            <a:off x="1846263" y="8382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869" name="Line 118"/>
          <p:cNvSpPr>
            <a:spLocks noChangeShapeType="1"/>
          </p:cNvSpPr>
          <p:nvPr/>
        </p:nvSpPr>
        <p:spPr bwMode="auto">
          <a:xfrm>
            <a:off x="3008313" y="11128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870" name="Line 119"/>
          <p:cNvSpPr>
            <a:spLocks noChangeShapeType="1"/>
          </p:cNvSpPr>
          <p:nvPr/>
        </p:nvSpPr>
        <p:spPr bwMode="auto">
          <a:xfrm>
            <a:off x="3008313" y="13874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902" name="Line 320"/>
          <p:cNvSpPr>
            <a:spLocks noChangeShapeType="1"/>
          </p:cNvSpPr>
          <p:nvPr/>
        </p:nvSpPr>
        <p:spPr bwMode="auto">
          <a:xfrm>
            <a:off x="1846263" y="79375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903" name="Line 321"/>
          <p:cNvSpPr>
            <a:spLocks noChangeShapeType="1"/>
          </p:cNvSpPr>
          <p:nvPr/>
        </p:nvSpPr>
        <p:spPr bwMode="auto">
          <a:xfrm>
            <a:off x="1846263" y="10683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904" name="Line 375"/>
          <p:cNvSpPr>
            <a:spLocks noChangeShapeType="1"/>
          </p:cNvSpPr>
          <p:nvPr/>
        </p:nvSpPr>
        <p:spPr bwMode="auto">
          <a:xfrm>
            <a:off x="3009900" y="10683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64948" name="Rectangle 405"/>
          <p:cNvSpPr>
            <a:spLocks noChangeArrowheads="1"/>
          </p:cNvSpPr>
          <p:nvPr/>
        </p:nvSpPr>
        <p:spPr bwMode="auto">
          <a:xfrm>
            <a:off x="0" y="661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164952" name="AutoShape 88"/>
          <p:cNvSpPr>
            <a:spLocks noChangeArrowheads="1"/>
          </p:cNvSpPr>
          <p:nvPr/>
        </p:nvSpPr>
        <p:spPr bwMode="auto">
          <a:xfrm>
            <a:off x="1998663" y="935038"/>
            <a:ext cx="5170487" cy="4471987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164953" name="Group 89"/>
          <p:cNvGrpSpPr>
            <a:grpSpLocks/>
          </p:cNvGrpSpPr>
          <p:nvPr/>
        </p:nvGrpSpPr>
        <p:grpSpPr bwMode="auto">
          <a:xfrm>
            <a:off x="3549650" y="2560638"/>
            <a:ext cx="2438400" cy="2328862"/>
            <a:chOff x="2208" y="1763"/>
            <a:chExt cx="1584" cy="1514"/>
          </a:xfrm>
        </p:grpSpPr>
        <p:sp>
          <p:nvSpPr>
            <p:cNvPr id="164954" name="Oval 90"/>
            <p:cNvSpPr>
              <a:spLocks noChangeArrowheads="1"/>
            </p:cNvSpPr>
            <p:nvPr/>
          </p:nvSpPr>
          <p:spPr bwMode="auto">
            <a:xfrm flipH="1">
              <a:off x="2873" y="1763"/>
              <a:ext cx="301" cy="29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955" name="Freeform 91"/>
            <p:cNvSpPr>
              <a:spLocks/>
            </p:cNvSpPr>
            <p:nvPr/>
          </p:nvSpPr>
          <p:spPr bwMode="auto">
            <a:xfrm>
              <a:off x="2208" y="1844"/>
              <a:ext cx="1584" cy="1433"/>
            </a:xfrm>
            <a:custGeom>
              <a:avLst/>
              <a:gdLst/>
              <a:ahLst/>
              <a:cxnLst>
                <a:cxn ang="0">
                  <a:pos x="444" y="478"/>
                </a:cxn>
                <a:cxn ang="0">
                  <a:pos x="0" y="1248"/>
                </a:cxn>
                <a:cxn ang="0">
                  <a:pos x="116" y="1298"/>
                </a:cxn>
                <a:cxn ang="0">
                  <a:pos x="444" y="718"/>
                </a:cxn>
                <a:cxn ang="0">
                  <a:pos x="491" y="738"/>
                </a:cxn>
                <a:cxn ang="0">
                  <a:pos x="672" y="1020"/>
                </a:cxn>
                <a:cxn ang="0">
                  <a:pos x="514" y="1298"/>
                </a:cxn>
                <a:cxn ang="0">
                  <a:pos x="568" y="1398"/>
                </a:cxn>
                <a:cxn ang="0">
                  <a:pos x="780" y="1089"/>
                </a:cxn>
                <a:cxn ang="0">
                  <a:pos x="780" y="1004"/>
                </a:cxn>
                <a:cxn ang="0">
                  <a:pos x="630" y="738"/>
                </a:cxn>
                <a:cxn ang="0">
                  <a:pos x="665" y="672"/>
                </a:cxn>
                <a:cxn ang="0">
                  <a:pos x="1221" y="1143"/>
                </a:cxn>
                <a:cxn ang="0">
                  <a:pos x="1120" y="1267"/>
                </a:cxn>
                <a:cxn ang="0">
                  <a:pos x="1306" y="1414"/>
                </a:cxn>
                <a:cxn ang="0">
                  <a:pos x="1565" y="1387"/>
                </a:cxn>
                <a:cxn ang="0">
                  <a:pos x="1530" y="1174"/>
                </a:cxn>
                <a:cxn ang="0">
                  <a:pos x="1348" y="985"/>
                </a:cxn>
                <a:cxn ang="0">
                  <a:pos x="1240" y="1112"/>
                </a:cxn>
                <a:cxn ang="0">
                  <a:pos x="1008" y="912"/>
                </a:cxn>
                <a:cxn ang="0">
                  <a:pos x="908" y="332"/>
                </a:cxn>
                <a:cxn ang="0">
                  <a:pos x="255" y="0"/>
                </a:cxn>
                <a:cxn ang="0">
                  <a:pos x="267" y="348"/>
                </a:cxn>
                <a:cxn ang="0">
                  <a:pos x="444" y="478"/>
                </a:cxn>
              </a:cxnLst>
              <a:rect l="0" t="0" r="r" b="b"/>
              <a:pathLst>
                <a:path w="1584" h="1433">
                  <a:moveTo>
                    <a:pt x="444" y="478"/>
                  </a:moveTo>
                  <a:lnTo>
                    <a:pt x="0" y="1248"/>
                  </a:lnTo>
                  <a:lnTo>
                    <a:pt x="116" y="1298"/>
                  </a:lnTo>
                  <a:lnTo>
                    <a:pt x="444" y="718"/>
                  </a:lnTo>
                  <a:lnTo>
                    <a:pt x="491" y="738"/>
                  </a:lnTo>
                  <a:lnTo>
                    <a:pt x="672" y="1020"/>
                  </a:lnTo>
                  <a:lnTo>
                    <a:pt x="514" y="1298"/>
                  </a:lnTo>
                  <a:lnTo>
                    <a:pt x="568" y="1398"/>
                  </a:lnTo>
                  <a:lnTo>
                    <a:pt x="780" y="1089"/>
                  </a:lnTo>
                  <a:lnTo>
                    <a:pt x="780" y="1004"/>
                  </a:lnTo>
                  <a:lnTo>
                    <a:pt x="630" y="738"/>
                  </a:lnTo>
                  <a:lnTo>
                    <a:pt x="665" y="672"/>
                  </a:lnTo>
                  <a:lnTo>
                    <a:pt x="1221" y="1143"/>
                  </a:lnTo>
                  <a:lnTo>
                    <a:pt x="1120" y="1267"/>
                  </a:lnTo>
                  <a:cubicBezTo>
                    <a:pt x="1136" y="1313"/>
                    <a:pt x="1232" y="1394"/>
                    <a:pt x="1306" y="1414"/>
                  </a:cubicBezTo>
                  <a:cubicBezTo>
                    <a:pt x="1379" y="1433"/>
                    <a:pt x="1476" y="1421"/>
                    <a:pt x="1565" y="1387"/>
                  </a:cubicBezTo>
                  <a:cubicBezTo>
                    <a:pt x="1561" y="1282"/>
                    <a:pt x="1584" y="1271"/>
                    <a:pt x="1530" y="1174"/>
                  </a:cubicBezTo>
                  <a:cubicBezTo>
                    <a:pt x="1476" y="1078"/>
                    <a:pt x="1395" y="997"/>
                    <a:pt x="1348" y="985"/>
                  </a:cubicBezTo>
                  <a:lnTo>
                    <a:pt x="1240" y="1112"/>
                  </a:lnTo>
                  <a:lnTo>
                    <a:pt x="1008" y="912"/>
                  </a:lnTo>
                  <a:lnTo>
                    <a:pt x="908" y="332"/>
                  </a:lnTo>
                  <a:lnTo>
                    <a:pt x="255" y="0"/>
                  </a:lnTo>
                  <a:lnTo>
                    <a:pt x="267" y="348"/>
                  </a:lnTo>
                  <a:lnTo>
                    <a:pt x="444" y="47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4956" name="Freeform 92"/>
            <p:cNvSpPr>
              <a:spLocks/>
            </p:cNvSpPr>
            <p:nvPr/>
          </p:nvSpPr>
          <p:spPr bwMode="auto">
            <a:xfrm>
              <a:off x="2567" y="2002"/>
              <a:ext cx="186" cy="279"/>
            </a:xfrm>
            <a:custGeom>
              <a:avLst/>
              <a:gdLst/>
              <a:ahLst/>
              <a:cxnLst>
                <a:cxn ang="0">
                  <a:pos x="26" y="72"/>
                </a:cxn>
                <a:cxn ang="0">
                  <a:pos x="1" y="53"/>
                </a:cxn>
                <a:cxn ang="0">
                  <a:pos x="0" y="0"/>
                </a:cxn>
                <a:cxn ang="0">
                  <a:pos x="48" y="26"/>
                </a:cxn>
                <a:cxn ang="0">
                  <a:pos x="26" y="72"/>
                </a:cxn>
              </a:cxnLst>
              <a:rect l="0" t="0" r="r" b="b"/>
              <a:pathLst>
                <a:path w="48" h="72">
                  <a:moveTo>
                    <a:pt x="26" y="72"/>
                  </a:moveTo>
                  <a:lnTo>
                    <a:pt x="1" y="53"/>
                  </a:lnTo>
                  <a:lnTo>
                    <a:pt x="0" y="0"/>
                  </a:lnTo>
                  <a:lnTo>
                    <a:pt x="48" y="26"/>
                  </a:lnTo>
                  <a:lnTo>
                    <a:pt x="26" y="72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bg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4957" name="Freeform 93"/>
            <p:cNvSpPr>
              <a:spLocks/>
            </p:cNvSpPr>
            <p:nvPr/>
          </p:nvSpPr>
          <p:spPr bwMode="auto">
            <a:xfrm>
              <a:off x="2911" y="2269"/>
              <a:ext cx="201" cy="402"/>
            </a:xfrm>
            <a:custGeom>
              <a:avLst/>
              <a:gdLst/>
              <a:ahLst/>
              <a:cxnLst>
                <a:cxn ang="0">
                  <a:pos x="52" y="104"/>
                </a:cxn>
                <a:cxn ang="0">
                  <a:pos x="0" y="54"/>
                </a:cxn>
                <a:cxn ang="0">
                  <a:pos x="28" y="4"/>
                </a:cxn>
                <a:cxn ang="0">
                  <a:pos x="34" y="0"/>
                </a:cxn>
                <a:cxn ang="0">
                  <a:pos x="52" y="104"/>
                </a:cxn>
              </a:cxnLst>
              <a:rect l="0" t="0" r="r" b="b"/>
              <a:pathLst>
                <a:path w="52" h="104">
                  <a:moveTo>
                    <a:pt x="52" y="104"/>
                  </a:moveTo>
                  <a:lnTo>
                    <a:pt x="0" y="54"/>
                  </a:lnTo>
                  <a:lnTo>
                    <a:pt x="28" y="4"/>
                  </a:lnTo>
                  <a:lnTo>
                    <a:pt x="34" y="0"/>
                  </a:lnTo>
                  <a:lnTo>
                    <a:pt x="52" y="104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bg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64965" name="AutoShape 101"/>
          <p:cNvSpPr>
            <a:spLocks noChangeArrowheads="1"/>
          </p:cNvSpPr>
          <p:nvPr/>
        </p:nvSpPr>
        <p:spPr bwMode="auto">
          <a:xfrm>
            <a:off x="1992313" y="928688"/>
            <a:ext cx="5170487" cy="4471987"/>
          </a:xfrm>
          <a:prstGeom prst="triangle">
            <a:avLst>
              <a:gd name="adj" fmla="val 50000"/>
            </a:avLst>
          </a:prstGeom>
          <a:solidFill>
            <a:srgbClr val="808080">
              <a:alpha val="2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64966" name="Rectangle 102"/>
          <p:cNvSpPr>
            <a:spLocks noChangeArrowheads="1"/>
          </p:cNvSpPr>
          <p:nvPr/>
        </p:nvSpPr>
        <p:spPr bwMode="auto">
          <a:xfrm>
            <a:off x="690563" y="6991350"/>
            <a:ext cx="7788275" cy="915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Docente de alta calidad en Instituciones de educación superior </a:t>
            </a:r>
          </a:p>
          <a:p>
            <a:pPr marL="357188" indent="-357188" algn="just">
              <a:buFontTx/>
              <a:buChar char="•"/>
            </a:pPr>
            <a:endParaRPr lang="es-MX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Investigador en universidades y think tanks </a:t>
            </a:r>
            <a:r>
              <a:rPr lang="es-ES">
                <a:solidFill>
                  <a:srgbClr val="FFFF99"/>
                </a:solidFill>
              </a:rPr>
              <a:t>en distintas ramas de la   Administración, las Ciencias Sociales y las Humanidades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Director de proyectos desde puestos de alta responsabilidad social, política o económica.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Director, asesor </a:t>
            </a:r>
            <a:r>
              <a:rPr lang="es-ES">
                <a:solidFill>
                  <a:srgbClr val="FFFF99"/>
                </a:solidFill>
              </a:rPr>
              <a:t>y de procesos 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Director, asesor </a:t>
            </a:r>
            <a:r>
              <a:rPr lang="es-ES">
                <a:solidFill>
                  <a:srgbClr val="FFFF99"/>
                </a:solidFill>
              </a:rPr>
              <a:t>y  gestor en programas de capacitación independiente a empresas de los sectores público y privado.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ES">
                <a:solidFill>
                  <a:srgbClr val="FFFF99"/>
                </a:solidFill>
              </a:rPr>
              <a:t>Investigador y analista político y social.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ES">
                <a:solidFill>
                  <a:srgbClr val="FFFF99"/>
                </a:solidFill>
              </a:rPr>
              <a:t>Diseñador y administrador de políticas sociales.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Director, asesor e investigador  en áreas emergentes cuyos  perfiles de no se satisfacen con egresados de posgrados tradicionales Director, asesor </a:t>
            </a:r>
            <a:r>
              <a:rPr lang="es-ES">
                <a:solidFill>
                  <a:srgbClr val="FFFF99"/>
                </a:solidFill>
              </a:rPr>
              <a:t>y  gestor de políticas educativas y culturales.</a:t>
            </a:r>
          </a:p>
          <a:p>
            <a:pPr marL="357188" indent="-357188" algn="just"/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ES">
                <a:solidFill>
                  <a:srgbClr val="FFFF99"/>
                </a:solidFill>
              </a:rPr>
              <a:t>Diseñador de planes y programas de estudio.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ES">
                <a:solidFill>
                  <a:srgbClr val="FFFF99"/>
                </a:solidFill>
              </a:rPr>
              <a:t>Asesor político y mediador de la sociedad civil.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MX">
                <a:solidFill>
                  <a:srgbClr val="FFFF99"/>
                </a:solidFill>
              </a:rPr>
              <a:t>Director, asesor </a:t>
            </a:r>
            <a:r>
              <a:rPr lang="es-ES">
                <a:solidFill>
                  <a:srgbClr val="FFFF99"/>
                </a:solidFill>
              </a:rPr>
              <a:t>y  gestor de programas institucionales y de gobierno.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  <a:p>
            <a:pPr marL="357188" indent="-357188" algn="just">
              <a:buFontTx/>
              <a:buChar char="•"/>
            </a:pPr>
            <a:r>
              <a:rPr lang="es-ES_tradnl">
                <a:solidFill>
                  <a:srgbClr val="FFFF99"/>
                </a:solidFill>
              </a:rPr>
              <a:t>Administrador de la cultura </a:t>
            </a:r>
            <a:r>
              <a:rPr lang="es-ES">
                <a:solidFill>
                  <a:srgbClr val="FFFF99"/>
                </a:solidFill>
              </a:rPr>
              <a:t>en dependencias diversas; sector productivo sector público.</a:t>
            </a:r>
          </a:p>
          <a:p>
            <a:pPr marL="357188" indent="-357188" algn="just"/>
            <a:r>
              <a:rPr lang="es-ES">
                <a:solidFill>
                  <a:srgbClr val="FFFF99"/>
                </a:solidFill>
              </a:rPr>
              <a:t> </a:t>
            </a:r>
          </a:p>
          <a:p>
            <a:pPr marL="357188" indent="-357188" algn="just">
              <a:buFontTx/>
              <a:buChar char="•"/>
            </a:pPr>
            <a:r>
              <a:rPr lang="es-ES_tradnl">
                <a:solidFill>
                  <a:srgbClr val="FFFF99"/>
                </a:solidFill>
              </a:rPr>
              <a:t>Asesor coordinador o  investigador en organizaciones no gubernamentales (ONG’s).</a:t>
            </a:r>
          </a:p>
          <a:p>
            <a:pPr marL="357188" indent="-357188" algn="just">
              <a:buFontTx/>
              <a:buChar char="•"/>
            </a:pPr>
            <a:endParaRPr lang="es-ES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97571E-6 L 1.11111E-6 -2.81887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64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9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8" y="177800"/>
            <a:ext cx="9117012" cy="6503988"/>
          </a:xfrm>
          <a:prstGeom prst="rect">
            <a:avLst/>
          </a:prstGeom>
          <a:noFill/>
        </p:spPr>
      </p:pic>
      <p:sp>
        <p:nvSpPr>
          <p:cNvPr id="249861" name="Rectangle 5"/>
          <p:cNvSpPr>
            <a:spLocks noChangeArrowheads="1"/>
          </p:cNvSpPr>
          <p:nvPr/>
        </p:nvSpPr>
        <p:spPr bwMode="auto">
          <a:xfrm>
            <a:off x="-306388" y="100013"/>
            <a:ext cx="361951" cy="66992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49863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 spd="slow" advClick="0"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6" name="Object 4"/>
          <p:cNvGraphicFramePr>
            <a:graphicFrameLocks noChangeAspect="1"/>
          </p:cNvGraphicFramePr>
          <p:nvPr/>
        </p:nvGraphicFramePr>
        <p:xfrm>
          <a:off x="5435600" y="3013075"/>
          <a:ext cx="3763963" cy="3763963"/>
        </p:xfrm>
        <a:graphic>
          <a:graphicData uri="http://schemas.openxmlformats.org/presentationml/2006/ole">
            <p:oleObj spid="_x0000_s187396" name="Fotografía de Photo Editor" r:id="rId4" imgW="9752381" imgH="9752381" progId="MSPhotoEd.3">
              <p:embed/>
            </p:oleObj>
          </a:graphicData>
        </a:graphic>
      </p:graphicFrame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66675" y="604838"/>
            <a:ext cx="8801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s-ES_tradnl" sz="4000">
                <a:solidFill>
                  <a:srgbClr val="FFFF99"/>
                </a:solidFill>
              </a:rPr>
              <a:t>Pertinencia teórico-práctica de la estructura curricular </a:t>
            </a:r>
            <a:endParaRPr lang="es-ES" sz="4000">
              <a:solidFill>
                <a:srgbClr val="FFFF99"/>
              </a:solidFill>
            </a:endParaRPr>
          </a:p>
        </p:txBody>
      </p:sp>
      <p:sp>
        <p:nvSpPr>
          <p:cNvPr id="187398" name="Marcador de contenido 2"/>
          <p:cNvSpPr>
            <a:spLocks/>
          </p:cNvSpPr>
          <p:nvPr/>
        </p:nvSpPr>
        <p:spPr bwMode="auto">
          <a:xfrm>
            <a:off x="200025" y="15144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19088" indent="-319088" eaLnBrk="0" hangingPunct="0">
              <a:spcBef>
                <a:spcPct val="20000"/>
              </a:spcBef>
            </a:pPr>
            <a:endParaRPr lang="es-ES_tradnl" sz="3200">
              <a:solidFill>
                <a:srgbClr val="FFFF99"/>
              </a:solidFill>
            </a:endParaRPr>
          </a:p>
          <a:p>
            <a:pPr marL="319088" indent="-319088" eaLnBrk="0" hangingPunct="0">
              <a:spcBef>
                <a:spcPct val="20000"/>
              </a:spcBef>
              <a:buFontTx/>
              <a:buChar char="•"/>
            </a:pPr>
            <a:r>
              <a:rPr lang="es-ES_tradnl" sz="3200">
                <a:solidFill>
                  <a:srgbClr val="FFFF99"/>
                </a:solidFill>
              </a:rPr>
              <a:t>Flexibilidad en la construcción de perfiles de egreso </a:t>
            </a:r>
          </a:p>
          <a:p>
            <a:pPr marL="319088" indent="-319088" eaLnBrk="0" hangingPunct="0">
              <a:spcBef>
                <a:spcPct val="20000"/>
              </a:spcBef>
              <a:buFontTx/>
              <a:buChar char="•"/>
            </a:pPr>
            <a:r>
              <a:rPr lang="es-ES_tradnl" sz="3200">
                <a:solidFill>
                  <a:srgbClr val="FFFF99"/>
                </a:solidFill>
              </a:rPr>
              <a:t>Vinculación con los proyectos</a:t>
            </a:r>
            <a:br>
              <a:rPr lang="es-ES_tradnl" sz="3200">
                <a:solidFill>
                  <a:srgbClr val="FFFF99"/>
                </a:solidFill>
              </a:rPr>
            </a:br>
            <a:r>
              <a:rPr lang="es-ES_tradnl" sz="3200">
                <a:solidFill>
                  <a:srgbClr val="FFFF99"/>
                </a:solidFill>
              </a:rPr>
              <a:t>de investigación de la DCSH</a:t>
            </a:r>
          </a:p>
          <a:p>
            <a:pPr marL="319088" indent="-319088" eaLnBrk="0" hangingPunct="0">
              <a:spcBef>
                <a:spcPct val="20000"/>
              </a:spcBef>
              <a:buFontTx/>
              <a:buChar char="•"/>
            </a:pPr>
            <a:r>
              <a:rPr lang="es-ES_tradnl" sz="3200">
                <a:solidFill>
                  <a:srgbClr val="FFFF99"/>
                </a:solidFill>
              </a:rPr>
              <a:t>Economía de recursos </a:t>
            </a:r>
          </a:p>
          <a:p>
            <a:pPr marL="319088" indent="-319088" eaLnBrk="0" hangingPunct="0">
              <a:spcBef>
                <a:spcPct val="20000"/>
              </a:spcBef>
              <a:buFontTx/>
              <a:buChar char="•"/>
            </a:pPr>
            <a:r>
              <a:rPr lang="es-ES_tradnl" sz="3200">
                <a:solidFill>
                  <a:srgbClr val="FFFF99"/>
                </a:solidFill>
              </a:rPr>
              <a:t>Alto nivel académico</a:t>
            </a:r>
          </a:p>
          <a:p>
            <a:pPr marL="319088" indent="-319088">
              <a:spcBef>
                <a:spcPct val="20000"/>
              </a:spcBef>
              <a:buFontTx/>
              <a:buChar char="•"/>
            </a:pPr>
            <a:endParaRPr lang="es-ES_tradnl" sz="400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ítulo 1"/>
          <p:cNvSpPr>
            <a:spLocks noGrp="1"/>
          </p:cNvSpPr>
          <p:nvPr>
            <p:ph type="title" idx="4294967295"/>
          </p:nvPr>
        </p:nvSpPr>
        <p:spPr>
          <a:xfrm>
            <a:off x="127000" y="131763"/>
            <a:ext cx="9017000" cy="727075"/>
          </a:xfrm>
        </p:spPr>
        <p:txBody>
          <a:bodyPr anchor="t"/>
          <a:lstStyle/>
          <a:p>
            <a:pPr eaLnBrk="1" hangingPunct="1"/>
            <a:r>
              <a:rPr lang="es-ES_tradnl" sz="4000" smtClean="0">
                <a:solidFill>
                  <a:srgbClr val="FFFF99"/>
                </a:solidFill>
              </a:rPr>
              <a:t>Flexibilidad de perfiles de egreso</a:t>
            </a:r>
          </a:p>
        </p:txBody>
      </p:sp>
      <p:sp>
        <p:nvSpPr>
          <p:cNvPr id="212996" name="Marcador de contenido 2"/>
          <p:cNvSpPr>
            <a:spLocks noGrp="1"/>
          </p:cNvSpPr>
          <p:nvPr>
            <p:ph sz="quarter" idx="4294967295"/>
          </p:nvPr>
        </p:nvSpPr>
        <p:spPr>
          <a:xfrm>
            <a:off x="123825" y="4654550"/>
            <a:ext cx="8696325" cy="1908175"/>
          </a:xfrm>
        </p:spPr>
        <p:txBody>
          <a:bodyPr/>
          <a:lstStyle/>
          <a:p>
            <a:pPr marL="180975" lvl="1" indent="-1588" algn="just" eaLnBrk="1" hangingPunct="1">
              <a:buFont typeface="Arial" charset="0"/>
              <a:buNone/>
            </a:pPr>
            <a:r>
              <a:rPr lang="es-ES_tradnl" smtClean="0">
                <a:solidFill>
                  <a:srgbClr val="FFFF99"/>
                </a:solidFill>
              </a:rPr>
              <a:t>A cada estudiante se le asigna un comité tutoral que diseñará una trayectoria académica </a:t>
            </a:r>
            <a:r>
              <a:rPr lang="es-ES_tradnl" i="1" smtClean="0">
                <a:solidFill>
                  <a:srgbClr val="FFFF99"/>
                </a:solidFill>
              </a:rPr>
              <a:t>ad hoc</a:t>
            </a:r>
            <a:r>
              <a:rPr lang="es-ES_tradnl" smtClean="0">
                <a:solidFill>
                  <a:srgbClr val="FFFF99"/>
                </a:solidFill>
              </a:rPr>
              <a:t> a las necesidades del alumno y de su proyecto de investigación.</a:t>
            </a:r>
          </a:p>
        </p:txBody>
      </p:sp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4705350" y="1336675"/>
            <a:ext cx="3906838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</a:pPr>
            <a:r>
              <a:rPr lang="es-ES_tradnl" sz="2800">
                <a:solidFill>
                  <a:srgbClr val="FFFF99"/>
                </a:solidFill>
              </a:rPr>
              <a:t>Creación de perfiles idóneos</a:t>
            </a:r>
            <a:r>
              <a:rPr lang="es-ES_tradnl" sz="3600">
                <a:solidFill>
                  <a:srgbClr val="FFFF99"/>
                </a:solidFill>
              </a:rPr>
              <a:t> </a:t>
            </a:r>
            <a:r>
              <a:rPr lang="es-ES_tradnl" sz="2800">
                <a:solidFill>
                  <a:srgbClr val="FFFF99"/>
                </a:solidFill>
              </a:rPr>
              <a:t>en</a:t>
            </a:r>
            <a:r>
              <a:rPr lang="es-ES_tradnl" sz="3600">
                <a:solidFill>
                  <a:srgbClr val="FFFF99"/>
                </a:solidFill>
              </a:rPr>
              <a:t> </a:t>
            </a:r>
            <a:r>
              <a:rPr lang="es-ES_tradnl" sz="2800">
                <a:solidFill>
                  <a:srgbClr val="FFFF99"/>
                </a:solidFill>
              </a:rPr>
              <a:t>función</a:t>
            </a:r>
            <a:r>
              <a:rPr lang="es-ES_tradnl" sz="3600">
                <a:solidFill>
                  <a:srgbClr val="FFFF99"/>
                </a:solidFill>
              </a:rPr>
              <a:t> </a:t>
            </a:r>
            <a:r>
              <a:rPr lang="es-ES_tradnl" sz="2800">
                <a:solidFill>
                  <a:srgbClr val="FFFF99"/>
                </a:solidFill>
              </a:rPr>
              <a:t>de:</a:t>
            </a:r>
            <a:endParaRPr lang="es-ES" sz="2800">
              <a:solidFill>
                <a:srgbClr val="FFFF99"/>
              </a:solidFill>
            </a:endParaRPr>
          </a:p>
        </p:txBody>
      </p:sp>
      <p:sp>
        <p:nvSpPr>
          <p:cNvPr id="212998" name="Rectangle 6"/>
          <p:cNvSpPr>
            <a:spLocks noChangeArrowheads="1"/>
          </p:cNvSpPr>
          <p:nvPr/>
        </p:nvSpPr>
        <p:spPr bwMode="auto">
          <a:xfrm>
            <a:off x="4318000" y="2473325"/>
            <a:ext cx="4710113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41338" lvl="2" indent="-176213" defTabSz="631825">
              <a:spcBef>
                <a:spcPct val="20000"/>
              </a:spcBef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Formación previa</a:t>
            </a:r>
          </a:p>
          <a:p>
            <a:pPr marL="541338" lvl="2" indent="-176213" defTabSz="631825">
              <a:spcBef>
                <a:spcPct val="20000"/>
              </a:spcBef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 Necesidades de formación</a:t>
            </a:r>
          </a:p>
          <a:p>
            <a:pPr marL="541338" lvl="2" indent="-176213" defTabSz="631825">
              <a:spcBef>
                <a:spcPct val="20000"/>
              </a:spcBef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 Desarrollo del proyecto de </a:t>
            </a:r>
            <a:br>
              <a:rPr lang="es-ES_tradnl" sz="2000">
                <a:solidFill>
                  <a:srgbClr val="FFFF99"/>
                </a:solidFill>
              </a:rPr>
            </a:br>
            <a:r>
              <a:rPr lang="es-ES_tradnl" sz="2000">
                <a:solidFill>
                  <a:srgbClr val="FFFF99"/>
                </a:solidFill>
              </a:rPr>
              <a:t> investigación</a:t>
            </a:r>
          </a:p>
          <a:p>
            <a:pPr marL="541338" lvl="2" indent="-176213" defTabSz="631825">
              <a:spcBef>
                <a:spcPct val="20000"/>
              </a:spcBef>
              <a:buFontTx/>
              <a:buChar char="•"/>
            </a:pPr>
            <a:r>
              <a:rPr lang="es-ES_tradnl" sz="2000">
                <a:solidFill>
                  <a:srgbClr val="FFFF99"/>
                </a:solidFill>
              </a:rPr>
              <a:t>Adecuación a ambientes variables</a:t>
            </a:r>
          </a:p>
        </p:txBody>
      </p:sp>
      <p:pic>
        <p:nvPicPr>
          <p:cNvPr id="2129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328738"/>
            <a:ext cx="3943350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6" grpId="0"/>
      <p:bldP spid="212997" grpId="0"/>
      <p:bldP spid="2129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ítulo 1"/>
          <p:cNvSpPr>
            <a:spLocks noGrp="1"/>
          </p:cNvSpPr>
          <p:nvPr>
            <p:ph type="title" idx="4294967295"/>
          </p:nvPr>
        </p:nvSpPr>
        <p:spPr>
          <a:xfrm>
            <a:off x="103188" y="327025"/>
            <a:ext cx="8934450" cy="1143000"/>
          </a:xfrm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es-ES_tradnl" sz="3600" smtClean="0">
                <a:solidFill>
                  <a:srgbClr val="FFFF99"/>
                </a:solidFill>
              </a:rPr>
              <a:t>Vinculación con investigación de la DCSH</a:t>
            </a:r>
          </a:p>
        </p:txBody>
      </p:sp>
      <p:sp>
        <p:nvSpPr>
          <p:cNvPr id="89091" name="Marcador de contenido 2"/>
          <p:cNvSpPr>
            <a:spLocks noGrp="1"/>
          </p:cNvSpPr>
          <p:nvPr>
            <p:ph sz="quarter" idx="4294967295"/>
          </p:nvPr>
        </p:nvSpPr>
        <p:spPr>
          <a:xfrm>
            <a:off x="3779838" y="2084388"/>
            <a:ext cx="4992687" cy="3502025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es-ES_tradnl" sz="2800" smtClean="0">
                <a:solidFill>
                  <a:srgbClr val="FFFF99"/>
                </a:solidFill>
              </a:rPr>
              <a:t>En ambos niveles, se contemplan seminarios cuyo objetivo es vincular las labores de investigación y docencia, a fin de posibilitar la participación activa de los alumnos en los proyectos de investigación de la DCSH.</a:t>
            </a: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" y="2100263"/>
            <a:ext cx="3498850" cy="37068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9094" name="Freeform 6"/>
          <p:cNvSpPr>
            <a:spLocks/>
          </p:cNvSpPr>
          <p:nvPr/>
        </p:nvSpPr>
        <p:spPr bwMode="auto">
          <a:xfrm>
            <a:off x="3073400" y="2447925"/>
            <a:ext cx="352425" cy="298450"/>
          </a:xfrm>
          <a:custGeom>
            <a:avLst/>
            <a:gdLst/>
            <a:ahLst/>
            <a:cxnLst>
              <a:cxn ang="0">
                <a:pos x="34" y="162"/>
              </a:cxn>
              <a:cxn ang="0">
                <a:pos x="92" y="188"/>
              </a:cxn>
            </a:cxnLst>
            <a:rect l="0" t="0" r="r" b="b"/>
            <a:pathLst>
              <a:path w="222" h="188">
                <a:moveTo>
                  <a:pt x="34" y="162"/>
                </a:moveTo>
                <a:cubicBezTo>
                  <a:pt x="0" y="0"/>
                  <a:pt x="222" y="34"/>
                  <a:pt x="92" y="188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095" name="Freeform 7"/>
          <p:cNvSpPr>
            <a:spLocks/>
          </p:cNvSpPr>
          <p:nvPr/>
        </p:nvSpPr>
        <p:spPr bwMode="auto">
          <a:xfrm>
            <a:off x="365125" y="3475038"/>
            <a:ext cx="4065588" cy="3487737"/>
          </a:xfrm>
          <a:custGeom>
            <a:avLst/>
            <a:gdLst/>
            <a:ahLst/>
            <a:cxnLst>
              <a:cxn ang="0">
                <a:pos x="1835" y="0"/>
              </a:cxn>
              <a:cxn ang="0">
                <a:pos x="0" y="780"/>
              </a:cxn>
            </a:cxnLst>
            <a:rect l="0" t="0" r="r" b="b"/>
            <a:pathLst>
              <a:path w="2561" h="2197">
                <a:moveTo>
                  <a:pt x="1835" y="0"/>
                </a:moveTo>
                <a:cubicBezTo>
                  <a:pt x="2561" y="726"/>
                  <a:pt x="479" y="2197"/>
                  <a:pt x="0" y="780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 flipV="1">
            <a:off x="1730375" y="5430838"/>
            <a:ext cx="885825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 flipV="1">
            <a:off x="1657350" y="5468938"/>
            <a:ext cx="885825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099" name="Freeform 11"/>
          <p:cNvSpPr>
            <a:spLocks/>
          </p:cNvSpPr>
          <p:nvPr/>
        </p:nvSpPr>
        <p:spPr bwMode="auto">
          <a:xfrm>
            <a:off x="1824038" y="5260975"/>
            <a:ext cx="1031875" cy="415925"/>
          </a:xfrm>
          <a:custGeom>
            <a:avLst/>
            <a:gdLst/>
            <a:ahLst/>
            <a:cxnLst>
              <a:cxn ang="0">
                <a:pos x="0" y="262"/>
              </a:cxn>
              <a:cxn ang="0">
                <a:pos x="198" y="231"/>
              </a:cxn>
              <a:cxn ang="0">
                <a:pos x="535" y="27"/>
              </a:cxn>
              <a:cxn ang="0">
                <a:pos x="650" y="0"/>
              </a:cxn>
            </a:cxnLst>
            <a:rect l="0" t="0" r="r" b="b"/>
            <a:pathLst>
              <a:path w="650" h="262">
                <a:moveTo>
                  <a:pt x="0" y="262"/>
                </a:moveTo>
                <a:lnTo>
                  <a:pt x="198" y="231"/>
                </a:lnTo>
                <a:lnTo>
                  <a:pt x="535" y="27"/>
                </a:lnTo>
                <a:lnTo>
                  <a:pt x="650" y="0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0" name="Line 12"/>
          <p:cNvSpPr>
            <a:spLocks noChangeShapeType="1"/>
          </p:cNvSpPr>
          <p:nvPr/>
        </p:nvSpPr>
        <p:spPr bwMode="auto">
          <a:xfrm flipV="1">
            <a:off x="1825625" y="5762625"/>
            <a:ext cx="885825" cy="266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1" name="Freeform 13"/>
          <p:cNvSpPr>
            <a:spLocks/>
          </p:cNvSpPr>
          <p:nvPr/>
        </p:nvSpPr>
        <p:spPr bwMode="auto">
          <a:xfrm>
            <a:off x="323850" y="4360863"/>
            <a:ext cx="69850" cy="6048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4" y="381"/>
              </a:cxn>
            </a:cxnLst>
            <a:rect l="0" t="0" r="r" b="b"/>
            <a:pathLst>
              <a:path w="44" h="381">
                <a:moveTo>
                  <a:pt x="0" y="0"/>
                </a:moveTo>
                <a:lnTo>
                  <a:pt x="44" y="381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2" name="Freeform 14"/>
          <p:cNvSpPr>
            <a:spLocks/>
          </p:cNvSpPr>
          <p:nvPr/>
        </p:nvSpPr>
        <p:spPr bwMode="auto">
          <a:xfrm>
            <a:off x="2371725" y="2122488"/>
            <a:ext cx="309563" cy="230187"/>
          </a:xfrm>
          <a:custGeom>
            <a:avLst/>
            <a:gdLst/>
            <a:ahLst/>
            <a:cxnLst>
              <a:cxn ang="0">
                <a:pos x="59" y="144"/>
              </a:cxn>
              <a:cxn ang="0">
                <a:pos x="104" y="145"/>
              </a:cxn>
            </a:cxnLst>
            <a:rect l="0" t="0" r="r" b="b"/>
            <a:pathLst>
              <a:path w="195" h="145">
                <a:moveTo>
                  <a:pt x="59" y="144"/>
                </a:moveTo>
                <a:cubicBezTo>
                  <a:pt x="0" y="1"/>
                  <a:pt x="195" y="0"/>
                  <a:pt x="104" y="145"/>
                </a:cubicBezTo>
              </a:path>
            </a:pathLst>
          </a:custGeom>
          <a:noFill/>
          <a:ln w="12700" cmpd="sng">
            <a:solidFill>
              <a:schemeClr val="tx2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3" name="Freeform 15"/>
          <p:cNvSpPr>
            <a:spLocks/>
          </p:cNvSpPr>
          <p:nvPr/>
        </p:nvSpPr>
        <p:spPr bwMode="auto">
          <a:xfrm>
            <a:off x="1395413" y="2187575"/>
            <a:ext cx="322262" cy="263525"/>
          </a:xfrm>
          <a:custGeom>
            <a:avLst/>
            <a:gdLst/>
            <a:ahLst/>
            <a:cxnLst>
              <a:cxn ang="0">
                <a:pos x="93" y="166"/>
              </a:cxn>
              <a:cxn ang="0">
                <a:pos x="143" y="163"/>
              </a:cxn>
            </a:cxnLst>
            <a:rect l="0" t="0" r="r" b="b"/>
            <a:pathLst>
              <a:path w="203" h="166">
                <a:moveTo>
                  <a:pt x="93" y="166"/>
                </a:moveTo>
                <a:cubicBezTo>
                  <a:pt x="0" y="49"/>
                  <a:pt x="203" y="0"/>
                  <a:pt x="143" y="163"/>
                </a:cubicBezTo>
              </a:path>
            </a:pathLst>
          </a:custGeom>
          <a:noFill/>
          <a:ln w="12700" cmpd="sng">
            <a:solidFill>
              <a:schemeClr val="tx2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4" name="Freeform 16"/>
          <p:cNvSpPr>
            <a:spLocks/>
          </p:cNvSpPr>
          <p:nvPr/>
        </p:nvSpPr>
        <p:spPr bwMode="auto">
          <a:xfrm>
            <a:off x="1757363" y="2538413"/>
            <a:ext cx="19050" cy="190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57"/>
              </a:cxn>
              <a:cxn ang="0">
                <a:pos x="12" y="120"/>
              </a:cxn>
            </a:cxnLst>
            <a:rect l="0" t="0" r="r" b="b"/>
            <a:pathLst>
              <a:path w="12" h="120">
                <a:moveTo>
                  <a:pt x="0" y="0"/>
                </a:moveTo>
                <a:lnTo>
                  <a:pt x="3" y="57"/>
                </a:lnTo>
                <a:lnTo>
                  <a:pt x="12" y="120"/>
                </a:lnTo>
              </a:path>
            </a:pathLst>
          </a:custGeom>
          <a:noFill/>
          <a:ln w="9525">
            <a:solidFill>
              <a:srgbClr val="EAEAEA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5" name="Freeform 17"/>
          <p:cNvSpPr>
            <a:spLocks/>
          </p:cNvSpPr>
          <p:nvPr/>
        </p:nvSpPr>
        <p:spPr bwMode="auto">
          <a:xfrm>
            <a:off x="1685925" y="2609850"/>
            <a:ext cx="33338" cy="203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" y="72"/>
              </a:cxn>
              <a:cxn ang="0">
                <a:pos x="21" y="128"/>
              </a:cxn>
            </a:cxnLst>
            <a:rect l="0" t="0" r="r" b="b"/>
            <a:pathLst>
              <a:path w="21" h="128">
                <a:moveTo>
                  <a:pt x="0" y="0"/>
                </a:moveTo>
                <a:lnTo>
                  <a:pt x="15" y="72"/>
                </a:lnTo>
                <a:lnTo>
                  <a:pt x="21" y="12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7" name="Freeform 19"/>
          <p:cNvSpPr>
            <a:spLocks/>
          </p:cNvSpPr>
          <p:nvPr/>
        </p:nvSpPr>
        <p:spPr bwMode="auto">
          <a:xfrm>
            <a:off x="2252663" y="2398713"/>
            <a:ext cx="71437" cy="277812"/>
          </a:xfrm>
          <a:custGeom>
            <a:avLst/>
            <a:gdLst/>
            <a:ahLst/>
            <a:cxnLst>
              <a:cxn ang="0">
                <a:pos x="45" y="0"/>
              </a:cxn>
              <a:cxn ang="0">
                <a:pos x="22" y="120"/>
              </a:cxn>
              <a:cxn ang="0">
                <a:pos x="0" y="175"/>
              </a:cxn>
            </a:cxnLst>
            <a:rect l="0" t="0" r="r" b="b"/>
            <a:pathLst>
              <a:path w="45" h="175">
                <a:moveTo>
                  <a:pt x="45" y="0"/>
                </a:moveTo>
                <a:lnTo>
                  <a:pt x="22" y="120"/>
                </a:lnTo>
                <a:lnTo>
                  <a:pt x="0" y="1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8" name="Freeform 20"/>
          <p:cNvSpPr>
            <a:spLocks/>
          </p:cNvSpPr>
          <p:nvPr/>
        </p:nvSpPr>
        <p:spPr bwMode="auto">
          <a:xfrm>
            <a:off x="2339975" y="2498725"/>
            <a:ext cx="39688" cy="176213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0" y="74"/>
              </a:cxn>
              <a:cxn ang="0">
                <a:pos x="0" y="111"/>
              </a:cxn>
              <a:cxn ang="0">
                <a:pos x="25" y="0"/>
              </a:cxn>
            </a:cxnLst>
            <a:rect l="0" t="0" r="r" b="b"/>
            <a:pathLst>
              <a:path w="25" h="111">
                <a:moveTo>
                  <a:pt x="25" y="0"/>
                </a:moveTo>
                <a:lnTo>
                  <a:pt x="0" y="74"/>
                </a:lnTo>
                <a:lnTo>
                  <a:pt x="0" y="111"/>
                </a:lnTo>
                <a:lnTo>
                  <a:pt x="2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09" name="AutoShape 21"/>
          <p:cNvSpPr>
            <a:spLocks noChangeArrowheads="1"/>
          </p:cNvSpPr>
          <p:nvPr/>
        </p:nvSpPr>
        <p:spPr bwMode="auto">
          <a:xfrm rot="567740">
            <a:off x="2536825" y="2506663"/>
            <a:ext cx="28575" cy="133350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89110" name="AutoShape 22"/>
          <p:cNvSpPr>
            <a:spLocks noChangeArrowheads="1"/>
          </p:cNvSpPr>
          <p:nvPr/>
        </p:nvSpPr>
        <p:spPr bwMode="auto">
          <a:xfrm rot="266843" flipH="1" flipV="1">
            <a:off x="2522538" y="2643188"/>
            <a:ext cx="28575" cy="65087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89111" name="Freeform 23"/>
          <p:cNvSpPr>
            <a:spLocks/>
          </p:cNvSpPr>
          <p:nvPr/>
        </p:nvSpPr>
        <p:spPr bwMode="auto">
          <a:xfrm>
            <a:off x="2627313" y="2409825"/>
            <a:ext cx="28575" cy="219075"/>
          </a:xfrm>
          <a:custGeom>
            <a:avLst/>
            <a:gdLst/>
            <a:ahLst/>
            <a:cxnLst>
              <a:cxn ang="0">
                <a:pos x="0" y="138"/>
              </a:cxn>
              <a:cxn ang="0">
                <a:pos x="9" y="56"/>
              </a:cxn>
              <a:cxn ang="0">
                <a:pos x="18" y="14"/>
              </a:cxn>
              <a:cxn ang="0">
                <a:pos x="6" y="0"/>
              </a:cxn>
            </a:cxnLst>
            <a:rect l="0" t="0" r="r" b="b"/>
            <a:pathLst>
              <a:path w="18" h="138">
                <a:moveTo>
                  <a:pt x="0" y="138"/>
                </a:moveTo>
                <a:lnTo>
                  <a:pt x="9" y="56"/>
                </a:lnTo>
                <a:lnTo>
                  <a:pt x="18" y="14"/>
                </a:lnTo>
                <a:lnTo>
                  <a:pt x="6" y="0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9112" name="AutoShape 24"/>
          <p:cNvSpPr>
            <a:spLocks noChangeArrowheads="1"/>
          </p:cNvSpPr>
          <p:nvPr/>
        </p:nvSpPr>
        <p:spPr bwMode="auto">
          <a:xfrm rot="-383498">
            <a:off x="1484313" y="2617788"/>
            <a:ext cx="25400" cy="107950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89114" name="Freeform 26"/>
          <p:cNvSpPr>
            <a:spLocks/>
          </p:cNvSpPr>
          <p:nvPr/>
        </p:nvSpPr>
        <p:spPr bwMode="auto">
          <a:xfrm>
            <a:off x="898525" y="2998788"/>
            <a:ext cx="85725" cy="23495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34"/>
              </a:cxn>
              <a:cxn ang="0">
                <a:pos x="42" y="111"/>
              </a:cxn>
              <a:cxn ang="0">
                <a:pos x="54" y="148"/>
              </a:cxn>
            </a:cxnLst>
            <a:rect l="0" t="0" r="r" b="b"/>
            <a:pathLst>
              <a:path w="54" h="148">
                <a:moveTo>
                  <a:pt x="6" y="0"/>
                </a:moveTo>
                <a:cubicBezTo>
                  <a:pt x="6" y="6"/>
                  <a:pt x="0" y="16"/>
                  <a:pt x="6" y="34"/>
                </a:cubicBezTo>
                <a:cubicBezTo>
                  <a:pt x="12" y="53"/>
                  <a:pt x="34" y="92"/>
                  <a:pt x="42" y="111"/>
                </a:cubicBezTo>
                <a:cubicBezTo>
                  <a:pt x="50" y="130"/>
                  <a:pt x="51" y="140"/>
                  <a:pt x="54" y="14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ítulo 1"/>
          <p:cNvSpPr>
            <a:spLocks noGrp="1"/>
          </p:cNvSpPr>
          <p:nvPr>
            <p:ph type="title" idx="4294967295"/>
          </p:nvPr>
        </p:nvSpPr>
        <p:spPr>
          <a:xfrm>
            <a:off x="457200" y="303213"/>
            <a:ext cx="8218488" cy="1143000"/>
          </a:xfrm>
        </p:spPr>
        <p:txBody>
          <a:bodyPr/>
          <a:lstStyle/>
          <a:p>
            <a:pPr eaLnBrk="1" hangingPunct="1"/>
            <a:r>
              <a:rPr lang="es-ES_tradnl" sz="4000" smtClean="0">
                <a:solidFill>
                  <a:srgbClr val="FFFF99"/>
                </a:solidFill>
              </a:rPr>
              <a:t>Economía  de  recursos</a:t>
            </a: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222250" y="5427663"/>
            <a:ext cx="85201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1950" indent="-361950"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Para la apertura anual del posgrado, se requiere la impartición de 60 UEA escolarizadas en los dos niveles (i.e., un promedio 1.62 cursos por PTC por año).</a:t>
            </a:r>
            <a:endParaRPr lang="es-ES" sz="2400">
              <a:solidFill>
                <a:srgbClr val="FFFF99"/>
              </a:solidFill>
            </a:endParaRPr>
          </a:p>
        </p:txBody>
      </p:sp>
      <p:grpSp>
        <p:nvGrpSpPr>
          <p:cNvPr id="91154" name="Group 18"/>
          <p:cNvGrpSpPr>
            <a:grpSpLocks/>
          </p:cNvGrpSpPr>
          <p:nvPr/>
        </p:nvGrpSpPr>
        <p:grpSpPr bwMode="auto">
          <a:xfrm>
            <a:off x="438150" y="1354138"/>
            <a:ext cx="3662363" cy="3816350"/>
            <a:chOff x="276" y="853"/>
            <a:chExt cx="2307" cy="2404"/>
          </a:xfrm>
        </p:grpSpPr>
        <p:graphicFrame>
          <p:nvGraphicFramePr>
            <p:cNvPr id="91140" name="Object 4"/>
            <p:cNvGraphicFramePr>
              <a:graphicFrameLocks noChangeAspect="1"/>
            </p:cNvGraphicFramePr>
            <p:nvPr/>
          </p:nvGraphicFramePr>
          <p:xfrm>
            <a:off x="276" y="957"/>
            <a:ext cx="2307" cy="2300"/>
          </p:xfrm>
          <a:graphic>
            <a:graphicData uri="http://schemas.openxmlformats.org/presentationml/2006/ole">
              <p:oleObj spid="_x0000_s91140" name="Fotografía de Photo Editor" r:id="rId4" imgW="3304762" imgH="3296110" progId="MSPhotoEd.3">
                <p:embed/>
              </p:oleObj>
            </a:graphicData>
          </a:graphic>
        </p:graphicFrame>
        <p:grpSp>
          <p:nvGrpSpPr>
            <p:cNvPr id="91153" name="Group 17"/>
            <p:cNvGrpSpPr>
              <a:grpSpLocks/>
            </p:cNvGrpSpPr>
            <p:nvPr/>
          </p:nvGrpSpPr>
          <p:grpSpPr bwMode="auto">
            <a:xfrm>
              <a:off x="645" y="853"/>
              <a:ext cx="944" cy="1279"/>
              <a:chOff x="645" y="853"/>
              <a:chExt cx="944" cy="1279"/>
            </a:xfrm>
          </p:grpSpPr>
          <p:sp>
            <p:nvSpPr>
              <p:cNvPr id="91147" name="AutoShape 11"/>
              <p:cNvSpPr>
                <a:spLocks noChangeArrowheads="1"/>
              </p:cNvSpPr>
              <p:nvPr/>
            </p:nvSpPr>
            <p:spPr bwMode="auto">
              <a:xfrm rot="-272552">
                <a:off x="645" y="853"/>
                <a:ext cx="944" cy="1279"/>
              </a:xfrm>
              <a:custGeom>
                <a:avLst/>
                <a:gdLst>
                  <a:gd name="G0" fmla="+- 4380 0 0"/>
                  <a:gd name="G1" fmla="+- 9706517 0 0"/>
                  <a:gd name="G2" fmla="+- 0 0 9706517"/>
                  <a:gd name="T0" fmla="*/ 0 256 1"/>
                  <a:gd name="T1" fmla="*/ 180 256 1"/>
                  <a:gd name="G3" fmla="+- 9706517 T0 T1"/>
                  <a:gd name="T2" fmla="*/ 0 256 1"/>
                  <a:gd name="T3" fmla="*/ 90 256 1"/>
                  <a:gd name="G4" fmla="+- 9706517 T2 T3"/>
                  <a:gd name="G5" fmla="*/ G4 2 1"/>
                  <a:gd name="T4" fmla="*/ 90 256 1"/>
                  <a:gd name="T5" fmla="*/ 0 256 1"/>
                  <a:gd name="G6" fmla="+- 9706517 T4 T5"/>
                  <a:gd name="G7" fmla="*/ G6 2 1"/>
                  <a:gd name="G8" fmla="abs 9706517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4380"/>
                  <a:gd name="G18" fmla="*/ 4380 1 2"/>
                  <a:gd name="G19" fmla="+- G18 5400 0"/>
                  <a:gd name="G20" fmla="cos G19 9706517"/>
                  <a:gd name="G21" fmla="sin G19 9706517"/>
                  <a:gd name="G22" fmla="+- G20 10800 0"/>
                  <a:gd name="G23" fmla="+- G21 10800 0"/>
                  <a:gd name="G24" fmla="+- 10800 0 G20"/>
                  <a:gd name="G25" fmla="+- 4380 10800 0"/>
                  <a:gd name="G26" fmla="?: G9 G17 G25"/>
                  <a:gd name="G27" fmla="?: G9 0 21600"/>
                  <a:gd name="G28" fmla="cos 10800 9706517"/>
                  <a:gd name="G29" fmla="sin 10800 9706517"/>
                  <a:gd name="G30" fmla="sin 4380 9706517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9706517 G34 0"/>
                  <a:gd name="G36" fmla="?: G6 G35 G31"/>
                  <a:gd name="G37" fmla="+- 21600 0 G36"/>
                  <a:gd name="G38" fmla="?: G4 0 G33"/>
                  <a:gd name="G39" fmla="?: 9706517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4355 w 21600"/>
                  <a:gd name="T15" fmla="*/ 14809 h 21600"/>
                  <a:gd name="T16" fmla="*/ 10800 w 21600"/>
                  <a:gd name="T17" fmla="*/ 6420 h 21600"/>
                  <a:gd name="T18" fmla="*/ 17245 w 21600"/>
                  <a:gd name="T19" fmla="*/ 1480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7081" y="13113"/>
                    </a:moveTo>
                    <a:cubicBezTo>
                      <a:pt x="6649" y="12419"/>
                      <a:pt x="6420" y="11617"/>
                      <a:pt x="6420" y="10800"/>
                    </a:cubicBezTo>
                    <a:cubicBezTo>
                      <a:pt x="6420" y="8380"/>
                      <a:pt x="8380" y="6420"/>
                      <a:pt x="10800" y="6420"/>
                    </a:cubicBezTo>
                    <a:cubicBezTo>
                      <a:pt x="13219" y="6420"/>
                      <a:pt x="15180" y="8380"/>
                      <a:pt x="15180" y="10800"/>
                    </a:cubicBezTo>
                    <a:cubicBezTo>
                      <a:pt x="15180" y="11617"/>
                      <a:pt x="14950" y="12419"/>
                      <a:pt x="14518" y="13113"/>
                    </a:cubicBezTo>
                    <a:lnTo>
                      <a:pt x="19969" y="16505"/>
                    </a:lnTo>
                    <a:cubicBezTo>
                      <a:pt x="21035" y="14793"/>
                      <a:pt x="21600" y="12816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2816"/>
                      <a:pt x="564" y="14793"/>
                      <a:pt x="1630" y="1650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ES"/>
              </a:p>
            </p:txBody>
          </p:sp>
          <p:sp>
            <p:nvSpPr>
              <p:cNvPr id="91149" name="Freeform 13"/>
              <p:cNvSpPr>
                <a:spLocks/>
              </p:cNvSpPr>
              <p:nvPr/>
            </p:nvSpPr>
            <p:spPr bwMode="auto">
              <a:xfrm>
                <a:off x="913" y="1401"/>
                <a:ext cx="121" cy="286"/>
              </a:xfrm>
              <a:custGeom>
                <a:avLst/>
                <a:gdLst/>
                <a:ahLst/>
                <a:cxnLst>
                  <a:cxn ang="0">
                    <a:pos x="121" y="286"/>
                  </a:cxn>
                  <a:cxn ang="0">
                    <a:pos x="7" y="0"/>
                  </a:cxn>
                </a:cxnLst>
                <a:rect l="0" t="0" r="r" b="b"/>
                <a:pathLst>
                  <a:path w="121" h="286">
                    <a:moveTo>
                      <a:pt x="121" y="286"/>
                    </a:moveTo>
                    <a:cubicBezTo>
                      <a:pt x="34" y="212"/>
                      <a:pt x="0" y="93"/>
                      <a:pt x="7" y="0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150" name="Freeform 14"/>
              <p:cNvSpPr>
                <a:spLocks/>
              </p:cNvSpPr>
              <p:nvPr/>
            </p:nvSpPr>
            <p:spPr bwMode="auto">
              <a:xfrm>
                <a:off x="1232" y="1361"/>
                <a:ext cx="87" cy="298"/>
              </a:xfrm>
              <a:custGeom>
                <a:avLst/>
                <a:gdLst/>
                <a:ahLst/>
                <a:cxnLst>
                  <a:cxn ang="0">
                    <a:pos x="0" y="298"/>
                  </a:cxn>
                  <a:cxn ang="0">
                    <a:pos x="67" y="0"/>
                  </a:cxn>
                </a:cxnLst>
                <a:rect l="0" t="0" r="r" b="b"/>
                <a:pathLst>
                  <a:path w="87" h="298">
                    <a:moveTo>
                      <a:pt x="0" y="298"/>
                    </a:moveTo>
                    <a:cubicBezTo>
                      <a:pt x="76" y="213"/>
                      <a:pt x="87" y="92"/>
                      <a:pt x="67" y="0"/>
                    </a:cubicBezTo>
                  </a:path>
                </a:pathLst>
              </a:custGeom>
              <a:noFill/>
              <a:ln w="57150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4097338" y="1712913"/>
            <a:ext cx="46450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1950" indent="-361950" algn="just">
              <a:buFontTx/>
              <a:buChar char="•"/>
            </a:pPr>
            <a:r>
              <a:rPr lang="es-ES_tradnl" sz="2400">
                <a:solidFill>
                  <a:srgbClr val="FFFF99"/>
                </a:solidFill>
              </a:rPr>
              <a:t>Para la apertura bianual del programa, se requiere la impartición de 42 UEA escolarizadas en el primer año (i.e., un promedio de 1.13 cursos por PTC por año) y de 25 UEA en el segundo (i.e., un promedio de 0.66 cursos por PTC por año).</a:t>
            </a:r>
            <a:endParaRPr lang="es-ES" sz="240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/>
      <p:bldP spid="91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37" name="Título 1"/>
          <p:cNvSpPr>
            <a:spLocks/>
          </p:cNvSpPr>
          <p:nvPr/>
        </p:nvSpPr>
        <p:spPr bwMode="auto">
          <a:xfrm>
            <a:off x="1352550" y="88900"/>
            <a:ext cx="6435725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4000">
                <a:solidFill>
                  <a:srgbClr val="FFFF99"/>
                </a:solidFill>
              </a:rPr>
              <a:t>Calidad Académica</a:t>
            </a:r>
          </a:p>
        </p:txBody>
      </p:sp>
      <p:graphicFrame>
        <p:nvGraphicFramePr>
          <p:cNvPr id="211152" name="Object 208"/>
          <p:cNvGraphicFramePr>
            <a:graphicFrameLocks noChangeAspect="1"/>
          </p:cNvGraphicFramePr>
          <p:nvPr/>
        </p:nvGraphicFramePr>
        <p:xfrm>
          <a:off x="1193800" y="301625"/>
          <a:ext cx="6743700" cy="6343650"/>
        </p:xfrm>
        <a:graphic>
          <a:graphicData uri="http://schemas.openxmlformats.org/presentationml/2006/ole">
            <p:oleObj spid="_x0000_s211152" name="Fotografía de Photo Editor" r:id="rId4" imgW="3371429" imgH="3172268" progId="MSPhotoEd.3">
              <p:embed/>
            </p:oleObj>
          </a:graphicData>
        </a:graphic>
      </p:graphicFrame>
      <p:graphicFrame>
        <p:nvGraphicFramePr>
          <p:cNvPr id="211228" name="Group 284"/>
          <p:cNvGraphicFramePr>
            <a:graphicFrameLocks noGrp="1"/>
          </p:cNvGraphicFramePr>
          <p:nvPr/>
        </p:nvGraphicFramePr>
        <p:xfrm>
          <a:off x="206375" y="1141413"/>
          <a:ext cx="8682038" cy="5512753"/>
        </p:xfrm>
        <a:graphic>
          <a:graphicData uri="http://schemas.openxmlformats.org/drawingml/2006/table">
            <a:tbl>
              <a:tblPr/>
              <a:tblGrid>
                <a:gridCol w="2166938"/>
                <a:gridCol w="1846262"/>
                <a:gridCol w="2620963"/>
                <a:gridCol w="2047875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CRITERIOS PNPC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UAM-C, DCSH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558800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NÚCLEO BÁSICO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MAESTRÍA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05 DOCTORES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03 MAESTROS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37 DOCTORES 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7112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DOCTORADO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EN PROGRAMAS INTE-GRADOS 09 Drs. MÍNIMO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23850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NIVEL DE ESTUDIO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MAESTRÍA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60 % DOCTORES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100 % DOCTORES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DOCTORADO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100 % DOCTORES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60388">
                <a:tc rowSpan="3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PORCENTAJE   SNI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DE RECIENTE CREACIÓN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30% MIEMBROS DEL SNI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97.3 % MIEMBROS DEL SNI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C-17, I-12, II-5, III-2,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3460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EN DESARROLLO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40% MIEMBROS DEL SNI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238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CONSOLIDADOS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50% MIEMBROS DEL SNI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74650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ALUMNOS   POR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DIRECTOR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MAESTRÍA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HASTA 4 SIMULTÁNEOS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148 ESTUDIANTES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DOCTORADO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HASTA 3 SIMULTÁNEOS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111 ESTUDIANTES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INGRESO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SELECCIÓN                                 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SELECCIÓN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DEDICACIÓN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TIEMPO COMPLETO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</a:rPr>
                        <a:t>T.  COMPLETO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>
                        <a:alpha val="25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889375" y="1641475"/>
            <a:ext cx="4970463" cy="2436813"/>
          </a:xfrm>
        </p:spPr>
        <p:txBody>
          <a:bodyPr/>
          <a:lstStyle/>
          <a:p>
            <a:pPr marL="0" indent="0" algn="just">
              <a:lnSpc>
                <a:spcPct val="105000"/>
              </a:lnSpc>
              <a:spcBef>
                <a:spcPct val="50000"/>
              </a:spcBef>
              <a:spcAft>
                <a:spcPct val="50000"/>
              </a:spcAft>
              <a:buFontTx/>
              <a:buNone/>
            </a:pPr>
            <a:r>
              <a:rPr lang="es-MX" sz="2400" smtClean="0">
                <a:solidFill>
                  <a:srgbClr val="FFFF99"/>
                </a:solidFill>
              </a:rPr>
              <a:t>Cambio en la composición de la matrícula de posgrado:  disminución de cuatro puntos porcentuales en la participación de universidades públicas frente a las privadas.</a:t>
            </a:r>
          </a:p>
        </p:txBody>
      </p:sp>
      <p:sp>
        <p:nvSpPr>
          <p:cNvPr id="181259" name="Rectangle 11"/>
          <p:cNvSpPr>
            <a:spLocks noChangeArrowheads="1"/>
          </p:cNvSpPr>
          <p:nvPr/>
        </p:nvSpPr>
        <p:spPr bwMode="auto">
          <a:xfrm>
            <a:off x="-266700" y="4184650"/>
            <a:ext cx="9186863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5725" indent="-85725" algn="just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MX" sz="800">
              <a:solidFill>
                <a:srgbClr val="FFFF99"/>
              </a:solidFill>
            </a:endParaRPr>
          </a:p>
          <a:p>
            <a:pPr marL="630238" lvl="1" indent="-365125" algn="just" eaLnBrk="0" hangingPunct="0">
              <a:spcBef>
                <a:spcPct val="20000"/>
              </a:spcBef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El cambio se explica en buena medida por el bajo dinamismo de la matrícula en las universidades federales.</a:t>
            </a:r>
          </a:p>
          <a:p>
            <a:pPr marL="630238" lvl="1" indent="-365125" algn="just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MX" sz="1600">
              <a:solidFill>
                <a:srgbClr val="FFFF99"/>
              </a:solidFill>
            </a:endParaRPr>
          </a:p>
          <a:p>
            <a:pPr marL="630238" lvl="1" indent="-365125" algn="just" eaLnBrk="0" hangingPunct="0">
              <a:spcBef>
                <a:spcPct val="20000"/>
              </a:spcBef>
              <a:buFontTx/>
              <a:buChar char="•"/>
            </a:pPr>
            <a:r>
              <a:rPr lang="es-MX" sz="2400">
                <a:solidFill>
                  <a:srgbClr val="FFFF99"/>
                </a:solidFill>
              </a:rPr>
              <a:t>Dato preocupante en tanto son universidades de ámbito federal las que concentran buena parte de los recursos dedicados a la investigación.</a:t>
            </a:r>
            <a:endParaRPr lang="es-MX" sz="3200">
              <a:solidFill>
                <a:srgbClr val="FFFF99"/>
              </a:solidFill>
            </a:endParaRPr>
          </a:p>
        </p:txBody>
      </p:sp>
      <p:pic>
        <p:nvPicPr>
          <p:cNvPr id="181275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1654175"/>
            <a:ext cx="3138488" cy="2403475"/>
          </a:xfrm>
          <a:prstGeom prst="rect">
            <a:avLst/>
          </a:prstGeom>
          <a:noFill/>
        </p:spPr>
      </p:pic>
      <p:sp>
        <p:nvSpPr>
          <p:cNvPr id="181263" name="Oval 15"/>
          <p:cNvSpPr>
            <a:spLocks noChangeArrowheads="1"/>
          </p:cNvSpPr>
          <p:nvPr/>
        </p:nvSpPr>
        <p:spPr bwMode="auto">
          <a:xfrm>
            <a:off x="1671638" y="2520950"/>
            <a:ext cx="436562" cy="56038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65" name="Oval 17"/>
          <p:cNvSpPr>
            <a:spLocks noChangeArrowheads="1"/>
          </p:cNvSpPr>
          <p:nvPr/>
        </p:nvSpPr>
        <p:spPr bwMode="auto">
          <a:xfrm>
            <a:off x="565150" y="2598738"/>
            <a:ext cx="390525" cy="5826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66" name="Oval 18"/>
          <p:cNvSpPr>
            <a:spLocks noChangeArrowheads="1"/>
          </p:cNvSpPr>
          <p:nvPr/>
        </p:nvSpPr>
        <p:spPr bwMode="auto">
          <a:xfrm>
            <a:off x="2074863" y="2057400"/>
            <a:ext cx="446087" cy="53816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67" name="Oval 19"/>
          <p:cNvSpPr>
            <a:spLocks noChangeArrowheads="1"/>
          </p:cNvSpPr>
          <p:nvPr/>
        </p:nvSpPr>
        <p:spPr bwMode="auto">
          <a:xfrm>
            <a:off x="1184275" y="2989263"/>
            <a:ext cx="509588" cy="6540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68" name="Oval 20"/>
          <p:cNvSpPr>
            <a:spLocks noChangeArrowheads="1"/>
          </p:cNvSpPr>
          <p:nvPr/>
        </p:nvSpPr>
        <p:spPr bwMode="auto">
          <a:xfrm>
            <a:off x="1674813" y="3341688"/>
            <a:ext cx="468312" cy="5794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69" name="Oval 21"/>
          <p:cNvSpPr>
            <a:spLocks noChangeArrowheads="1"/>
          </p:cNvSpPr>
          <p:nvPr/>
        </p:nvSpPr>
        <p:spPr bwMode="auto">
          <a:xfrm>
            <a:off x="3079750" y="2312988"/>
            <a:ext cx="403225" cy="5365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70" name="Oval 22"/>
          <p:cNvSpPr>
            <a:spLocks noChangeArrowheads="1"/>
          </p:cNvSpPr>
          <p:nvPr/>
        </p:nvSpPr>
        <p:spPr bwMode="auto">
          <a:xfrm>
            <a:off x="3179763" y="2835275"/>
            <a:ext cx="403225" cy="5365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64" name="Oval 16"/>
          <p:cNvSpPr>
            <a:spLocks noChangeArrowheads="1"/>
          </p:cNvSpPr>
          <p:nvPr/>
        </p:nvSpPr>
        <p:spPr bwMode="auto">
          <a:xfrm>
            <a:off x="2874963" y="3192463"/>
            <a:ext cx="509587" cy="6540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71" name="Oval 23"/>
          <p:cNvSpPr>
            <a:spLocks noChangeArrowheads="1"/>
          </p:cNvSpPr>
          <p:nvPr/>
        </p:nvSpPr>
        <p:spPr bwMode="auto">
          <a:xfrm>
            <a:off x="2344738" y="3519488"/>
            <a:ext cx="403225" cy="5365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72" name="Oval 24"/>
          <p:cNvSpPr>
            <a:spLocks noChangeArrowheads="1"/>
          </p:cNvSpPr>
          <p:nvPr/>
        </p:nvSpPr>
        <p:spPr bwMode="auto">
          <a:xfrm>
            <a:off x="1281113" y="2255838"/>
            <a:ext cx="404812" cy="50641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73" name="Oval 25"/>
          <p:cNvSpPr>
            <a:spLocks noChangeArrowheads="1"/>
          </p:cNvSpPr>
          <p:nvPr/>
        </p:nvSpPr>
        <p:spPr bwMode="auto">
          <a:xfrm>
            <a:off x="1619250" y="1743075"/>
            <a:ext cx="403225" cy="4540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81279" name="Rectangle 31"/>
          <p:cNvSpPr>
            <a:spLocks noChangeArrowheads="1"/>
          </p:cNvSpPr>
          <p:nvPr/>
        </p:nvSpPr>
        <p:spPr bwMode="auto">
          <a:xfrm>
            <a:off x="2657475" y="525463"/>
            <a:ext cx="379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4000">
                <a:solidFill>
                  <a:srgbClr val="FFFF99"/>
                </a:solidFill>
              </a:rPr>
              <a:t>Nichos Posibles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build="p"/>
      <p:bldP spid="181259" grpId="0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6424</TotalTime>
  <Words>1889</Words>
  <Application>Microsoft Office PowerPoint</Application>
  <PresentationFormat>Presentación en pantalla (4:3)</PresentationFormat>
  <Paragraphs>400</Paragraphs>
  <Slides>34</Slides>
  <Notes>34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41" baseType="lpstr">
      <vt:lpstr>Arial</vt:lpstr>
      <vt:lpstr>Calibri</vt:lpstr>
      <vt:lpstr>Wingdings</vt:lpstr>
      <vt:lpstr>Times New Roman</vt:lpstr>
      <vt:lpstr>Arial Narrow</vt:lpstr>
      <vt:lpstr>Diseño predeterminado</vt:lpstr>
      <vt:lpstr>Foto de Microsoft Photo Editor 3.0</vt:lpstr>
      <vt:lpstr>Posgrado en Ciencias Sociales y Humanidades</vt:lpstr>
      <vt:lpstr>Diapositiva 2</vt:lpstr>
      <vt:lpstr>Diapositiva 3</vt:lpstr>
      <vt:lpstr>Diapositiva 4</vt:lpstr>
      <vt:lpstr>Flexibilidad de perfiles de egreso</vt:lpstr>
      <vt:lpstr>Vinculación con investigación de la DCSH</vt:lpstr>
      <vt:lpstr>Economía  de  recursos</vt:lpstr>
      <vt:lpstr>Diapositiva 8</vt:lpstr>
      <vt:lpstr>Diapositiva 9</vt:lpstr>
      <vt:lpstr>Diapositiva 10</vt:lpstr>
      <vt:lpstr>Diapositiva 11</vt:lpstr>
      <vt:lpstr>Diapositiva 12</vt:lpstr>
      <vt:lpstr>Órganos</vt:lpstr>
      <vt:lpstr>Diapositiva 14</vt:lpstr>
      <vt:lpstr>Diapositiva 15</vt:lpstr>
      <vt:lpstr>Diapositiva 16</vt:lpstr>
      <vt:lpstr>Tipos de UEA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Posibilidades de trabajo</vt:lpstr>
      <vt:lpstr>Diapositiva 33</vt:lpstr>
      <vt:lpstr>Diapositiva 34</vt:lpstr>
    </vt:vector>
  </TitlesOfParts>
  <Company>Cuajimalpa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CSH2</dc:creator>
  <cp:lastModifiedBy> </cp:lastModifiedBy>
  <cp:revision>46</cp:revision>
  <dcterms:created xsi:type="dcterms:W3CDTF">2009-11-17T02:59:25Z</dcterms:created>
  <dcterms:modified xsi:type="dcterms:W3CDTF">2010-03-01T16:06:06Z</dcterms:modified>
</cp:coreProperties>
</file>