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5" r:id="rId2"/>
    <p:sldId id="351" r:id="rId3"/>
    <p:sldId id="353" r:id="rId4"/>
    <p:sldId id="354" r:id="rId5"/>
    <p:sldId id="350" r:id="rId6"/>
    <p:sldId id="355" r:id="rId7"/>
    <p:sldId id="286"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125E5076-3810-47DD-B79F-674D7AD40C01}" styleName="Estilo oscuro 1 - Énfasis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97" autoAdjust="0"/>
  </p:normalViewPr>
  <p:slideViewPr>
    <p:cSldViewPr>
      <p:cViewPr>
        <p:scale>
          <a:sx n="88" d="100"/>
          <a:sy n="88" d="100"/>
        </p:scale>
        <p:origin x="-876"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2" d="100"/>
        <a:sy n="172"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97A7606-4D4B-4BE2-AE93-DCE119BCB8C1}" type="datetimeFigureOut">
              <a:rPr lang="es-MX" smtClean="0"/>
              <a:pPr/>
              <a:t>08/07/2013</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707BDE21-2C13-4CDF-B700-C54E7FA8EBD4}" type="slidenum">
              <a:rPr lang="es-MX" smtClean="0"/>
              <a:pPr/>
              <a:t>‹Nº›</a:t>
            </a:fld>
            <a:endParaRPr lang="es-MX"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97A7606-4D4B-4BE2-AE93-DCE119BCB8C1}" type="datetimeFigureOut">
              <a:rPr lang="es-MX" smtClean="0"/>
              <a:pPr/>
              <a:t>08/07/2013</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707BDE21-2C13-4CDF-B700-C54E7FA8EBD4}"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97A7606-4D4B-4BE2-AE93-DCE119BCB8C1}" type="datetimeFigureOut">
              <a:rPr lang="es-MX" smtClean="0"/>
              <a:pPr/>
              <a:t>08/07/2013</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707BDE21-2C13-4CDF-B700-C54E7FA8EBD4}"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97A7606-4D4B-4BE2-AE93-DCE119BCB8C1}" type="datetimeFigureOut">
              <a:rPr lang="es-MX" smtClean="0"/>
              <a:pPr/>
              <a:t>08/07/2013</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707BDE21-2C13-4CDF-B700-C54E7FA8EBD4}"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97A7606-4D4B-4BE2-AE93-DCE119BCB8C1}" type="datetimeFigureOut">
              <a:rPr lang="es-MX" smtClean="0"/>
              <a:pPr/>
              <a:t>08/07/2013</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707BDE21-2C13-4CDF-B700-C54E7FA8EBD4}" type="slidenum">
              <a:rPr lang="es-MX" smtClean="0"/>
              <a:pPr/>
              <a:t>‹Nº›</a:t>
            </a:fld>
            <a:endParaRPr lang="es-MX"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F97A7606-4D4B-4BE2-AE93-DCE119BCB8C1}" type="datetimeFigureOut">
              <a:rPr lang="es-MX" smtClean="0"/>
              <a:pPr/>
              <a:t>08/07/2013</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707BDE21-2C13-4CDF-B700-C54E7FA8EBD4}"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F97A7606-4D4B-4BE2-AE93-DCE119BCB8C1}" type="datetimeFigureOut">
              <a:rPr lang="es-MX" smtClean="0"/>
              <a:pPr/>
              <a:t>08/07/2013</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707BDE21-2C13-4CDF-B700-C54E7FA8EBD4}"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F97A7606-4D4B-4BE2-AE93-DCE119BCB8C1}" type="datetimeFigureOut">
              <a:rPr lang="es-MX" smtClean="0"/>
              <a:pPr/>
              <a:t>08/07/2013</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707BDE21-2C13-4CDF-B700-C54E7FA8EBD4}"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97A7606-4D4B-4BE2-AE93-DCE119BCB8C1}" type="datetimeFigureOut">
              <a:rPr lang="es-MX" smtClean="0"/>
              <a:pPr/>
              <a:t>08/07/2013</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707BDE21-2C13-4CDF-B700-C54E7FA8EBD4}" type="slidenum">
              <a:rPr lang="es-MX" smtClean="0"/>
              <a:pPr/>
              <a:t>‹Nº›</a:t>
            </a:fld>
            <a:endParaRPr lang="es-MX"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97A7606-4D4B-4BE2-AE93-DCE119BCB8C1}" type="datetimeFigureOut">
              <a:rPr lang="es-MX" smtClean="0"/>
              <a:pPr/>
              <a:t>08/07/2013</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707BDE21-2C13-4CDF-B700-C54E7FA8EBD4}"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97A7606-4D4B-4BE2-AE93-DCE119BCB8C1}" type="datetimeFigureOut">
              <a:rPr lang="es-MX" smtClean="0"/>
              <a:pPr/>
              <a:t>08/07/2013</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707BDE21-2C13-4CDF-B700-C54E7FA8EBD4}" type="slidenum">
              <a:rPr lang="es-MX" smtClean="0"/>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7A7606-4D4B-4BE2-AE93-DCE119BCB8C1}" type="datetimeFigureOut">
              <a:rPr lang="es-MX" smtClean="0"/>
              <a:pPr/>
              <a:t>08/07/2013</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7BDE21-2C13-4CDF-B700-C54E7FA8EBD4}" type="slidenum">
              <a:rPr lang="es-MX" smtClean="0"/>
              <a:pPr/>
              <a:t>‹Nº›</a:t>
            </a:fld>
            <a:endParaRPr lang="es-MX" dirty="0"/>
          </a:p>
        </p:txBody>
      </p:sp>
      <p:pic>
        <p:nvPicPr>
          <p:cNvPr id="7" name="6 Imagen"/>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51520" y="116632"/>
            <a:ext cx="1262802" cy="930406"/>
          </a:xfrm>
          <a:prstGeom prst="rect">
            <a:avLst/>
          </a:prstGeom>
        </p:spPr>
      </p:pic>
      <p:cxnSp>
        <p:nvCxnSpPr>
          <p:cNvPr id="9" name="8 Conector recto"/>
          <p:cNvCxnSpPr/>
          <p:nvPr userDrawn="1"/>
        </p:nvCxnSpPr>
        <p:spPr>
          <a:xfrm>
            <a:off x="251520" y="1136065"/>
            <a:ext cx="8568952"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827584" y="1714488"/>
            <a:ext cx="7776864" cy="3442704"/>
          </a:xfrm>
          <a:prstGeom prst="rect">
            <a:avLst/>
          </a:prstGeom>
        </p:spPr>
        <p:style>
          <a:lnRef idx="0">
            <a:schemeClr val="accent6"/>
          </a:lnRef>
          <a:fillRef idx="3">
            <a:schemeClr val="accent6"/>
          </a:fillRef>
          <a:effectRef idx="3">
            <a:schemeClr val="accent6"/>
          </a:effectRef>
          <a:fontRef idx="minor">
            <a:schemeClr val="lt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MX" sz="4000" b="1" dirty="0" smtClean="0">
                <a:solidFill>
                  <a:schemeClr val="tx1"/>
                </a:solidFill>
                <a:latin typeface="+mj-lt"/>
                <a:ea typeface="+mj-ea"/>
                <a:cs typeface="+mj-cs"/>
              </a:rPr>
              <a:t>DIVISIÓN DE CIENCIAS NATURALES E INGENIERÍA</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s-MX" sz="2000" b="1" dirty="0" smtClean="0">
              <a:solidFill>
                <a:schemeClr val="tx1"/>
              </a:solidFill>
              <a:latin typeface="+mj-lt"/>
              <a:ea typeface="+mj-ea"/>
              <a:cs typeface="+mj-cs"/>
            </a:endParaRPr>
          </a:p>
        </p:txBody>
      </p:sp>
      <p:sp>
        <p:nvSpPr>
          <p:cNvPr id="5" name="2 Subtítulo"/>
          <p:cNvSpPr txBox="1">
            <a:spLocks/>
          </p:cNvSpPr>
          <p:nvPr/>
        </p:nvSpPr>
        <p:spPr>
          <a:xfrm>
            <a:off x="683568" y="5805264"/>
            <a:ext cx="7992888" cy="648072"/>
          </a:xfrm>
          <a:prstGeom prst="rect">
            <a:avLst/>
          </a:prstGeom>
        </p:spPr>
        <p:txBody>
          <a:bodyPr vert="horz" lIns="91440" tIns="45720" rIns="91440" bIns="45720" rtlCol="0">
            <a:normAutofit fontScale="92500" lnSpcReduction="20000"/>
          </a:bodyPr>
          <a:lstStyle/>
          <a:p>
            <a:pPr marL="0" marR="0" lvl="0" indent="0" algn="r" defTabSz="914400" rtl="0" eaLnBrk="1" fontAlgn="auto" latinLnBrk="0" hangingPunct="1">
              <a:lnSpc>
                <a:spcPct val="100000"/>
              </a:lnSpc>
              <a:spcBef>
                <a:spcPct val="20000"/>
              </a:spcBef>
              <a:spcAft>
                <a:spcPts val="0"/>
              </a:spcAft>
              <a:buClrTx/>
              <a:buSzTx/>
              <a:buFont typeface="Arial" pitchFamily="34" charset="0"/>
              <a:buNone/>
              <a:tabLst/>
              <a:defRPr/>
            </a:pPr>
            <a:r>
              <a:rPr kumimoji="0" lang="es-MX" sz="2200" b="1" i="0" u="none" strike="noStrike" kern="1200" cap="none" spc="0" normalizeH="0" baseline="0" noProof="0" dirty="0" smtClean="0">
                <a:ln>
                  <a:noFill/>
                </a:ln>
                <a:solidFill>
                  <a:schemeClr val="tx1"/>
                </a:solidFill>
                <a:effectLst/>
                <a:uLnTx/>
                <a:uFillTx/>
                <a:latin typeface="+mn-lt"/>
                <a:ea typeface="+mn-ea"/>
                <a:cs typeface="+mn-cs"/>
              </a:rPr>
              <a:t>Dr. Gerardo Muñoz Hernández.</a:t>
            </a:r>
          </a:p>
          <a:p>
            <a:pPr marL="0" marR="0" lvl="0" indent="0" algn="r" defTabSz="914400" rtl="0" eaLnBrk="1" fontAlgn="auto" latinLnBrk="0" hangingPunct="1">
              <a:lnSpc>
                <a:spcPct val="100000"/>
              </a:lnSpc>
              <a:spcBef>
                <a:spcPct val="20000"/>
              </a:spcBef>
              <a:spcAft>
                <a:spcPts val="0"/>
              </a:spcAft>
              <a:buClrTx/>
              <a:buSzTx/>
              <a:buFont typeface="Arial" pitchFamily="34" charset="0"/>
              <a:buNone/>
              <a:tabLst/>
              <a:defRPr/>
            </a:pPr>
            <a:r>
              <a:rPr lang="es-MX" sz="2200" dirty="0" smtClean="0">
                <a:latin typeface="+mn-lt"/>
              </a:rPr>
              <a:t>Julio 8 de 2013</a:t>
            </a:r>
            <a:endParaRPr kumimoji="0" lang="es-MX" sz="220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869746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000" b="1" dirty="0" smtClean="0">
                <a:solidFill>
                  <a:srgbClr val="0000FF"/>
                </a:solidFill>
              </a:rPr>
              <a:t>¿Quién soy?</a:t>
            </a:r>
            <a:endParaRPr lang="es-MX" sz="2000" b="1" dirty="0">
              <a:solidFill>
                <a:srgbClr val="0000FF"/>
              </a:solidFill>
            </a:endParaRPr>
          </a:p>
        </p:txBody>
      </p:sp>
      <p:sp>
        <p:nvSpPr>
          <p:cNvPr id="3" name="2 Marcador de contenido"/>
          <p:cNvSpPr>
            <a:spLocks noGrp="1"/>
          </p:cNvSpPr>
          <p:nvPr>
            <p:ph idx="1"/>
          </p:nvPr>
        </p:nvSpPr>
        <p:spPr/>
        <p:txBody>
          <a:bodyPr>
            <a:normAutofit fontScale="70000" lnSpcReduction="20000"/>
          </a:bodyPr>
          <a:lstStyle/>
          <a:p>
            <a:r>
              <a:rPr lang="es-MX" sz="2000" b="1" dirty="0" smtClean="0"/>
              <a:t>Gerardo Muñoz Hernández</a:t>
            </a:r>
            <a:r>
              <a:rPr lang="es-MX" sz="2000" dirty="0" smtClean="0"/>
              <a:t>, 50 años, casado, padre de dos hijos;</a:t>
            </a:r>
          </a:p>
          <a:p>
            <a:endParaRPr lang="es-MX" sz="2000" dirty="0" smtClean="0"/>
          </a:p>
          <a:p>
            <a:r>
              <a:rPr lang="es-MX" sz="2000" dirty="0" smtClean="0"/>
              <a:t>Licenciatura y maestría en Física, Doctorado en Ciencias;</a:t>
            </a:r>
          </a:p>
          <a:p>
            <a:r>
              <a:rPr lang="es-MX" sz="2000" dirty="0" smtClean="0"/>
              <a:t>29 años al servicio de la UAM; 23 en el Departamento de Física de la Unidad Iztapalapa y los Últimos 6 en la Secretaría Académica de la Unidad Cuajimalpa;</a:t>
            </a:r>
          </a:p>
          <a:p>
            <a:r>
              <a:rPr lang="es-MX" sz="2000" dirty="0" smtClean="0"/>
              <a:t>Miembro del SNI, Perfil deseable PROMEP; </a:t>
            </a:r>
          </a:p>
          <a:p>
            <a:r>
              <a:rPr lang="es-MX" sz="2000" dirty="0" smtClean="0"/>
              <a:t>Soy evaluador par, </a:t>
            </a:r>
            <a:r>
              <a:rPr lang="es-MX" sz="2000" dirty="0"/>
              <a:t>del Comité de Ciencias Naturales y </a:t>
            </a:r>
            <a:r>
              <a:rPr lang="es-MX" sz="2000" dirty="0" smtClean="0"/>
              <a:t>Exactas de los CIEES;</a:t>
            </a:r>
          </a:p>
          <a:p>
            <a:r>
              <a:rPr lang="es-MX" sz="2000" dirty="0" smtClean="0"/>
              <a:t>29 publicaciones en revistas indexadas, alrededor de 35 presentaciones en eventos nacionales e internacionales;</a:t>
            </a:r>
          </a:p>
          <a:p>
            <a:endParaRPr lang="es-MX" sz="2000" dirty="0" smtClean="0"/>
          </a:p>
          <a:p>
            <a:r>
              <a:rPr lang="es-MX" sz="2000" dirty="0" smtClean="0"/>
              <a:t>Actualmente trabajo en el desarrollo de </a:t>
            </a:r>
            <a:r>
              <a:rPr lang="es-MX" sz="2000" dirty="0" err="1" smtClean="0"/>
              <a:t>biosensores</a:t>
            </a:r>
            <a:r>
              <a:rPr lang="es-MX" sz="2000" dirty="0" smtClean="0"/>
              <a:t> a partir de trazas nucleares en polímeros irradiados;</a:t>
            </a:r>
          </a:p>
          <a:p>
            <a:endParaRPr lang="es-MX" sz="2000" dirty="0" smtClean="0"/>
          </a:p>
          <a:p>
            <a:r>
              <a:rPr lang="es-MX" sz="2000" dirty="0" smtClean="0"/>
              <a:t>Fui Consultor </a:t>
            </a:r>
            <a:r>
              <a:rPr lang="es-MX" sz="2000" dirty="0"/>
              <a:t>de la empresa BIOMÉDICA MEXICANA SA de CV en desarrollo de </a:t>
            </a:r>
            <a:r>
              <a:rPr lang="es-MX" sz="2000" dirty="0" smtClean="0"/>
              <a:t>válvulas </a:t>
            </a:r>
            <a:r>
              <a:rPr lang="es-MX" sz="2000" dirty="0"/>
              <a:t>cardiacas, sondas de embolectomía y válvulas para el tratamiento de </a:t>
            </a:r>
            <a:r>
              <a:rPr lang="es-MX" sz="2000" dirty="0" smtClean="0"/>
              <a:t>hidrocefalia, 1985-2005.</a:t>
            </a:r>
          </a:p>
          <a:p>
            <a:r>
              <a:rPr lang="es-MX" sz="2000" dirty="0" smtClean="0"/>
              <a:t>Desarrollé el “know-how” para la fabricación una familia de agujas para: biopsia de hueso, biopsia de tejidos blandos (hígado y pulmón), trasplante de médula ósea, anestesia, liposucción, etc.</a:t>
            </a:r>
          </a:p>
          <a:p>
            <a:r>
              <a:rPr lang="es-MX" sz="2000" dirty="0" smtClean="0"/>
              <a:t>Fundé, en 2006, un Centro de Investigación para Desarrollo de Productos, en Gómez Palacio </a:t>
            </a:r>
            <a:r>
              <a:rPr lang="es-MX" sz="2000" dirty="0" err="1" smtClean="0"/>
              <a:t>Dgo</a:t>
            </a:r>
            <a:r>
              <a:rPr lang="es-MX" sz="2000" dirty="0" smtClean="0"/>
              <a:t>, actualmente con 20 colaboradores directos.</a:t>
            </a:r>
          </a:p>
          <a:p>
            <a:r>
              <a:rPr lang="es-MX" sz="2000" dirty="0" smtClean="0"/>
              <a:t>Desarrollé (2010) </a:t>
            </a:r>
            <a:r>
              <a:rPr lang="es-MX" sz="2000" dirty="0"/>
              <a:t>el “know-how” </a:t>
            </a:r>
            <a:r>
              <a:rPr lang="es-MX" sz="2000" dirty="0" smtClean="0"/>
              <a:t>para la fabricación de mesas ópticas mediante el rescate del “capital intelectual” publicado por el Dr. Manuel Fernández (UAM-I) en 1987;</a:t>
            </a:r>
          </a:p>
          <a:p>
            <a:r>
              <a:rPr lang="es-MX" sz="2000" dirty="0" smtClean="0"/>
              <a:t>Desarrollé (2011-2012) </a:t>
            </a:r>
            <a:r>
              <a:rPr lang="es-MX" sz="2000" dirty="0"/>
              <a:t>el “</a:t>
            </a:r>
            <a:r>
              <a:rPr lang="es-MX" sz="2000" dirty="0" smtClean="0"/>
              <a:t>know-how” para la fabricación de fermentadores para laboratorio, en colaboración con profesores del DPT en UAM-Cuajimalpa.</a:t>
            </a:r>
          </a:p>
          <a:p>
            <a:endParaRPr lang="es-MX" sz="2000" dirty="0"/>
          </a:p>
        </p:txBody>
      </p:sp>
    </p:spTree>
    <p:extLst>
      <p:ext uri="{BB962C8B-B14F-4D97-AF65-F5344CB8AC3E}">
        <p14:creationId xmlns:p14="http://schemas.microsoft.com/office/powerpoint/2010/main" val="3605590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r"/>
            <a:r>
              <a:rPr lang="es-MX" sz="2000" b="1" dirty="0" smtClean="0">
                <a:solidFill>
                  <a:srgbClr val="0000FF"/>
                </a:solidFill>
              </a:rPr>
              <a:t>Motivos y razones para ocupar el cargo de Director de la DCNI</a:t>
            </a:r>
            <a:endParaRPr lang="es-MX" sz="2000" b="1" dirty="0">
              <a:solidFill>
                <a:srgbClr val="0000FF"/>
              </a:solidFill>
            </a:endParaRPr>
          </a:p>
        </p:txBody>
      </p:sp>
      <p:sp>
        <p:nvSpPr>
          <p:cNvPr id="3" name="2 Marcador de contenido"/>
          <p:cNvSpPr>
            <a:spLocks noGrp="1"/>
          </p:cNvSpPr>
          <p:nvPr>
            <p:ph idx="1"/>
          </p:nvPr>
        </p:nvSpPr>
        <p:spPr>
          <a:xfrm>
            <a:off x="457200" y="1340768"/>
            <a:ext cx="8229600" cy="4968552"/>
          </a:xfrm>
        </p:spPr>
        <p:txBody>
          <a:bodyPr>
            <a:normAutofit fontScale="25000" lnSpcReduction="20000"/>
          </a:bodyPr>
          <a:lstStyle/>
          <a:p>
            <a:r>
              <a:rPr lang="es-MX" sz="5500" b="1" dirty="0" smtClean="0"/>
              <a:t>Por </a:t>
            </a:r>
            <a:r>
              <a:rPr lang="es-MX" sz="5500" b="1" dirty="0"/>
              <a:t>casi 30 años de servicio a la </a:t>
            </a:r>
            <a:r>
              <a:rPr lang="es-MX" sz="5500" b="1" dirty="0" smtClean="0"/>
              <a:t>UAM,  </a:t>
            </a:r>
            <a:r>
              <a:rPr lang="es-MX" sz="5500" b="1" dirty="0"/>
              <a:t>he </a:t>
            </a:r>
            <a:r>
              <a:rPr lang="es-MX" sz="5500" b="1" dirty="0" smtClean="0"/>
              <a:t>observado </a:t>
            </a:r>
            <a:r>
              <a:rPr lang="es-MX" sz="5500" b="1" dirty="0"/>
              <a:t>la gestión </a:t>
            </a:r>
            <a:r>
              <a:rPr lang="es-MX" sz="5500" b="1" dirty="0" smtClean="0"/>
              <a:t>de 9 Directores de División y ahora quiero  ofrecer mi aportación a la DCNI y a la UAM-Cuajimalpa en la búsqueda de nuevas formas y estrategias para recrear lo establecido en nuestra Legislación con el propósito de avanzar hacia la Misión y la Visión a 2024, y, en su caso, la búsqueda de iniciativas en las instancias correspondientes para recrear la Legislación;</a:t>
            </a:r>
          </a:p>
          <a:p>
            <a:pPr marL="0" indent="0">
              <a:buNone/>
            </a:pPr>
            <a:endParaRPr lang="es-MX" sz="5500" b="1" dirty="0" smtClean="0"/>
          </a:p>
          <a:p>
            <a:r>
              <a:rPr lang="es-MX" sz="5500" b="1" dirty="0" smtClean="0"/>
              <a:t>Porque tengo la experiencia de haber sido : Ayudante de Profesor, Profesor Asociado, Profesor Titular, Coordinador de Laboratorios de Docencia, Jefe de Área (en dos ocasiones, por deseo de mis colegas de Área en el Departamento de Física), representante  por los Profesores del Departamento de Física ante el Consejo Académico de la Unidad Iztapalapa y Secretario Académico de la DCNI en UAM-Cuajimalpa; </a:t>
            </a:r>
          </a:p>
          <a:p>
            <a:endParaRPr lang="es-MX" sz="5500" b="1" dirty="0"/>
          </a:p>
          <a:p>
            <a:r>
              <a:rPr lang="es-MX" sz="5500" b="1" dirty="0" smtClean="0"/>
              <a:t>Porque no pertenezco a ningún Departamento en UAM-Cuajimalpa y mi visión sobre la DCNI  es</a:t>
            </a:r>
            <a:r>
              <a:rPr lang="es-MX" sz="5500" b="1" dirty="0"/>
              <a:t> </a:t>
            </a:r>
            <a:r>
              <a:rPr lang="es-MX" sz="5500" b="1" dirty="0" smtClean="0"/>
              <a:t>sistémica y también de la UAM en su conjunto.  </a:t>
            </a:r>
          </a:p>
          <a:p>
            <a:pPr marL="0" indent="0">
              <a:buNone/>
            </a:pPr>
            <a:endParaRPr lang="es-MX" sz="5500" b="1" dirty="0" smtClean="0"/>
          </a:p>
          <a:p>
            <a:r>
              <a:rPr lang="es-MX" sz="5500" b="1" dirty="0" smtClean="0"/>
              <a:t>Mi compromiso y visión de la gestión,  pues la considero como una de las herramientas mas importantes para avanzar hacia las metas establecidas por la comunidad en los Planes de Desarrollo;</a:t>
            </a:r>
          </a:p>
          <a:p>
            <a:pPr marL="0" indent="0">
              <a:buNone/>
            </a:pPr>
            <a:endParaRPr lang="es-MX" sz="5500" b="1" dirty="0"/>
          </a:p>
          <a:p>
            <a:r>
              <a:rPr lang="es-MX" sz="5500" b="1" dirty="0" smtClean="0"/>
              <a:t>Mi </a:t>
            </a:r>
            <a:r>
              <a:rPr lang="es-MX" sz="5500" b="1" dirty="0"/>
              <a:t>interés personal por la búsqueda de estrategias de gestión para comunidades del </a:t>
            </a:r>
            <a:r>
              <a:rPr lang="es-MX" sz="5500" b="1" dirty="0" smtClean="0"/>
              <a:t>conocimiento como la DCNI y la Universidad en general;</a:t>
            </a:r>
          </a:p>
          <a:p>
            <a:endParaRPr lang="es-MX" sz="5500" b="1" dirty="0" smtClean="0"/>
          </a:p>
          <a:p>
            <a:r>
              <a:rPr lang="es-MX" sz="5500" b="1" dirty="0" smtClean="0"/>
              <a:t>Mi respeto al trabajo autónomo de los actores en las comunidades del conocimiento;</a:t>
            </a:r>
          </a:p>
          <a:p>
            <a:pPr marL="0" indent="0">
              <a:buNone/>
            </a:pPr>
            <a:r>
              <a:rPr lang="es-MX" sz="5500" b="1" dirty="0" smtClean="0"/>
              <a:t> </a:t>
            </a:r>
            <a:endParaRPr lang="es-MX" sz="5500" b="1" dirty="0"/>
          </a:p>
          <a:p>
            <a:r>
              <a:rPr lang="es-MX" sz="5500" b="1" dirty="0" smtClean="0"/>
              <a:t>Mi </a:t>
            </a:r>
            <a:r>
              <a:rPr lang="es-MX" sz="5500" b="1" dirty="0"/>
              <a:t>disposición </a:t>
            </a:r>
            <a:r>
              <a:rPr lang="es-MX" sz="5500" b="1" dirty="0" smtClean="0"/>
              <a:t>y facilidad para </a:t>
            </a:r>
            <a:r>
              <a:rPr lang="es-MX" sz="5500" b="1" dirty="0"/>
              <a:t>acercarme de manera personal a los miembros de la </a:t>
            </a:r>
            <a:r>
              <a:rPr lang="es-MX" sz="5500" b="1" dirty="0" smtClean="0"/>
              <a:t>comunidad, </a:t>
            </a:r>
            <a:r>
              <a:rPr lang="es-MX" sz="5500" b="1" dirty="0"/>
              <a:t>con la intención de conocer sus inquietudes, sus fortalezas y sus expectativas en el desarrollo de la </a:t>
            </a:r>
            <a:r>
              <a:rPr lang="es-MX" sz="5500" b="1" dirty="0" smtClean="0"/>
              <a:t>División y junto con ellos construir el futuro de la DCNI;</a:t>
            </a:r>
          </a:p>
          <a:p>
            <a:endParaRPr lang="es-MX" dirty="0"/>
          </a:p>
          <a:p>
            <a:endParaRPr lang="es-MX" dirty="0"/>
          </a:p>
          <a:p>
            <a:endParaRPr lang="es-MX" dirty="0"/>
          </a:p>
        </p:txBody>
      </p:sp>
    </p:spTree>
    <p:extLst>
      <p:ext uri="{BB962C8B-B14F-4D97-AF65-F5344CB8AC3E}">
        <p14:creationId xmlns:p14="http://schemas.microsoft.com/office/powerpoint/2010/main" val="1995254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400" b="1" dirty="0" smtClean="0">
                <a:solidFill>
                  <a:srgbClr val="0000FF"/>
                </a:solidFill>
              </a:rPr>
              <a:t>La situación de la Unidad</a:t>
            </a:r>
            <a:endParaRPr lang="es-MX" sz="2400" b="1" dirty="0">
              <a:solidFill>
                <a:srgbClr val="0000FF"/>
              </a:solidFill>
            </a:endParaRPr>
          </a:p>
        </p:txBody>
      </p:sp>
      <p:sp>
        <p:nvSpPr>
          <p:cNvPr id="3" name="2 Marcador de contenido"/>
          <p:cNvSpPr>
            <a:spLocks noGrp="1"/>
          </p:cNvSpPr>
          <p:nvPr>
            <p:ph idx="1"/>
          </p:nvPr>
        </p:nvSpPr>
        <p:spPr>
          <a:xfrm>
            <a:off x="467544" y="2348880"/>
            <a:ext cx="8229600" cy="2764904"/>
          </a:xfrm>
        </p:spPr>
        <p:txBody>
          <a:bodyPr/>
          <a:lstStyle/>
          <a:p>
            <a:r>
              <a:rPr lang="es-MX" b="1" dirty="0" smtClean="0"/>
              <a:t>8 años de historia</a:t>
            </a:r>
          </a:p>
          <a:p>
            <a:r>
              <a:rPr lang="es-MX" b="1" dirty="0" smtClean="0"/>
              <a:t>La oportunidad en la ocupación de la sede definitiva</a:t>
            </a:r>
          </a:p>
          <a:p>
            <a:r>
              <a:rPr lang="es-MX" b="1" dirty="0" smtClean="0"/>
              <a:t>La ruta hacia el 2024</a:t>
            </a:r>
          </a:p>
          <a:p>
            <a:endParaRPr lang="es-MX" dirty="0"/>
          </a:p>
        </p:txBody>
      </p:sp>
    </p:spTree>
    <p:extLst>
      <p:ext uri="{BB962C8B-B14F-4D97-AF65-F5344CB8AC3E}">
        <p14:creationId xmlns:p14="http://schemas.microsoft.com/office/powerpoint/2010/main" val="2492325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solidFill>
                  <a:srgbClr val="0000FF"/>
                </a:solidFill>
              </a:rPr>
              <a:t>LA DCNI</a:t>
            </a:r>
            <a:endParaRPr lang="es-MX" b="1" dirty="0">
              <a:solidFill>
                <a:srgbClr val="0000FF"/>
              </a:solidFill>
            </a:endParaRPr>
          </a:p>
        </p:txBody>
      </p:sp>
      <p:sp>
        <p:nvSpPr>
          <p:cNvPr id="3" name="2 Marcador de contenido"/>
          <p:cNvSpPr>
            <a:spLocks noGrp="1"/>
          </p:cNvSpPr>
          <p:nvPr>
            <p:ph idx="1"/>
          </p:nvPr>
        </p:nvSpPr>
        <p:spPr/>
        <p:txBody>
          <a:bodyPr>
            <a:normAutofit fontScale="92500" lnSpcReduction="10000"/>
          </a:bodyPr>
          <a:lstStyle/>
          <a:p>
            <a:r>
              <a:rPr lang="es-ES" sz="2400" dirty="0" smtClean="0">
                <a:solidFill>
                  <a:srgbClr val="FF3300"/>
                </a:solidFill>
              </a:rPr>
              <a:t>Comunidad de 65 </a:t>
            </a:r>
            <a:r>
              <a:rPr lang="es-ES" sz="2400" dirty="0">
                <a:solidFill>
                  <a:srgbClr val="FF3300"/>
                </a:solidFill>
              </a:rPr>
              <a:t>profesores, (incluyendo 10 contratados bajo la figura </a:t>
            </a:r>
            <a:r>
              <a:rPr lang="es-ES" sz="2400" dirty="0" smtClean="0">
                <a:solidFill>
                  <a:srgbClr val="FF3300"/>
                </a:solidFill>
              </a:rPr>
              <a:t>de tiempo parcial con </a:t>
            </a:r>
            <a:r>
              <a:rPr lang="es-ES" sz="2400" dirty="0">
                <a:solidFill>
                  <a:srgbClr val="FF3300"/>
                </a:solidFill>
              </a:rPr>
              <a:t>Evaluación </a:t>
            </a:r>
            <a:r>
              <a:rPr lang="es-ES" sz="2400" dirty="0" smtClean="0">
                <a:solidFill>
                  <a:srgbClr val="FF3300"/>
                </a:solidFill>
              </a:rPr>
              <a:t>Curricular, 1 en la Secretaría Académica y 1 ocupando </a:t>
            </a:r>
            <a:r>
              <a:rPr lang="es-ES" sz="2400" dirty="0">
                <a:solidFill>
                  <a:srgbClr val="FF3300"/>
                </a:solidFill>
              </a:rPr>
              <a:t>una Cátedra y 2 Técnicos Académicos):</a:t>
            </a:r>
            <a:endParaRPr lang="es-ES" sz="2400" dirty="0" smtClean="0">
              <a:solidFill>
                <a:srgbClr val="FF3300"/>
              </a:solidFill>
            </a:endParaRPr>
          </a:p>
          <a:p>
            <a:r>
              <a:rPr lang="es-ES" sz="2400" dirty="0" smtClean="0"/>
              <a:t> </a:t>
            </a:r>
            <a:r>
              <a:rPr lang="es-ES" sz="2400" dirty="0"/>
              <a:t>17 </a:t>
            </a:r>
            <a:r>
              <a:rPr lang="es-ES" sz="2400" dirty="0" smtClean="0"/>
              <a:t>Profesores en </a:t>
            </a:r>
            <a:r>
              <a:rPr lang="es-ES" sz="2400" dirty="0"/>
              <a:t>el Departamento de Ciencias </a:t>
            </a:r>
            <a:r>
              <a:rPr lang="es-ES" sz="2400" dirty="0" smtClean="0"/>
              <a:t>Naturales;</a:t>
            </a:r>
          </a:p>
          <a:p>
            <a:r>
              <a:rPr lang="es-ES" sz="2400" dirty="0" smtClean="0"/>
              <a:t> </a:t>
            </a:r>
            <a:r>
              <a:rPr lang="es-ES" sz="2400" dirty="0"/>
              <a:t>27 </a:t>
            </a:r>
            <a:r>
              <a:rPr lang="es-ES" sz="2400" dirty="0" smtClean="0"/>
              <a:t>Profesores en </a:t>
            </a:r>
            <a:r>
              <a:rPr lang="es-ES" sz="2400" dirty="0"/>
              <a:t>el Departamento de Matemáticas </a:t>
            </a:r>
            <a:r>
              <a:rPr lang="es-ES" sz="2400" dirty="0" smtClean="0"/>
              <a:t>Aplicadas </a:t>
            </a:r>
            <a:r>
              <a:rPr lang="es-ES" sz="2400" dirty="0"/>
              <a:t>y </a:t>
            </a:r>
            <a:r>
              <a:rPr lang="es-ES" sz="2400" dirty="0" smtClean="0"/>
              <a:t>Sistemas;</a:t>
            </a:r>
          </a:p>
          <a:p>
            <a:r>
              <a:rPr lang="es-ES" sz="2400" dirty="0" smtClean="0"/>
              <a:t>20 Profesores en </a:t>
            </a:r>
            <a:r>
              <a:rPr lang="es-ES" sz="2400" dirty="0"/>
              <a:t>el Departamento de Procesos y </a:t>
            </a:r>
            <a:r>
              <a:rPr lang="es-ES" sz="2400" dirty="0" smtClean="0"/>
              <a:t>Tecnología</a:t>
            </a:r>
            <a:r>
              <a:rPr lang="es-ES" sz="2400" dirty="0" smtClean="0"/>
              <a:t>.</a:t>
            </a:r>
          </a:p>
          <a:p>
            <a:endParaRPr lang="es-ES" sz="2400" dirty="0"/>
          </a:p>
          <a:p>
            <a:r>
              <a:rPr lang="es-ES" sz="2400" dirty="0" smtClean="0"/>
              <a:t>Alrededor de 400 alumnos en sus 4 planes de estudio a nivel Licenciatura y en el Posgrado</a:t>
            </a:r>
          </a:p>
          <a:p>
            <a:r>
              <a:rPr lang="es-ES" sz="2400" dirty="0" smtClean="0"/>
              <a:t>12 colaboradores administrativos en oficinas y colabores de apoyo en mantenimiento y vigilancia del edificio que ocupamos. </a:t>
            </a:r>
          </a:p>
          <a:p>
            <a:pPr marL="0" indent="0" algn="r">
              <a:buNone/>
            </a:pPr>
            <a:r>
              <a:rPr lang="es-ES" sz="2400" dirty="0" smtClean="0"/>
              <a:t> </a:t>
            </a:r>
            <a:r>
              <a:rPr lang="es-ES" sz="1600" dirty="0" smtClean="0"/>
              <a:t>Informe </a:t>
            </a:r>
            <a:r>
              <a:rPr lang="es-ES" sz="1600" dirty="0" smtClean="0"/>
              <a:t>2012 del Director de División</a:t>
            </a:r>
            <a:endParaRPr lang="es-MX" sz="1600" dirty="0"/>
          </a:p>
        </p:txBody>
      </p:sp>
    </p:spTree>
    <p:extLst>
      <p:ext uri="{BB962C8B-B14F-4D97-AF65-F5344CB8AC3E}">
        <p14:creationId xmlns:p14="http://schemas.microsoft.com/office/powerpoint/2010/main" val="1613275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r"/>
            <a:r>
              <a:rPr lang="es-MX" sz="2800" b="1" dirty="0" smtClean="0">
                <a:solidFill>
                  <a:srgbClr val="0000FF"/>
                </a:solidFill>
              </a:rPr>
              <a:t>La Universidad Autónoma Metropolitana</a:t>
            </a:r>
            <a:endParaRPr lang="es-MX" sz="2800" b="1" dirty="0">
              <a:solidFill>
                <a:srgbClr val="0000FF"/>
              </a:solidFill>
            </a:endParaRPr>
          </a:p>
        </p:txBody>
      </p:sp>
      <p:sp>
        <p:nvSpPr>
          <p:cNvPr id="3" name="2 Marcador de contenido"/>
          <p:cNvSpPr>
            <a:spLocks noGrp="1"/>
          </p:cNvSpPr>
          <p:nvPr>
            <p:ph idx="1"/>
          </p:nvPr>
        </p:nvSpPr>
        <p:spPr>
          <a:xfrm>
            <a:off x="467544" y="2636912"/>
            <a:ext cx="8229600" cy="1900808"/>
          </a:xfrm>
        </p:spPr>
        <p:txBody>
          <a:bodyPr/>
          <a:lstStyle/>
          <a:p>
            <a:r>
              <a:rPr lang="es-MX" b="1" dirty="0" smtClean="0"/>
              <a:t>40 años de historia</a:t>
            </a:r>
          </a:p>
          <a:p>
            <a:r>
              <a:rPr lang="es-MX" b="1" dirty="0" smtClean="0"/>
              <a:t>5 Unidades</a:t>
            </a:r>
          </a:p>
          <a:p>
            <a:r>
              <a:rPr lang="es-MX" b="1" dirty="0" smtClean="0"/>
              <a:t>Una Legislación</a:t>
            </a:r>
            <a:endParaRPr lang="es-MX" b="1" dirty="0"/>
          </a:p>
        </p:txBody>
      </p:sp>
    </p:spTree>
    <p:extLst>
      <p:ext uri="{BB962C8B-B14F-4D97-AF65-F5344CB8AC3E}">
        <p14:creationId xmlns:p14="http://schemas.microsoft.com/office/powerpoint/2010/main" val="555359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627783" y="1694418"/>
            <a:ext cx="3378765" cy="769441"/>
          </a:xfrm>
          <a:prstGeom prst="rect">
            <a:avLst/>
          </a:prstGeom>
          <a:noFill/>
        </p:spPr>
        <p:txBody>
          <a:bodyPr wrap="square" rtlCol="0">
            <a:spAutoFit/>
          </a:bodyPr>
          <a:lstStyle/>
          <a:p>
            <a:r>
              <a:rPr lang="es-MX" sz="4400" i="1" dirty="0" smtClean="0">
                <a:solidFill>
                  <a:schemeClr val="accent6">
                    <a:lumMod val="75000"/>
                  </a:schemeClr>
                </a:solidFill>
              </a:rPr>
              <a:t>Gracias!</a:t>
            </a:r>
          </a:p>
        </p:txBody>
      </p:sp>
      <p:pic>
        <p:nvPicPr>
          <p:cNvPr id="491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140968"/>
            <a:ext cx="4777671" cy="31851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2996</TotalTime>
  <Words>733</Words>
  <Application>Microsoft Office PowerPoint</Application>
  <PresentationFormat>Presentación en pantalla (4:3)</PresentationFormat>
  <Paragraphs>52</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Presentación de PowerPoint</vt:lpstr>
      <vt:lpstr>¿Quién soy?</vt:lpstr>
      <vt:lpstr>Motivos y razones para ocupar el cargo de Director de la DCNI</vt:lpstr>
      <vt:lpstr>La situación de la Unidad</vt:lpstr>
      <vt:lpstr>LA DCNI</vt:lpstr>
      <vt:lpstr>La Universidad Autónoma Metropolitana</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lgenis</dc:creator>
  <cp:lastModifiedBy>usuario</cp:lastModifiedBy>
  <cp:revision>180</cp:revision>
  <cp:lastPrinted>2013-05-16T00:17:50Z</cp:lastPrinted>
  <dcterms:created xsi:type="dcterms:W3CDTF">2010-03-05T22:46:24Z</dcterms:created>
  <dcterms:modified xsi:type="dcterms:W3CDTF">2013-07-08T19:50:09Z</dcterms:modified>
</cp:coreProperties>
</file>