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2" d="100"/>
          <a:sy n="82" d="100"/>
        </p:scale>
        <p:origin x="-1397" y="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9C0A9-73A7-41F9-9EF5-F71801DBB750}" type="datetimeFigureOut">
              <a:rPr lang="es-MX" smtClean="0"/>
              <a:t>08/07/2013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1CAD5B-2A35-4F88-9BD7-67AD8B8BE1C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7236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1CAD5B-2A35-4F88-9BD7-67AD8B8BE1C0}" type="slidenum">
              <a:rPr lang="es-MX" smtClean="0"/>
              <a:t>6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59978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0011-96BA-4486-B7F0-EE58755552F3}" type="datetimeFigureOut">
              <a:rPr lang="es-MX" smtClean="0"/>
              <a:t>08/07/2013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BC860-F20E-4035-8DF0-F97C43149864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0011-96BA-4486-B7F0-EE58755552F3}" type="datetimeFigureOut">
              <a:rPr lang="es-MX" smtClean="0"/>
              <a:t>08/07/2013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BC860-F20E-4035-8DF0-F97C43149864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0011-96BA-4486-B7F0-EE58755552F3}" type="datetimeFigureOut">
              <a:rPr lang="es-MX" smtClean="0"/>
              <a:t>08/07/2013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BC860-F20E-4035-8DF0-F97C43149864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0011-96BA-4486-B7F0-EE58755552F3}" type="datetimeFigureOut">
              <a:rPr lang="es-MX" smtClean="0"/>
              <a:t>08/07/2013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BC860-F20E-4035-8DF0-F97C43149864}" type="slidenum">
              <a:rPr lang="es-MX" smtClean="0"/>
              <a:t>‹Nº›</a:t>
            </a:fld>
            <a:endParaRPr lang="es-MX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0011-96BA-4486-B7F0-EE58755552F3}" type="datetimeFigureOut">
              <a:rPr lang="es-MX" smtClean="0"/>
              <a:t>08/07/2013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BC860-F20E-4035-8DF0-F97C43149864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0011-96BA-4486-B7F0-EE58755552F3}" type="datetimeFigureOut">
              <a:rPr lang="es-MX" smtClean="0"/>
              <a:t>08/07/2013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BC860-F20E-4035-8DF0-F97C43149864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0011-96BA-4486-B7F0-EE58755552F3}" type="datetimeFigureOut">
              <a:rPr lang="es-MX" smtClean="0"/>
              <a:t>08/07/2013</a:t>
            </a:fld>
            <a:endParaRPr lang="es-MX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BC860-F20E-4035-8DF0-F97C43149864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0011-96BA-4486-B7F0-EE58755552F3}" type="datetimeFigureOut">
              <a:rPr lang="es-MX" smtClean="0"/>
              <a:t>08/07/2013</a:t>
            </a:fld>
            <a:endParaRPr lang="es-MX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BC860-F20E-4035-8DF0-F97C43149864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0011-96BA-4486-B7F0-EE58755552F3}" type="datetimeFigureOut">
              <a:rPr lang="es-MX" smtClean="0"/>
              <a:t>08/07/2013</a:t>
            </a:fld>
            <a:endParaRPr lang="es-MX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BC860-F20E-4035-8DF0-F97C43149864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0011-96BA-4486-B7F0-EE58755552F3}" type="datetimeFigureOut">
              <a:rPr lang="es-MX" smtClean="0"/>
              <a:t>08/07/2013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BC860-F20E-4035-8DF0-F97C43149864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A0011-96BA-4486-B7F0-EE58755552F3}" type="datetimeFigureOut">
              <a:rPr lang="es-MX" smtClean="0"/>
              <a:t>08/07/2013</a:t>
            </a:fld>
            <a:endParaRPr lang="es-MX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BC860-F20E-4035-8DF0-F97C43149864}" type="slidenum">
              <a:rPr lang="es-MX" smtClean="0"/>
              <a:t>‹Nº›</a:t>
            </a:fld>
            <a:endParaRPr lang="es-MX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6FDA0011-96BA-4486-B7F0-EE58755552F3}" type="datetimeFigureOut">
              <a:rPr lang="es-MX" smtClean="0"/>
              <a:t>08/07/2013</a:t>
            </a:fld>
            <a:endParaRPr lang="es-MX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ECCBC860-F20E-4035-8DF0-F97C43149864}" type="slidenum">
              <a:rPr lang="es-MX" smtClean="0"/>
              <a:t>‹Nº›</a:t>
            </a:fld>
            <a:endParaRPr lang="es-MX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Puntos de vista sobre la situación de la Unidad, la División y los Departamentos.</a:t>
            </a:r>
          </a:p>
          <a:p>
            <a:r>
              <a:rPr lang="es-MX" dirty="0" smtClean="0"/>
              <a:t>Por:</a:t>
            </a:r>
          </a:p>
          <a:p>
            <a:r>
              <a:rPr lang="es-MX" dirty="0" smtClean="0"/>
              <a:t>Dr. Alfonso Mauricio Sales Cruz</a:t>
            </a:r>
            <a:endParaRPr lang="es-MX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Motivos y Razones para ocupar el cargo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40055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Motivos y  Razones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He adquirido experiencia en la gestión.</a:t>
            </a:r>
          </a:p>
          <a:p>
            <a:r>
              <a:rPr lang="es-MX" dirty="0" smtClean="0"/>
              <a:t>Tengo ideas que aportar para mejorar el desempeño de la División y sus Departamentos.</a:t>
            </a:r>
          </a:p>
          <a:p>
            <a:r>
              <a:rPr lang="es-MX" dirty="0" smtClean="0"/>
              <a:t>Conozco las fortalezas y debilidades de la División.</a:t>
            </a:r>
          </a:p>
          <a:p>
            <a:r>
              <a:rPr lang="es-MX" dirty="0" smtClean="0"/>
              <a:t>He identificado las dificultades y las necesidades.</a:t>
            </a:r>
          </a:p>
          <a:p>
            <a:r>
              <a:rPr lang="es-MX" dirty="0"/>
              <a:t>Conozco </a:t>
            </a:r>
            <a:r>
              <a:rPr lang="es-MX" dirty="0" smtClean="0"/>
              <a:t> el </a:t>
            </a:r>
            <a:r>
              <a:rPr lang="es-MX" dirty="0"/>
              <a:t>camino </a:t>
            </a:r>
            <a:r>
              <a:rPr lang="es-MX" dirty="0" smtClean="0"/>
              <a:t>para su solución y </a:t>
            </a:r>
            <a:r>
              <a:rPr lang="es-MX" dirty="0"/>
              <a:t>tengo las </a:t>
            </a:r>
            <a:r>
              <a:rPr lang="es-MX" dirty="0" smtClean="0"/>
              <a:t>herramientas necesarias.</a:t>
            </a:r>
          </a:p>
          <a:p>
            <a:r>
              <a:rPr lang="es-MX" dirty="0" smtClean="0"/>
              <a:t>Puedo desempeñar el trabajo de una manera óptima.</a:t>
            </a:r>
          </a:p>
          <a:p>
            <a:r>
              <a:rPr lang="es-MX" dirty="0" smtClean="0"/>
              <a:t>La posición es el lugar propicio para impulsar cambios para la mejora de la Docencia.</a:t>
            </a:r>
          </a:p>
          <a:p>
            <a:r>
              <a:rPr lang="es-MX" dirty="0" smtClean="0"/>
              <a:t>Es un cargo que sabría  recibir con responsabilidad y compromiso.</a:t>
            </a:r>
          </a:p>
          <a:p>
            <a:r>
              <a:rPr lang="es-MX" dirty="0" smtClean="0"/>
              <a:t>Nueva posición en el tabulador.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25708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Situación actual de la Unidad, División y sus Departamentos.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algn="just"/>
            <a:r>
              <a:rPr lang="es-MX" dirty="0" smtClean="0"/>
              <a:t>La unida atraviesa por una nueva etapa.</a:t>
            </a:r>
          </a:p>
          <a:p>
            <a:pPr algn="just"/>
            <a:r>
              <a:rPr lang="es-MX" dirty="0" smtClean="0"/>
              <a:t>Hace falta optimizar los recursos.</a:t>
            </a:r>
          </a:p>
          <a:p>
            <a:pPr algn="just"/>
            <a:r>
              <a:rPr lang="es-MX" dirty="0" smtClean="0"/>
              <a:t>Certificar sus licenciaturas y Posgrado.</a:t>
            </a:r>
          </a:p>
          <a:p>
            <a:pPr algn="just"/>
            <a:r>
              <a:rPr lang="es-MX" dirty="0" smtClean="0"/>
              <a:t>Incrementar su matricula y eficiencia terminal.</a:t>
            </a:r>
          </a:p>
          <a:p>
            <a:pPr algn="just"/>
            <a:r>
              <a:rPr lang="es-MX" dirty="0" smtClean="0"/>
              <a:t>Reducir el número de reprobados (eliminar cuellos de botella). </a:t>
            </a:r>
          </a:p>
          <a:p>
            <a:pPr algn="just"/>
            <a:r>
              <a:rPr lang="es-MX" dirty="0" smtClean="0"/>
              <a:t>Necesario diversificar y aumentar contrataciones de profesores.</a:t>
            </a:r>
          </a:p>
          <a:p>
            <a:pPr algn="just"/>
            <a:r>
              <a:rPr lang="es-MX" dirty="0" smtClean="0"/>
              <a:t>Necesario consolidar el quehacer universitario.</a:t>
            </a:r>
          </a:p>
          <a:p>
            <a:pPr algn="just"/>
            <a:r>
              <a:rPr lang="es-MX" dirty="0" smtClean="0"/>
              <a:t>Creer en la Visión y la Misión.</a:t>
            </a:r>
          </a:p>
          <a:p>
            <a:pPr algn="just"/>
            <a:r>
              <a:rPr lang="es-MX" dirty="0" smtClean="0"/>
              <a:t>Aplicar claramente los valores y ejes rectores.</a:t>
            </a:r>
          </a:p>
          <a:p>
            <a:pPr algn="just"/>
            <a:r>
              <a:rPr lang="es-MX" dirty="0" smtClean="0"/>
              <a:t>Integrarse como comunidad.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3934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Propuestas del plan de trabajo</a:t>
            </a:r>
            <a:endParaRPr lang="es-MX" dirty="0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MX" dirty="0" smtClean="0"/>
              <a:t>En términos de </a:t>
            </a:r>
            <a:r>
              <a:rPr lang="es-MX" dirty="0"/>
              <a:t>las actividades sustantivas de la Universidad: </a:t>
            </a:r>
            <a:endParaRPr lang="es-MX" dirty="0" smtClean="0"/>
          </a:p>
          <a:p>
            <a:endParaRPr lang="es-MX" dirty="0" smtClean="0"/>
          </a:p>
          <a:p>
            <a:r>
              <a:rPr lang="es-MX" dirty="0" smtClean="0"/>
              <a:t>Docencia</a:t>
            </a:r>
            <a:r>
              <a:rPr lang="es-MX" dirty="0"/>
              <a:t>, </a:t>
            </a:r>
          </a:p>
          <a:p>
            <a:r>
              <a:rPr lang="es-MX" dirty="0" smtClean="0"/>
              <a:t>Investigación </a:t>
            </a:r>
            <a:r>
              <a:rPr lang="es-MX" dirty="0"/>
              <a:t>y </a:t>
            </a:r>
            <a:endParaRPr lang="es-MX" dirty="0" smtClean="0"/>
          </a:p>
          <a:p>
            <a:r>
              <a:rPr lang="es-MX" dirty="0" smtClean="0"/>
              <a:t>Difusión </a:t>
            </a:r>
            <a:r>
              <a:rPr lang="es-MX" dirty="0"/>
              <a:t>y Preservación de la Cultura</a:t>
            </a:r>
            <a:r>
              <a:rPr lang="es-MX" dirty="0" smtClean="0"/>
              <a:t>.</a:t>
            </a:r>
          </a:p>
          <a:p>
            <a:pPr marL="0" indent="0">
              <a:buNone/>
            </a:pPr>
            <a:r>
              <a:rPr lang="es-MX" dirty="0" smtClean="0"/>
              <a:t> </a:t>
            </a:r>
          </a:p>
          <a:p>
            <a:r>
              <a:rPr lang="es-MX" dirty="0" smtClean="0"/>
              <a:t>Sustentabilidad, </a:t>
            </a:r>
          </a:p>
          <a:p>
            <a:r>
              <a:rPr lang="es-MX" dirty="0" smtClean="0"/>
              <a:t>Responsabilidad </a:t>
            </a:r>
            <a:r>
              <a:rPr lang="es-MX" dirty="0"/>
              <a:t>Social</a:t>
            </a:r>
            <a:r>
              <a:rPr lang="es-MX" dirty="0" smtClean="0"/>
              <a:t>, y</a:t>
            </a:r>
          </a:p>
          <a:p>
            <a:r>
              <a:rPr lang="es-MX" dirty="0" smtClean="0"/>
              <a:t>Integración </a:t>
            </a:r>
            <a:r>
              <a:rPr lang="es-MX" dirty="0"/>
              <a:t>de </a:t>
            </a:r>
            <a:r>
              <a:rPr lang="es-MX" dirty="0" smtClean="0"/>
              <a:t>la Comunidad.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76902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Mi </a:t>
            </a:r>
            <a:r>
              <a:rPr lang="es-MX" dirty="0"/>
              <a:t>plan de trabajo está dirigido </a:t>
            </a:r>
            <a:r>
              <a:rPr lang="es-MX" dirty="0" smtClean="0"/>
              <a:t>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10000"/>
          </a:bodyPr>
          <a:lstStyle/>
          <a:p>
            <a:pPr marL="571500" indent="-571500" algn="just">
              <a:buFont typeface="+mj-lt"/>
              <a:buAutoNum type="romanUcPeriod"/>
            </a:pPr>
            <a:r>
              <a:rPr lang="es-MX" dirty="0"/>
              <a:t>Lograr la mejora continua y de calidad de los programas educativos, del modelo educativo y de los esquemas de acompañamiento estudiantil.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es-MX" dirty="0"/>
              <a:t>Lograr posicionar a nuestras licenciaturas y Posgrado en un plano nacional e internacional de excelencia.</a:t>
            </a:r>
          </a:p>
          <a:p>
            <a:pPr marL="571500" lvl="0" indent="-571500" algn="just">
              <a:buFont typeface="+mj-lt"/>
              <a:buAutoNum type="romanUcPeriod"/>
            </a:pPr>
            <a:r>
              <a:rPr lang="es-MX" dirty="0" smtClean="0"/>
              <a:t>Lograr </a:t>
            </a:r>
            <a:r>
              <a:rPr lang="es-MX" dirty="0"/>
              <a:t>la planeación e implementación de acciones y estrategias para alcanzar los objetivos del PDI, particularmente los que competen a nuestra División.</a:t>
            </a:r>
          </a:p>
          <a:p>
            <a:pPr marL="571500" indent="-571500" algn="just">
              <a:buFont typeface="+mj-lt"/>
              <a:buAutoNum type="romanUcPeriod"/>
            </a:pPr>
            <a:r>
              <a:rPr lang="es-MX" dirty="0" smtClean="0"/>
              <a:t>Cuidar </a:t>
            </a:r>
            <a:r>
              <a:rPr lang="es-MX" dirty="0"/>
              <a:t>el desarrollo equilibrado de los Departamentos e instancias que </a:t>
            </a:r>
            <a:r>
              <a:rPr lang="es-MX" dirty="0" smtClean="0"/>
              <a:t>conforman </a:t>
            </a:r>
            <a:r>
              <a:rPr lang="es-MX" dirty="0"/>
              <a:t>a la </a:t>
            </a:r>
            <a:r>
              <a:rPr lang="es-MX" dirty="0" smtClean="0"/>
              <a:t>DCNI.</a:t>
            </a:r>
          </a:p>
          <a:p>
            <a:pPr marL="571500" lvl="0" indent="-571500" algn="just">
              <a:buFont typeface="+mj-lt"/>
              <a:buAutoNum type="romanUcPeriod"/>
            </a:pPr>
            <a:r>
              <a:rPr lang="es-MX" dirty="0" smtClean="0"/>
              <a:t>Lograr, coordinadamente, la participación activa de la comunidad, en las actividades sustantivas de la Universidad, así como en actividades culturales, sociales y deportivas para la convivencia entre los miembros de nuestra comunidad,  procurando un clima de respeto, tolerancia, transparencia, responsabilidad social y </a:t>
            </a:r>
            <a:r>
              <a:rPr lang="es-MX" dirty="0"/>
              <a:t>certidumbre</a:t>
            </a:r>
            <a:r>
              <a:rPr lang="es-MX" dirty="0" smtClean="0"/>
              <a:t>.</a:t>
            </a:r>
          </a:p>
          <a:p>
            <a:pPr marL="571500" lvl="0" indent="-571500" algn="just">
              <a:buFont typeface="+mj-lt"/>
              <a:buAutoNum type="romanUcPeriod"/>
            </a:pPr>
            <a:r>
              <a:rPr lang="es-MX" dirty="0" smtClean="0"/>
              <a:t>Lograr </a:t>
            </a:r>
            <a:r>
              <a:rPr lang="es-MX" dirty="0"/>
              <a:t>las condiciones necesarias que permitan la integración de la comunidad mediante una vida académica Plena. </a:t>
            </a:r>
          </a:p>
          <a:p>
            <a:pPr marL="571500" indent="-571500" algn="just">
              <a:buFont typeface="+mj-lt"/>
              <a:buAutoNum type="romanUcPeriod"/>
            </a:pPr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2404404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Plan estratégico de Implementación del PDI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MX" dirty="0" smtClean="0"/>
              <a:t>5 GRANDES PROYECTOS :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Proyecto de fortalecimientos docente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Proyecto de investigación interdisciplinaria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Proyecto de apropiación de las tecnologías de la información y la comunicación.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Proyecto de educación a lo largo de la vida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/>
              <a:t>Proyecto de transferencia de conocimiento.</a:t>
            </a:r>
          </a:p>
          <a:p>
            <a:pPr marL="0" lvl="0" indent="0">
              <a:buNone/>
            </a:pPr>
            <a:endParaRPr lang="es-MX" dirty="0" smtClean="0"/>
          </a:p>
          <a:p>
            <a:pPr lvl="0">
              <a:buFont typeface="+mj-lt"/>
              <a:buAutoNum type="arabicPeriod" startAt="6"/>
            </a:pPr>
            <a:r>
              <a:rPr lang="es-MX" dirty="0" smtClean="0"/>
              <a:t>Proyecto de integración de </a:t>
            </a:r>
            <a:r>
              <a:rPr lang="es-MX" dirty="0"/>
              <a:t>la comunidad mediante una vida académica Plena. 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754131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Gracias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29366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orizonte">
  <a:themeElements>
    <a:clrScheme name="Horizonte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te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te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329</TotalTime>
  <Words>463</Words>
  <Application>Microsoft Office PowerPoint</Application>
  <PresentationFormat>Presentación en pantalla (4:3)</PresentationFormat>
  <Paragraphs>53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Horizonte</vt:lpstr>
      <vt:lpstr>Motivos y Razones para ocupar el cargo</vt:lpstr>
      <vt:lpstr>Motivos y  Razones</vt:lpstr>
      <vt:lpstr>Situación actual de la Unidad, División y sus Departamentos.</vt:lpstr>
      <vt:lpstr>Propuestas del plan de trabajo</vt:lpstr>
      <vt:lpstr>Mi plan de trabajo está dirigido a</vt:lpstr>
      <vt:lpstr>Plan estratégico de Implementación del PDI</vt:lpstr>
      <vt:lpstr>Gracias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Mauricio</dc:creator>
  <cp:lastModifiedBy>Malena Jaimes</cp:lastModifiedBy>
  <cp:revision>12</cp:revision>
  <dcterms:created xsi:type="dcterms:W3CDTF">2013-07-04T19:10:27Z</dcterms:created>
  <dcterms:modified xsi:type="dcterms:W3CDTF">2013-07-08T15:25:13Z</dcterms:modified>
</cp:coreProperties>
</file>