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276" r:id="rId4"/>
    <p:sldId id="298" r:id="rId5"/>
    <p:sldId id="285" r:id="rId6"/>
    <p:sldId id="281" r:id="rId7"/>
    <p:sldId id="283" r:id="rId8"/>
    <p:sldId id="299" r:id="rId9"/>
    <p:sldId id="277" r:id="rId10"/>
    <p:sldId id="278" r:id="rId11"/>
    <p:sldId id="286" r:id="rId12"/>
    <p:sldId id="287" r:id="rId13"/>
    <p:sldId id="288" r:id="rId14"/>
    <p:sldId id="289" r:id="rId15"/>
    <p:sldId id="290" r:id="rId16"/>
    <p:sldId id="295" r:id="rId17"/>
    <p:sldId id="294" r:id="rId18"/>
    <p:sldId id="291" r:id="rId19"/>
    <p:sldId id="296" r:id="rId20"/>
    <p:sldId id="292" r:id="rId21"/>
    <p:sldId id="293" r:id="rId22"/>
    <p:sldId id="300" r:id="rId23"/>
    <p:sldId id="297" r:id="rId24"/>
    <p:sldId id="279" r:id="rId25"/>
    <p:sldId id="280" r:id="rId26"/>
    <p:sldId id="274" r:id="rId27"/>
  </p:sldIdLst>
  <p:sldSz cx="13004800" cy="9753600"/>
  <p:notesSz cx="6858000" cy="9144000"/>
  <p:defaultTextStyle>
    <a:defPPr>
      <a:defRPr lang="en-US"/>
    </a:defPPr>
    <a:lvl1pPr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3429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6858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10287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1371600" algn="ctr" defTabSz="457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BC9"/>
    <a:srgbClr val="79929B"/>
    <a:srgbClr val="FF6600"/>
    <a:srgbClr val="FF9966"/>
    <a:srgbClr val="FF3300"/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1" d="100"/>
          <a:sy n="61" d="100"/>
        </p:scale>
        <p:origin x="-1258" y="-5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Noteworthy Bold" charset="0"/>
              </a:rPr>
              <a:t>Second level</a:t>
            </a:r>
          </a:p>
          <a:p>
            <a:pPr lvl="2"/>
            <a:r>
              <a:rPr lang="en-US" smtClean="0">
                <a:sym typeface="Noteworthy Bold" charset="0"/>
              </a:rPr>
              <a:t>Third level</a:t>
            </a:r>
          </a:p>
          <a:p>
            <a:pPr lvl="3"/>
            <a:r>
              <a:rPr lang="en-US" smtClean="0">
                <a:sym typeface="Noteworthy Bold" charset="0"/>
              </a:rPr>
              <a:t>Fourth level</a:t>
            </a:r>
          </a:p>
          <a:p>
            <a:pPr lvl="4"/>
            <a:r>
              <a:rPr lang="en-US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492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6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436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3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78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6760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095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73660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halkduster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Chalkduster" charset="0"/>
        </a:defRPr>
      </a:lvl1pPr>
      <a:lvl2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2pPr>
      <a:lvl3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3pPr>
      <a:lvl4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4pPr>
      <a:lvl5pPr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5pPr>
      <a:lvl6pPr marL="4572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6pPr>
      <a:lvl7pPr marL="9144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7pPr>
      <a:lvl8pPr marL="13716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8pPr>
      <a:lvl9pPr marL="1828800" algn="ctr" defTabSz="457200" rtl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Chalkduster" charset="0"/>
          <a:ea typeface="Chalkduster" charset="0"/>
          <a:cs typeface="Chalkduster" charset="0"/>
          <a:sym typeface="Chalkduster" charset="0"/>
        </a:defRPr>
      </a:lvl9pPr>
    </p:titleStyle>
    <p:bodyStyle>
      <a:lvl1pPr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1pPr>
      <a:lvl2pPr marL="3429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2pPr>
      <a:lvl3pPr marL="685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3pPr>
      <a:lvl4pPr marL="10287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4pPr>
      <a:lvl5pPr marL="13716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5pPr>
      <a:lvl6pPr marL="18288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6pPr>
      <a:lvl7pPr marL="22860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7pPr>
      <a:lvl8pPr marL="27432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8pPr>
      <a:lvl9pPr marL="3200400" algn="l" defTabSz="457200" rtl="0" fontAlgn="base" hangingPunct="0">
        <a:spcBef>
          <a:spcPts val="360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Chalkduster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97744" y="1780456"/>
            <a:ext cx="11809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“..expresen </a:t>
            </a:r>
            <a:r>
              <a:rPr lang="es-MX" sz="4400" dirty="0"/>
              <a:t>los motivos y razones para ocupar el cargo y expongan sus conocimientos y puntos de vista, particularmente sobre la situación de la Unidad, la División y los departamentos de ésta con una visión crítica y </a:t>
            </a:r>
            <a:r>
              <a:rPr lang="es-MX" sz="4400" dirty="0" smtClean="0"/>
              <a:t>práctica…”</a:t>
            </a:r>
            <a:endParaRPr lang="es-MX" sz="4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325936" y="818916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Presentación del </a:t>
            </a:r>
          </a:p>
          <a:p>
            <a:r>
              <a:rPr lang="es-MX" dirty="0" smtClean="0"/>
              <a:t>Dr. Rafael Pérez y Pérez</a:t>
            </a:r>
            <a:endParaRPr lang="es-MX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Creo que mi experiencia y personalidad pueden aportar a la División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Llamada rectangular redondeada"/>
          <p:cNvSpPr/>
          <p:nvPr/>
        </p:nvSpPr>
        <p:spPr bwMode="auto">
          <a:xfrm>
            <a:off x="3478064" y="484312"/>
            <a:ext cx="8208912" cy="2232248"/>
          </a:xfrm>
          <a:prstGeom prst="wedgeRoundRectCallout">
            <a:avLst>
              <a:gd name="adj1" fmla="val -34563"/>
              <a:gd name="adj2" fmla="val 104416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Estoy a punto de cumplir 25 años de que inicie</a:t>
            </a:r>
            <a:r>
              <a:rPr kumimoji="0" lang="es-MX" sz="4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 mi labor como docente universitario</a:t>
            </a:r>
            <a:endParaRPr kumimoji="0" lang="es-MX" sz="4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2397944" y="6316960"/>
            <a:ext cx="8208912" cy="2232248"/>
          </a:xfrm>
          <a:prstGeom prst="wedgeRoundRectCallout">
            <a:avLst>
              <a:gd name="adj1" fmla="val -5031"/>
              <a:gd name="adj2" fmla="val -78489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He desarrollado material docente innovador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453728" y="628328"/>
            <a:ext cx="8208912" cy="2232248"/>
          </a:xfrm>
          <a:prstGeom prst="wedgeRoundRectCallout">
            <a:avLst>
              <a:gd name="adj1" fmla="val 7921"/>
              <a:gd name="adj2" fmla="val 104417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Tengo experiencia de varios años en la docencia interdisciplinaria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1915153" y="6172944"/>
            <a:ext cx="9145016" cy="3312368"/>
          </a:xfrm>
          <a:prstGeom prst="wedgeRoundRectCallout">
            <a:avLst>
              <a:gd name="adj1" fmla="val 7224"/>
              <a:gd name="adj2" fmla="val -67637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Tengo más de 20 años trabajando en proyectos de investigación  interdisciplinarios (como estudiante y como investigador)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1245816" y="844352"/>
            <a:ext cx="7560840" cy="2664296"/>
          </a:xfrm>
          <a:prstGeom prst="wedgeRoundRectCallout">
            <a:avLst>
              <a:gd name="adj1" fmla="val 45756"/>
              <a:gd name="adj2" fmla="val 72838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Tengo publicaciones con colegas de los tres departamentos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" y="2946321"/>
            <a:ext cx="12988957" cy="38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1245816" y="844352"/>
            <a:ext cx="7560840" cy="2664296"/>
          </a:xfrm>
          <a:prstGeom prst="wedgeRoundRectCallout">
            <a:avLst>
              <a:gd name="adj1" fmla="val 45756"/>
              <a:gd name="adj2" fmla="val 72838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Soy miembro del </a:t>
            </a:r>
            <a:r>
              <a:rPr kumimoji="0" lang="en-US" sz="42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steering committee</a:t>
            </a: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 del ICCC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381720" y="6100936"/>
            <a:ext cx="7560840" cy="2664296"/>
          </a:xfrm>
          <a:prstGeom prst="wedgeRoundRectCallout">
            <a:avLst>
              <a:gd name="adj1" fmla="val 55881"/>
              <a:gd name="adj2" fmla="val -63646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Tengo experiencia organizando eventos internacionales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453728" y="988368"/>
            <a:ext cx="12025336" cy="79928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42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7" y="1454942"/>
            <a:ext cx="11365626" cy="707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7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05856" y="3148608"/>
            <a:ext cx="9793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/>
              <a:t>¿Por qué ser </a:t>
            </a:r>
            <a:r>
              <a:rPr lang="es-MX" sz="7200" dirty="0" smtClean="0"/>
              <a:t>candidato</a:t>
            </a:r>
            <a:r>
              <a:rPr lang="es-MX" sz="7200" dirty="0" smtClean="0"/>
              <a:t> </a:t>
            </a:r>
            <a:r>
              <a:rPr lang="es-MX" sz="7200" dirty="0" smtClean="0"/>
              <a:t>a la dirección de la DCCD?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20343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51057" y="484312"/>
            <a:ext cx="10275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-Siete Coloquios Internacionales en Creatividad Computacional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381720" y="412304"/>
            <a:ext cx="10297144" cy="3168352"/>
          </a:xfrm>
          <a:prstGeom prst="wedgeRoundRectCallout">
            <a:avLst>
              <a:gd name="adj1" fmla="val 30686"/>
              <a:gd name="adj2" fmla="val 65890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Tengo experiencia en gestión, tanto en la IP como en la administración de proyectos, cuando estuve de encargado en el DTI, 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 bwMode="auto">
          <a:xfrm>
            <a:off x="390876" y="6316960"/>
            <a:ext cx="10297144" cy="3168352"/>
          </a:xfrm>
          <a:prstGeom prst="wedgeRoundRectCallout">
            <a:avLst>
              <a:gd name="adj1" fmla="val 42044"/>
              <a:gd name="adj2" fmla="val -71029"/>
              <a:gd name="adj3" fmla="val 16667"/>
            </a:avLst>
          </a:prstGeom>
          <a:noFill/>
          <a:ln w="63500" cap="rnd">
            <a:solidFill>
              <a:schemeClr val="tx1"/>
            </a:solidFill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Soy líder desde hace varios años de un exitoso grupo interdisciplinario de investigación, surgido de la UAM-C, que ya es</a:t>
            </a:r>
            <a:r>
              <a:rPr kumimoji="0" lang="es-MX" sz="4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rPr>
              <a:t> reconocido internacionalmente</a:t>
            </a:r>
            <a:endParaRPr kumimoji="0" lang="es-MX" sz="4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halkduster" charset="0"/>
              <a:ea typeface="Chalkduster" charset="0"/>
              <a:cs typeface="Chalkduster" charset="0"/>
              <a:sym typeface="Chalkduster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Creo que mi experiencia y personalidad pueden aportar a la División</a:t>
            </a:r>
            <a:endParaRPr lang="es-MX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51057" y="4156720"/>
            <a:ext cx="10873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Creo que mi experiencia y personalidad pueden aportar a la División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53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57984" y="4485124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Sugerencia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0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87462" y="3508648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invito a que lleven a cabo una evaluación detallada del proceso de designación de los directores de división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284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91417" y="4498176"/>
            <a:ext cx="439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¡Gracias!</a:t>
            </a:r>
            <a:endParaRPr lang="es-MX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57784" y="1919818"/>
            <a:ext cx="11089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hecho de participar es una forma de contribuir con la Institución.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smtClean="0"/>
              <a:t>Como </a:t>
            </a:r>
            <a:r>
              <a:rPr lang="es-MX" dirty="0" smtClean="0"/>
              <a:t>candidato </a:t>
            </a:r>
            <a:r>
              <a:rPr lang="es-MX" dirty="0" smtClean="0"/>
              <a:t>dispongo de un foro importante para exponer ideas que considero son relevantes para la División y la Unidad.</a:t>
            </a:r>
          </a:p>
        </p:txBody>
      </p:sp>
    </p:spTree>
    <p:extLst>
      <p:ext uri="{BB962C8B-B14F-4D97-AF65-F5344CB8AC3E}">
        <p14:creationId xmlns:p14="http://schemas.microsoft.com/office/powerpoint/2010/main" val="1299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897231" y="2674030"/>
            <a:ext cx="5104184" cy="4320480"/>
            <a:chOff x="3054400" y="3652664"/>
            <a:chExt cx="5104184" cy="4320480"/>
          </a:xfrm>
        </p:grpSpPr>
        <p:sp>
          <p:nvSpPr>
            <p:cNvPr id="2" name="1 Elipse"/>
            <p:cNvSpPr/>
            <p:nvPr/>
          </p:nvSpPr>
          <p:spPr bwMode="auto">
            <a:xfrm>
              <a:off x="3982120" y="4732784"/>
              <a:ext cx="3384376" cy="324036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  <a:effectLst/>
            <a:ex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sp>
          <p:nvSpPr>
            <p:cNvPr id="3" name="2 Elipse"/>
            <p:cNvSpPr/>
            <p:nvPr/>
          </p:nvSpPr>
          <p:spPr bwMode="auto">
            <a:xfrm>
              <a:off x="3054400" y="3661048"/>
              <a:ext cx="3384376" cy="324036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  <a:effectLst/>
            <a:ex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  <p:sp>
          <p:nvSpPr>
            <p:cNvPr id="4" name="3 Elipse"/>
            <p:cNvSpPr/>
            <p:nvPr/>
          </p:nvSpPr>
          <p:spPr bwMode="auto">
            <a:xfrm>
              <a:off x="4774208" y="3652664"/>
              <a:ext cx="3384376" cy="324036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  <a:effectLst/>
            <a:ex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4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halkduster" charset="0"/>
                <a:ea typeface="Chalkduster" charset="0"/>
                <a:cs typeface="Chalkduster" charset="0"/>
                <a:sym typeface="Chalkduster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619009" y="1977896"/>
            <a:ext cx="4443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Investigación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8209327" y="2049904"/>
            <a:ext cx="4197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</a:t>
            </a:r>
            <a:r>
              <a:rPr lang="es-MX" dirty="0" smtClean="0"/>
              <a:t>ocencia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4054128" y="7541096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Preservación de la cultura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05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11097" y="4476911"/>
            <a:ext cx="10153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Necesidad de hacer un diagnóstico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92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67081" y="1898553"/>
            <a:ext cx="104411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Qué es la interdisciplina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Cómo podemos desarrollar trabajo interdisciplinario, tanto en docencia e investigación, dentro de la División así como en toda la Unidad.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3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3768" y="1348408"/>
            <a:ext cx="11017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Desasosiego </a:t>
            </a:r>
            <a:r>
              <a:rPr lang="es-MX" dirty="0"/>
              <a:t>que algunos profesores me han expresado con respecto a sus expectativas de desarrollo profesional dentro de nuestra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38429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29792" y="2212504"/>
            <a:ext cx="10873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¿Por qué ser </a:t>
            </a:r>
            <a:r>
              <a:rPr lang="es-MX" dirty="0" smtClean="0"/>
              <a:t>candidato?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Para poder traer a una instancia tan importante como es el Consejo Académico estos temas que considero muy relevantes para nuestra Unidad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85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85976" y="318867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dirty="0" smtClean="0"/>
              <a:t>¿Motivos y razones para ocupar el cargo?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11054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">
      <a:dk1>
        <a:srgbClr val="403F3D"/>
      </a:dk1>
      <a:lt1>
        <a:srgbClr val="FFFFFF"/>
      </a:lt1>
      <a:dk2>
        <a:srgbClr val="000000"/>
      </a:dk2>
      <a:lt2>
        <a:srgbClr val="BFBCB6"/>
      </a:lt2>
      <a:accent1>
        <a:srgbClr val="F8D76C"/>
      </a:accent1>
      <a:accent2>
        <a:srgbClr val="CE8B45"/>
      </a:accent2>
      <a:accent3>
        <a:srgbClr val="AAAAAA"/>
      </a:accent3>
      <a:accent4>
        <a:srgbClr val="DADADA"/>
      </a:accent4>
      <a:accent5>
        <a:srgbClr val="FBE8BA"/>
      </a:accent5>
      <a:accent6>
        <a:srgbClr val="BA7D3E"/>
      </a:accent6>
      <a:hlink>
        <a:srgbClr val="0000FF"/>
      </a:hlink>
      <a:folHlink>
        <a:srgbClr val="FF00FF"/>
      </a:folHlink>
    </a:clrScheme>
    <a:fontScheme name="Tema de Office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8B45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miter lim="0"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halkduster" charset="0"/>
            <a:ea typeface="Chalkduster" charset="0"/>
            <a:cs typeface="Chalkduster" charset="0"/>
            <a:sym typeface="Chalkduster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572E2D"/>
      </a:dk1>
      <a:lt1>
        <a:srgbClr val="2A5657"/>
      </a:lt1>
      <a:dk2>
        <a:srgbClr val="403F3D"/>
      </a:dk2>
      <a:lt2>
        <a:srgbClr val="BFBCB6"/>
      </a:lt2>
      <a:accent1>
        <a:srgbClr val="F8D76C"/>
      </a:accent1>
      <a:accent2>
        <a:srgbClr val="CE8B45"/>
      </a:accent2>
      <a:accent3>
        <a:srgbClr val="ACB4B4"/>
      </a:accent3>
      <a:accent4>
        <a:srgbClr val="492625"/>
      </a:accent4>
      <a:accent5>
        <a:srgbClr val="FBE8BA"/>
      </a:accent5>
      <a:accent6>
        <a:srgbClr val="BA7D3E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468</Words>
  <Application>Microsoft Office PowerPoint</Application>
  <PresentationFormat>Personalizado</PresentationFormat>
  <Paragraphs>53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para encabezar la Dirección de la División de Ciencias de la Comunicación y Diseño   período 2013-2017</dc:title>
  <dc:creator>usuario</dc:creator>
  <cp:lastModifiedBy>Malena Jaimes</cp:lastModifiedBy>
  <cp:revision>105</cp:revision>
  <dcterms:modified xsi:type="dcterms:W3CDTF">2013-07-16T14:06:34Z</dcterms:modified>
</cp:coreProperties>
</file>