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94" r:id="rId5"/>
    <p:sldId id="295" r:id="rId6"/>
    <p:sldId id="296" r:id="rId7"/>
    <p:sldId id="297" r:id="rId8"/>
    <p:sldId id="298" r:id="rId9"/>
    <p:sldId id="261" r:id="rId10"/>
    <p:sldId id="265" r:id="rId11"/>
    <p:sldId id="275" r:id="rId12"/>
    <p:sldId id="277" r:id="rId13"/>
    <p:sldId id="299" r:id="rId14"/>
    <p:sldId id="284" r:id="rId15"/>
    <p:sldId id="292" r:id="rId16"/>
    <p:sldId id="300" r:id="rId17"/>
    <p:sldId id="293" r:id="rId18"/>
    <p:sldId id="287" r:id="rId1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7" d="100"/>
          <a:sy n="87" d="100"/>
        </p:scale>
        <p:origin x="-1253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7DEB7-5371-E14C-82A0-6A504559FC35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4D48-6408-0142-B7FC-A6CEE6F477B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397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54D48-6408-0142-B7FC-A6CEE6F477B3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0986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54D48-6408-0142-B7FC-A6CEE6F477B3}" type="slidenum">
              <a:rPr lang="es-ES" smtClean="0"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0986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54D48-6408-0142-B7FC-A6CEE6F477B3}" type="slidenum">
              <a:rPr lang="es-ES" smtClean="0"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098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757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30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07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059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583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851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859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584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567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313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893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20AFD-3B11-754C-813E-6F7DB5961620}" type="datetimeFigureOut">
              <a:rPr lang="es-ES" smtClean="0"/>
              <a:t>16/07/2013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3885-F32F-D246-BE6A-8CFCA84BA97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426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02570"/>
            <a:ext cx="7772400" cy="1470025"/>
          </a:xfrm>
        </p:spPr>
        <p:txBody>
          <a:bodyPr/>
          <a:lstStyle/>
          <a:p>
            <a:r>
              <a:rPr lang="es-ES" dirty="0" smtClean="0"/>
              <a:t>División de Ciencias de la Comunicación y Diseño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158345"/>
            <a:ext cx="6400800" cy="1752600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Dr. Vicente Castellanos Cerda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67655"/>
            <a:ext cx="73152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7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37925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Profesorado.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6348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N</a:t>
            </a:r>
            <a:r>
              <a:rPr lang="es-ES" dirty="0" smtClean="0"/>
              <a:t>úcleo de trabajo “A”. El profesor – investigador o técnico –académico.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Núcleo de trabajo “B”. El grupal, sea en líneas de generación y aplicación del conocimiento o en grupos o cuerpos académicos.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Núcleo de trabajo “C”. El grupal interdisciplinario entre diseño, tecnologías y comunicación.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13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Doctorado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El trinomio diseño, tecnologías y comunicación, es la base de la dinámica de </a:t>
            </a:r>
            <a:r>
              <a:rPr lang="es-ES" dirty="0" smtClean="0"/>
              <a:t>procesos </a:t>
            </a:r>
            <a:r>
              <a:rPr lang="es-ES" dirty="0"/>
              <a:t>sociales en nuestros días y cuyo estudio teórico y de aplicación lo podemos liderar a nivel nacional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90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1639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Alumnos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5068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Analizar las trayectorias escolares de los alumnos de las licenciaturas y de la Maestría.</a:t>
            </a:r>
          </a:p>
          <a:p>
            <a:pPr algn="just"/>
            <a:r>
              <a:rPr lang="es-ES" dirty="0" smtClean="0"/>
              <a:t>Debatir soluciones para evitar el rezago y la deserción, así como para aumentar la graduación.</a:t>
            </a:r>
          </a:p>
          <a:p>
            <a:pPr algn="just"/>
            <a:r>
              <a:rPr lang="es-ES" dirty="0" smtClean="0"/>
              <a:t>Aprovechar la alta demanda de los aspirantes por las licenciaturas de la División.</a:t>
            </a:r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69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1639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Alumnos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50688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Tener el reconocimiento del PNPC en la Maestría en Diseño, Información y Comunicación.</a:t>
            </a:r>
          </a:p>
          <a:p>
            <a:pPr algn="just"/>
            <a:r>
              <a:rPr lang="es-ES" dirty="0" smtClean="0"/>
              <a:t>Alcanzar el nivel uno en las evaluaciones </a:t>
            </a:r>
            <a:r>
              <a:rPr lang="es-ES" dirty="0"/>
              <a:t>de Comités Interinstitucionales para la Evaluación de la Educación </a:t>
            </a:r>
            <a:r>
              <a:rPr lang="es-ES" dirty="0" smtClean="0"/>
              <a:t>Superior y/o obtener las acreditaciones respectivas. </a:t>
            </a:r>
            <a:endParaRPr lang="es-ES" dirty="0"/>
          </a:p>
          <a:p>
            <a:pPr algn="just"/>
            <a:r>
              <a:rPr lang="es-ES" dirty="0" smtClean="0"/>
              <a:t>Tener en el corto plazo en la sede definitiva el equipamiento y  la infraestructura necesaria para cada programa de estudio.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34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 Extensión, </a:t>
            </a:r>
            <a:r>
              <a:rPr lang="es-ES" sz="3200" dirty="0"/>
              <a:t>difusión </a:t>
            </a:r>
            <a:r>
              <a:rPr lang="es-ES" sz="3200" dirty="0" smtClean="0"/>
              <a:t>y divulgación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8163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Destinar recursos financieros y humanos para la producción de contenidos en medios tradicionales y digitales.</a:t>
            </a:r>
          </a:p>
          <a:p>
            <a:pPr algn="just"/>
            <a:r>
              <a:rPr lang="es-ES" dirty="0" smtClean="0"/>
              <a:t>Abrir espacios de expresión para los alumnos de la División.</a:t>
            </a:r>
          </a:p>
          <a:p>
            <a:pPr algn="just"/>
            <a:r>
              <a:rPr lang="es-ES" dirty="0" smtClean="0"/>
              <a:t>Iniciar un programa de cursos, seminarios y diplomados, tanto de educación para la vida como especializados.</a:t>
            </a:r>
          </a:p>
          <a:p>
            <a:pPr algn="just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6494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Resultados al 2017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8163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Una División que emplea sus recursos de modo racional, con transparencia y que rinde cuentas.</a:t>
            </a:r>
          </a:p>
          <a:p>
            <a:pPr algn="just"/>
            <a:r>
              <a:rPr lang="es-ES" dirty="0" smtClean="0"/>
              <a:t>Una División armonizada entre sus departamentos y respecto a otras divisiones.</a:t>
            </a:r>
          </a:p>
          <a:p>
            <a:pPr algn="just"/>
            <a:r>
              <a:rPr lang="es-ES" dirty="0" smtClean="0"/>
              <a:t>Garantía para los estudiantes de tener una formación universitaria de calidad, incluyendo su graduación.</a:t>
            </a:r>
          </a:p>
        </p:txBody>
      </p:sp>
    </p:spTree>
    <p:extLst>
      <p:ext uri="{BB962C8B-B14F-4D97-AF65-F5344CB8AC3E}">
        <p14:creationId xmlns:p14="http://schemas.microsoft.com/office/powerpoint/2010/main" val="21913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Resultados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8163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Trayectorias de acuerdo a los perfiles de los profesores – investigadores y técnicos académicos en función del proyecto divisional.</a:t>
            </a:r>
          </a:p>
          <a:p>
            <a:pPr algn="just"/>
            <a:r>
              <a:rPr lang="es-ES" dirty="0" smtClean="0"/>
              <a:t>Programas interdisciplinarios de maestría y doctorado.</a:t>
            </a:r>
          </a:p>
          <a:p>
            <a:pPr algn="just"/>
            <a:r>
              <a:rPr lang="es-ES" dirty="0" smtClean="0"/>
              <a:t>Divulgación del conocimiento en diversos medios y formatos.</a:t>
            </a:r>
          </a:p>
        </p:txBody>
      </p:sp>
    </p:spTree>
    <p:extLst>
      <p:ext uri="{BB962C8B-B14F-4D97-AF65-F5344CB8AC3E}">
        <p14:creationId xmlns:p14="http://schemas.microsoft.com/office/powerpoint/2010/main" val="388984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Fuentes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8163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Legislación Universitaria de la Universidad Autónoma Metropolitana.</a:t>
            </a:r>
          </a:p>
          <a:p>
            <a:pPr algn="just"/>
            <a:r>
              <a:rPr lang="es-ES" dirty="0" smtClean="0"/>
              <a:t>Informe 2012 – 2013. Dirección de la División de Ciencias de la Comunicación y Diseño.</a:t>
            </a:r>
          </a:p>
          <a:p>
            <a:pPr algn="just"/>
            <a:r>
              <a:rPr lang="es-ES" dirty="0" smtClean="0"/>
              <a:t>Informe 2012. Rectoría de la Unidad Cuajimalpa de la Universidad Autónoma Metropolitana.</a:t>
            </a:r>
          </a:p>
          <a:p>
            <a:pPr algn="just"/>
            <a:r>
              <a:rPr lang="es-ES" dirty="0" smtClean="0"/>
              <a:t>Plan de Desarrollo Institucional de la Unidad Cuajimalpa 2012 – 2024.</a:t>
            </a:r>
          </a:p>
          <a:p>
            <a:pPr algn="just"/>
            <a:r>
              <a:rPr lang="es-ES" dirty="0" smtClean="0"/>
              <a:t>Plan de Desarrollo Institucional de la Universidad Autónoma Metropolitana 2011 – 2024.</a:t>
            </a:r>
          </a:p>
        </p:txBody>
      </p:sp>
    </p:spTree>
    <p:extLst>
      <p:ext uri="{BB962C8B-B14F-4D97-AF65-F5344CB8AC3E}">
        <p14:creationId xmlns:p14="http://schemas.microsoft.com/office/powerpoint/2010/main" val="27421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02570"/>
            <a:ext cx="7772400" cy="1470025"/>
          </a:xfrm>
        </p:spPr>
        <p:txBody>
          <a:bodyPr/>
          <a:lstStyle/>
          <a:p>
            <a:r>
              <a:rPr lang="es-ES" dirty="0" smtClean="0"/>
              <a:t>División de Ciencias de la Comunicación y Diseño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158345"/>
            <a:ext cx="6400800" cy="1752600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Dr. Vicente Castellanos Cerda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67655"/>
            <a:ext cx="73152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C</a:t>
            </a:r>
            <a:r>
              <a:rPr lang="es-ES" dirty="0" smtClean="0"/>
              <a:t>inco ejes de acción.</a:t>
            </a:r>
            <a:endParaRPr lang="es-ES" dirty="0"/>
          </a:p>
          <a:p>
            <a:pPr lvl="1" algn="just"/>
            <a:r>
              <a:rPr lang="es-ES" dirty="0" smtClean="0"/>
              <a:t>Planeación.</a:t>
            </a:r>
          </a:p>
          <a:p>
            <a:pPr lvl="1" algn="just"/>
            <a:r>
              <a:rPr lang="es-ES" dirty="0" smtClean="0"/>
              <a:t>Profesorado.</a:t>
            </a:r>
          </a:p>
          <a:p>
            <a:pPr lvl="1" algn="just"/>
            <a:r>
              <a:rPr lang="es-ES" dirty="0" smtClean="0"/>
              <a:t>Posgrado.</a:t>
            </a:r>
          </a:p>
          <a:p>
            <a:pPr lvl="1" algn="just"/>
            <a:r>
              <a:rPr lang="es-ES" dirty="0" smtClean="0"/>
              <a:t>Alumnos.</a:t>
            </a:r>
          </a:p>
          <a:p>
            <a:pPr lvl="1" algn="just"/>
            <a:r>
              <a:rPr lang="es-ES" dirty="0" smtClean="0"/>
              <a:t>Extensión, difusión y divulgación.</a:t>
            </a:r>
          </a:p>
          <a:p>
            <a:pPr lvl="1" algn="just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3705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 general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C</a:t>
            </a:r>
            <a:r>
              <a:rPr lang="es-ES" dirty="0" smtClean="0"/>
              <a:t>umplir con la misión educativa de la DCCD con procesos de enseñanza aprendizaje de calidad, investigación de impacto social y científico, así como iniciar un programa sólido de extensión universitaria.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10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Fortalezas.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Planeación.</a:t>
            </a:r>
          </a:p>
          <a:p>
            <a:pPr lvl="1" algn="just"/>
            <a:r>
              <a:rPr lang="es-ES" dirty="0" smtClean="0"/>
              <a:t>Experiencia en planeación.	</a:t>
            </a:r>
          </a:p>
          <a:p>
            <a:pPr lvl="1" algn="just"/>
            <a:r>
              <a:rPr lang="es-ES" dirty="0" smtClean="0"/>
              <a:t>Planta administrativa habilitada y con experiencia.</a:t>
            </a:r>
          </a:p>
          <a:p>
            <a:pPr lvl="1" algn="just"/>
            <a:r>
              <a:rPr lang="es-ES" dirty="0" smtClean="0"/>
              <a:t>La Intranet de la División.</a:t>
            </a:r>
          </a:p>
        </p:txBody>
      </p:sp>
    </p:spTree>
    <p:extLst>
      <p:ext uri="{BB962C8B-B14F-4D97-AF65-F5344CB8AC3E}">
        <p14:creationId xmlns:p14="http://schemas.microsoft.com/office/powerpoint/2010/main" val="424703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Fortalezas.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Profesorado</a:t>
            </a:r>
            <a:r>
              <a:rPr lang="es-ES" dirty="0"/>
              <a:t>. </a:t>
            </a:r>
            <a:endParaRPr lang="es-ES" dirty="0" smtClean="0"/>
          </a:p>
          <a:p>
            <a:pPr lvl="1" algn="just"/>
            <a:r>
              <a:rPr lang="es-ES" dirty="0"/>
              <a:t>P</a:t>
            </a:r>
            <a:r>
              <a:rPr lang="es-ES" dirty="0" smtClean="0"/>
              <a:t>lanta </a:t>
            </a:r>
            <a:r>
              <a:rPr lang="es-ES" dirty="0"/>
              <a:t>académica diversificada con potencial de crecimiento y consolidación. </a:t>
            </a:r>
            <a:endParaRPr lang="es-ES" dirty="0" smtClean="0"/>
          </a:p>
          <a:p>
            <a:pPr lvl="1" algn="just"/>
            <a:r>
              <a:rPr lang="es-ES" dirty="0"/>
              <a:t>L</a:t>
            </a:r>
            <a:r>
              <a:rPr lang="es-ES" dirty="0" smtClean="0"/>
              <a:t>aboratorios </a:t>
            </a:r>
            <a:r>
              <a:rPr lang="es-ES" dirty="0"/>
              <a:t>divisionales de </a:t>
            </a:r>
            <a:r>
              <a:rPr lang="es-ES" dirty="0" smtClean="0"/>
              <a:t>investigación.</a:t>
            </a:r>
          </a:p>
        </p:txBody>
      </p:sp>
    </p:spTree>
    <p:extLst>
      <p:ext uri="{BB962C8B-B14F-4D97-AF65-F5344CB8AC3E}">
        <p14:creationId xmlns:p14="http://schemas.microsoft.com/office/powerpoint/2010/main" val="36449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Fortalezas.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Posgrado.</a:t>
            </a:r>
          </a:p>
          <a:p>
            <a:pPr lvl="1" algn="just"/>
            <a:r>
              <a:rPr lang="es-ES" dirty="0" smtClean="0"/>
              <a:t>La Maestría en Diseño, Información y Comunicación. </a:t>
            </a:r>
          </a:p>
          <a:p>
            <a:pPr lvl="1" algn="just"/>
            <a:r>
              <a:rPr lang="es-ES" dirty="0" smtClean="0"/>
              <a:t>Planta </a:t>
            </a:r>
            <a:r>
              <a:rPr lang="es-ES" dirty="0"/>
              <a:t>académica </a:t>
            </a:r>
            <a:r>
              <a:rPr lang="es-ES" dirty="0" smtClean="0"/>
              <a:t>habilitada</a:t>
            </a:r>
            <a:r>
              <a:rPr lang="es-ES" dirty="0"/>
              <a:t> </a:t>
            </a:r>
            <a:r>
              <a:rPr lang="es-ES" dirty="0" smtClean="0"/>
              <a:t>con grado de doctor.</a:t>
            </a:r>
          </a:p>
          <a:p>
            <a:pPr lvl="1" algn="just"/>
            <a:r>
              <a:rPr lang="es-ES" dirty="0" smtClean="0"/>
              <a:t>Experiencia en trabajo interdisciplinario entre diseño, tecnologías y comunicación.</a:t>
            </a:r>
          </a:p>
        </p:txBody>
      </p:sp>
    </p:spTree>
    <p:extLst>
      <p:ext uri="{BB962C8B-B14F-4D97-AF65-F5344CB8AC3E}">
        <p14:creationId xmlns:p14="http://schemas.microsoft.com/office/powerpoint/2010/main" val="36449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Fortalezas.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Alumnos.</a:t>
            </a:r>
          </a:p>
          <a:p>
            <a:pPr lvl="1" algn="just"/>
            <a:r>
              <a:rPr lang="es-ES" dirty="0" smtClean="0"/>
              <a:t>Avances en las posibles adecuaciones y modificaciones en las tres licenciaturas de la División.</a:t>
            </a:r>
          </a:p>
          <a:p>
            <a:pPr lvl="1" algn="just"/>
            <a:r>
              <a:rPr lang="es-ES" dirty="0" smtClean="0"/>
              <a:t>Tres evaluaciones externas en </a:t>
            </a:r>
            <a:r>
              <a:rPr lang="es-ES" dirty="0"/>
              <a:t>proceso y el programa de Diseño en el nivel 2 </a:t>
            </a:r>
            <a:r>
              <a:rPr lang="es-ES" dirty="0" smtClean="0"/>
              <a:t>de los </a:t>
            </a:r>
            <a:r>
              <a:rPr lang="es-ES" dirty="0"/>
              <a:t>Comités Interinstitucionales para la Evaluación de la Educación </a:t>
            </a:r>
            <a:r>
              <a:rPr lang="es-ES" dirty="0" smtClean="0"/>
              <a:t>Superior.  </a:t>
            </a:r>
            <a:endParaRPr lang="es-ES" dirty="0"/>
          </a:p>
          <a:p>
            <a:pPr lvl="1" algn="just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6449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Fortalezas.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Extensión, difusión y divulgación.</a:t>
            </a:r>
          </a:p>
          <a:p>
            <a:pPr lvl="1" algn="just"/>
            <a:r>
              <a:rPr lang="es-ES" dirty="0" smtClean="0"/>
              <a:t>Capacidad de producción profesional de contenidos mediáticos en medios tradicionales y digitales. </a:t>
            </a:r>
          </a:p>
          <a:p>
            <a:pPr lvl="1" algn="just"/>
            <a:r>
              <a:rPr lang="es-ES" dirty="0" smtClean="0"/>
              <a:t>Experiencia en la organización de festivales, como el de cine minuto.</a:t>
            </a:r>
          </a:p>
        </p:txBody>
      </p:sp>
    </p:spTree>
    <p:extLst>
      <p:ext uri="{BB962C8B-B14F-4D97-AF65-F5344CB8AC3E}">
        <p14:creationId xmlns:p14="http://schemas.microsoft.com/office/powerpoint/2010/main" val="364499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0497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Planeación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3605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  Marco de desarrollo de la planeación:</a:t>
            </a:r>
          </a:p>
          <a:p>
            <a:pPr lvl="1" algn="just"/>
            <a:r>
              <a:rPr lang="es-ES" dirty="0" smtClean="0"/>
              <a:t>Reglamento de Planeación de la Universidad Autónoma Metropolitana.</a:t>
            </a:r>
          </a:p>
          <a:p>
            <a:pPr lvl="1" algn="just"/>
            <a:r>
              <a:rPr lang="es-ES" dirty="0" smtClean="0"/>
              <a:t>Toma de decisiones en el Consejo Divisional.</a:t>
            </a:r>
          </a:p>
          <a:p>
            <a:pPr lvl="1" algn="just"/>
            <a:r>
              <a:rPr lang="es-ES" dirty="0" smtClean="0"/>
              <a:t>Se garantiza la participación permanente de toda la comunidad en este proceso en el corto, mediano y largo plazo.</a:t>
            </a:r>
          </a:p>
          <a:p>
            <a:pPr lvl="1" algn="just"/>
            <a:r>
              <a:rPr lang="es-ES" dirty="0" smtClean="0"/>
              <a:t>Uso racional de los recursos financieros y humanos para conseguir el objetivo de la División. </a:t>
            </a:r>
          </a:p>
          <a:p>
            <a:pPr marL="0" indent="0" algn="just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569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687</Words>
  <Application>Microsoft Office PowerPoint</Application>
  <PresentationFormat>Presentación en pantalla (4:3)</PresentationFormat>
  <Paragraphs>80</Paragraphs>
  <Slides>18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División de Ciencias de la Comunicación y Diseño</vt:lpstr>
      <vt:lpstr>Estructura</vt:lpstr>
      <vt:lpstr>Objetivo general</vt:lpstr>
      <vt:lpstr>Fortalezas.</vt:lpstr>
      <vt:lpstr>Fortalezas.</vt:lpstr>
      <vt:lpstr>Fortalezas.</vt:lpstr>
      <vt:lpstr>Fortalezas.</vt:lpstr>
      <vt:lpstr>Fortalezas.</vt:lpstr>
      <vt:lpstr>Planeación</vt:lpstr>
      <vt:lpstr>Profesorado.</vt:lpstr>
      <vt:lpstr>Doctorado</vt:lpstr>
      <vt:lpstr>Alumnos</vt:lpstr>
      <vt:lpstr>Alumnos</vt:lpstr>
      <vt:lpstr> Extensión, difusión y divulgación</vt:lpstr>
      <vt:lpstr>Resultados al 2017</vt:lpstr>
      <vt:lpstr>Resultados</vt:lpstr>
      <vt:lpstr>Fuentes</vt:lpstr>
      <vt:lpstr>División de Ciencias de la Comunicación y Diseño</vt:lpstr>
    </vt:vector>
  </TitlesOfParts>
  <Company>UAM-C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División de Ciencias de la Comunicación y Diseño</dc:title>
  <dc:creator>VICENTE CASTELLANOS</dc:creator>
  <cp:lastModifiedBy>Malena Jaimes</cp:lastModifiedBy>
  <cp:revision>78</cp:revision>
  <dcterms:created xsi:type="dcterms:W3CDTF">2013-07-10T15:31:08Z</dcterms:created>
  <dcterms:modified xsi:type="dcterms:W3CDTF">2013-07-16T13:56:04Z</dcterms:modified>
</cp:coreProperties>
</file>