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6" r:id="rId2"/>
    <p:sldId id="307" r:id="rId3"/>
    <p:sldId id="308" r:id="rId4"/>
    <p:sldId id="327" r:id="rId5"/>
    <p:sldId id="328" r:id="rId6"/>
    <p:sldId id="324" r:id="rId7"/>
    <p:sldId id="310" r:id="rId8"/>
    <p:sldId id="325" r:id="rId9"/>
    <p:sldId id="326" r:id="rId10"/>
    <p:sldId id="309" r:id="rId11"/>
    <p:sldId id="323" r:id="rId12"/>
    <p:sldId id="312" r:id="rId13"/>
    <p:sldId id="313" r:id="rId14"/>
    <p:sldId id="321" r:id="rId15"/>
    <p:sldId id="322" r:id="rId16"/>
    <p:sldId id="314" r:id="rId17"/>
    <p:sldId id="315" r:id="rId18"/>
    <p:sldId id="316" r:id="rId19"/>
    <p:sldId id="317" r:id="rId20"/>
    <p:sldId id="318" r:id="rId2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A8B"/>
    <a:srgbClr val="FF6600"/>
    <a:srgbClr val="FFFF99"/>
    <a:srgbClr val="008000"/>
    <a:srgbClr val="FF0000"/>
    <a:srgbClr val="99FF66"/>
    <a:srgbClr val="FFFFCC"/>
    <a:srgbClr val="FFFF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0" y="1"/>
            <a:ext cx="9144000" cy="1214422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0" y="6264275"/>
            <a:ext cx="9144000" cy="6207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s-MX" i="1" dirty="0" err="1" smtClean="0">
                <a:solidFill>
                  <a:schemeClr val="bg1"/>
                </a:solidFill>
                <a:latin typeface="Futura Lt" pitchFamily="34" charset="0"/>
              </a:rPr>
              <a:t>UAM</a:t>
            </a:r>
            <a:r>
              <a:rPr lang="es-MX" i="1" dirty="0" smtClean="0">
                <a:solidFill>
                  <a:schemeClr val="bg1"/>
                </a:solidFill>
                <a:latin typeface="Futura Lt" pitchFamily="34" charset="0"/>
              </a:rPr>
              <a:t> – Unidad Cuajimalpa</a:t>
            </a:r>
            <a:endParaRPr lang="es-ES" i="1" dirty="0">
              <a:solidFill>
                <a:schemeClr val="bg1"/>
              </a:solidFill>
              <a:latin typeface="Futura Lt" pitchFamily="34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grpSp>
        <p:nvGrpSpPr>
          <p:cNvPr id="10" name="9 Grupo"/>
          <p:cNvGrpSpPr/>
          <p:nvPr userDrawn="1"/>
        </p:nvGrpSpPr>
        <p:grpSpPr>
          <a:xfrm>
            <a:off x="142844" y="142852"/>
            <a:ext cx="1571636" cy="928694"/>
            <a:chOff x="142844" y="142852"/>
            <a:chExt cx="2071702" cy="1214446"/>
          </a:xfrm>
        </p:grpSpPr>
        <p:sp>
          <p:nvSpPr>
            <p:cNvPr id="9" name="8 Rectángulo"/>
            <p:cNvSpPr/>
            <p:nvPr userDrawn="1"/>
          </p:nvSpPr>
          <p:spPr>
            <a:xfrm>
              <a:off x="142844" y="142852"/>
              <a:ext cx="2071702" cy="12144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21506" name="Picture 2" descr="http://multimedia.xoc.uam.mx/images/logo_UAM.pn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4282" y="203901"/>
              <a:ext cx="1928826" cy="1081959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14480" y="-24"/>
            <a:ext cx="7429520" cy="1214446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33576" y="-24"/>
            <a:ext cx="7410424" cy="1214446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14480" y="71422"/>
            <a:ext cx="7429520" cy="1143000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85918" y="-24"/>
            <a:ext cx="7358082" cy="1214446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14480" y="-24"/>
            <a:ext cx="7429520" cy="1214446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1"/>
            <a:ext cx="9144000" cy="1214422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11413" y="188913"/>
            <a:ext cx="64817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4697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264275"/>
            <a:ext cx="9144000" cy="6207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s-MX" i="1" dirty="0" err="1" smtClean="0">
                <a:solidFill>
                  <a:schemeClr val="bg1"/>
                </a:solidFill>
                <a:latin typeface="Futura Lt" pitchFamily="34" charset="0"/>
              </a:rPr>
              <a:t>UAM</a:t>
            </a:r>
            <a:r>
              <a:rPr lang="es-MX" i="1" dirty="0" smtClean="0">
                <a:solidFill>
                  <a:schemeClr val="bg1"/>
                </a:solidFill>
                <a:latin typeface="Futura Lt" pitchFamily="34" charset="0"/>
              </a:rPr>
              <a:t> – Unidad Cuajimalpa</a:t>
            </a:r>
            <a:endParaRPr lang="es-ES" i="1" dirty="0">
              <a:solidFill>
                <a:schemeClr val="bg1"/>
              </a:solidFill>
              <a:latin typeface="Futura Lt" pitchFamily="34" charset="0"/>
            </a:endParaRPr>
          </a:p>
        </p:txBody>
      </p:sp>
      <p:grpSp>
        <p:nvGrpSpPr>
          <p:cNvPr id="7" name="6 Grupo"/>
          <p:cNvGrpSpPr/>
          <p:nvPr/>
        </p:nvGrpSpPr>
        <p:grpSpPr>
          <a:xfrm>
            <a:off x="142844" y="142852"/>
            <a:ext cx="1571636" cy="928694"/>
            <a:chOff x="142844" y="142852"/>
            <a:chExt cx="2071702" cy="1214446"/>
          </a:xfrm>
        </p:grpSpPr>
        <p:sp>
          <p:nvSpPr>
            <p:cNvPr id="8" name="7 Rectángulo"/>
            <p:cNvSpPr/>
            <p:nvPr userDrawn="1"/>
          </p:nvSpPr>
          <p:spPr>
            <a:xfrm>
              <a:off x="142844" y="142852"/>
              <a:ext cx="2071702" cy="12144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9" name="Picture 2" descr="http://multimedia.xoc.uam.mx/images/logo_UAM.png"/>
            <p:cNvPicPr>
              <a:picLocks noChangeAspect="1" noChangeArrowheads="1"/>
            </p:cNvPicPr>
            <p:nvPr userDrawn="1"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214282" y="203901"/>
              <a:ext cx="1928826" cy="1081959"/>
            </a:xfrm>
            <a:prstGeom prst="rect">
              <a:avLst/>
            </a:prstGeom>
            <a:noFill/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Futura B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Futura B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Futura B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Futura B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Futura B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Futura B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Futura B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Futura B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85720" y="2636912"/>
            <a:ext cx="8572560" cy="2160240"/>
          </a:xfrm>
        </p:spPr>
        <p:txBody>
          <a:bodyPr/>
          <a:lstStyle/>
          <a:p>
            <a:pPr marL="685800" indent="-685800" eaLnBrk="1" hangingPunct="1"/>
            <a:r>
              <a:rPr lang="es-MX" sz="3200" dirty="0" smtClean="0"/>
              <a:t>Modelo de</a:t>
            </a:r>
            <a:br>
              <a:rPr lang="es-MX" sz="3200" dirty="0" smtClean="0"/>
            </a:br>
            <a:r>
              <a:rPr lang="es-MX" sz="3200" dirty="0" smtClean="0"/>
              <a:t> Responsabilidad Social Universitaria</a:t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2400" dirty="0" smtClean="0"/>
              <a:t>Plan de Desarrollo Institucional 2012-2024</a:t>
            </a:r>
            <a:r>
              <a:rPr lang="es-MX" sz="3200" dirty="0" smtClean="0"/>
              <a:t/>
            </a:r>
            <a:br>
              <a:rPr lang="es-MX" sz="3200" dirty="0" smtClean="0"/>
            </a:br>
            <a:endParaRPr lang="es-ES" sz="3200" i="1" dirty="0" smtClean="0"/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500298" y="5805264"/>
            <a:ext cx="6400800" cy="409818"/>
          </a:xfrm>
        </p:spPr>
        <p:txBody>
          <a:bodyPr/>
          <a:lstStyle/>
          <a:p>
            <a:pPr marL="609600" indent="-609600" eaLnBrk="1" hangingPunct="1"/>
            <a:endParaRPr lang="es-MX" sz="1000" dirty="0" smtClean="0"/>
          </a:p>
          <a:p>
            <a:pPr marL="609600" indent="-609600" algn="r" eaLnBrk="1" hangingPunct="1"/>
            <a:r>
              <a:rPr lang="es-MX" sz="1200" i="1" dirty="0" smtClean="0"/>
              <a:t>México, DF, 17 de octubre de 2013</a:t>
            </a:r>
            <a:endParaRPr lang="es-ES" sz="12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dirty="0" smtClean="0"/>
              <a:t>Formulación del Modelo de </a:t>
            </a:r>
            <a:r>
              <a:rPr lang="es-MX" sz="2800" dirty="0" err="1" smtClean="0"/>
              <a:t>RSU</a:t>
            </a:r>
            <a:endParaRPr lang="es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000" dirty="0" smtClean="0"/>
              <a:t>En abril de 2013 se aprobó la difusión del modelo de Responsabilidad Social Universitaria propuesto por el Rector de Unidad (proyecto de modelo de </a:t>
            </a:r>
            <a:r>
              <a:rPr lang="es-MX" sz="2000" dirty="0" err="1" smtClean="0"/>
              <a:t>RSU</a:t>
            </a:r>
            <a:r>
              <a:rPr lang="es-MX" sz="2000" dirty="0" smtClean="0"/>
              <a:t>) y en el mismo mes se integró una comisión para tal efecto</a:t>
            </a:r>
          </a:p>
          <a:p>
            <a:r>
              <a:rPr lang="es-MX" sz="2000" dirty="0" smtClean="0"/>
              <a:t>El 4 septiembre la comisión mencionada emitió el dictamen que se presentará en la próxima sesión del Consejo Académico</a:t>
            </a:r>
            <a:endParaRPr lang="es-ES" sz="2000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400" dirty="0" smtClean="0"/>
              <a:t>Dimensiones y Ámbitos del</a:t>
            </a:r>
            <a:br>
              <a:rPr lang="es-MX" sz="2400" dirty="0" smtClean="0"/>
            </a:br>
            <a:r>
              <a:rPr lang="es-MX" sz="2400" dirty="0" smtClean="0"/>
              <a:t> Modelo de Responsabilidad Social Universitaria</a:t>
            </a:r>
            <a:endParaRPr lang="es-ES" sz="24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770953"/>
              </p:ext>
            </p:extLst>
          </p:nvPr>
        </p:nvGraphicFramePr>
        <p:xfrm>
          <a:off x="1475655" y="2708920"/>
          <a:ext cx="7344815" cy="163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8963"/>
                <a:gridCol w="1468963"/>
                <a:gridCol w="1468963"/>
                <a:gridCol w="1468963"/>
                <a:gridCol w="14689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i="1" dirty="0" smtClean="0">
                          <a:solidFill>
                            <a:srgbClr val="FF0000"/>
                          </a:solidFill>
                        </a:rPr>
                        <a:t>Políticas</a:t>
                      </a:r>
                      <a:endParaRPr lang="es-ES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Formación Universitaria</a:t>
                      </a:r>
                      <a:endParaRPr lang="es-E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Investigación</a:t>
                      </a:r>
                      <a:endParaRPr lang="es-E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Gestión</a:t>
                      </a:r>
                      <a:endParaRPr lang="es-E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Vinculación</a:t>
                      </a:r>
                      <a:endParaRPr lang="es-E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Social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11</a:t>
                      </a:r>
                      <a:endParaRPr lang="es-E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Económico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E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Ambiental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E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3 Rectángulo"/>
          <p:cNvSpPr/>
          <p:nvPr/>
        </p:nvSpPr>
        <p:spPr>
          <a:xfrm>
            <a:off x="2915816" y="2276872"/>
            <a:ext cx="590465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Dimensiones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51648" y="3212976"/>
            <a:ext cx="115200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Ámbitos</a:t>
            </a:r>
            <a:endParaRPr lang="es-E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6768752" cy="4802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dirty="0" smtClean="0"/>
              <a:t>Dimensión Formación Universitaria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64646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58118"/>
            <a:ext cx="6954679" cy="4979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dirty="0" smtClean="0"/>
              <a:t>Dimensión Formación Universitaria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79316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52189"/>
            <a:ext cx="6480720" cy="4989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dirty="0" smtClean="0"/>
              <a:t>Dimensión Investigación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79316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6294120" cy="4777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dirty="0" smtClean="0"/>
              <a:t>Dimensión Investigación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79316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692937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dirty="0" smtClean="0"/>
              <a:t>Dimensión Gestión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82450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68760"/>
            <a:ext cx="7460236" cy="4893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dirty="0" smtClean="0"/>
              <a:t>Dimensión Gestión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11965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dirty="0" smtClean="0"/>
              <a:t>Dimensión Vinculación</a:t>
            </a:r>
            <a:endParaRPr lang="es-ES" sz="2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679737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31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dirty="0" smtClean="0"/>
              <a:t>Dimensión Vinculación</a:t>
            </a:r>
            <a:endParaRPr lang="es-ES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68760"/>
            <a:ext cx="6720840" cy="4251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0566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¿Qué entender por </a:t>
            </a:r>
            <a:r>
              <a:rPr lang="es-MX" dirty="0" err="1" smtClean="0"/>
              <a:t>RSU</a:t>
            </a:r>
            <a:r>
              <a:rPr lang="es-MX" dirty="0" smtClean="0"/>
              <a:t>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26473" y="1953492"/>
            <a:ext cx="8160327" cy="4172672"/>
          </a:xfrm>
        </p:spPr>
        <p:txBody>
          <a:bodyPr/>
          <a:lstStyle/>
          <a:p>
            <a:pPr algn="just"/>
            <a:r>
              <a:rPr lang="es-MX" sz="2400" dirty="0" smtClean="0"/>
              <a:t>De acuerdo con </a:t>
            </a:r>
            <a:r>
              <a:rPr lang="es-MX" sz="2400" dirty="0" err="1" smtClean="0"/>
              <a:t>Vallaeys</a:t>
            </a:r>
            <a:r>
              <a:rPr lang="es-MX" sz="2400" dirty="0" smtClean="0"/>
              <a:t>, “la RSU debe ser concebida como </a:t>
            </a:r>
            <a:r>
              <a:rPr lang="es-MX" sz="2400" dirty="0" smtClean="0">
                <a:solidFill>
                  <a:srgbClr val="FF0000"/>
                </a:solidFill>
              </a:rPr>
              <a:t>una política de calidad ética del desempeño de la comunidad universitaria</a:t>
            </a:r>
            <a:r>
              <a:rPr lang="es-MX" sz="2400" dirty="0" smtClean="0"/>
              <a:t>, que se evidencia a través de </a:t>
            </a:r>
            <a:r>
              <a:rPr lang="es-MX" sz="2400" dirty="0" smtClean="0">
                <a:solidFill>
                  <a:srgbClr val="FF6600"/>
                </a:solidFill>
              </a:rPr>
              <a:t>la gestión responsable de los impactos educativos, cognitivos, laborales y ambientales</a:t>
            </a:r>
            <a:r>
              <a:rPr lang="es-MX" sz="2400" dirty="0" smtClean="0"/>
              <a:t> que la Universidad genera, en un diálogo participativo con la sociedad para mejorar la academia y promover el Desarrollo Humano Sostenible” </a:t>
            </a:r>
          </a:p>
          <a:p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611560" y="5445224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err="1"/>
              <a:t>Vallaeys</a:t>
            </a:r>
            <a:r>
              <a:rPr lang="es-MX" sz="1400" dirty="0"/>
              <a:t>, F. (2.006). La Responsabilidad Social Universitaria. Pontifica </a:t>
            </a:r>
            <a:r>
              <a:rPr lang="es-MX" sz="1400" dirty="0" smtClean="0"/>
              <a:t>Universidad Católica </a:t>
            </a:r>
            <a:r>
              <a:rPr lang="es-MX" sz="1400" dirty="0"/>
              <a:t>del Perú. </a:t>
            </a:r>
            <a:r>
              <a:rPr lang="es-MX" sz="1400" dirty="0" smtClean="0"/>
              <a:t>[en </a:t>
            </a:r>
            <a:r>
              <a:rPr lang="es-MX" sz="1400" dirty="0"/>
              <a:t>línea]. </a:t>
            </a:r>
            <a:r>
              <a:rPr lang="es-MX" sz="1400" dirty="0" smtClean="0"/>
              <a:t>Disponible en  http</a:t>
            </a:r>
            <a:r>
              <a:rPr lang="es-MX" sz="1400" dirty="0"/>
              <a:t>://www.construyepais.cl/ </a:t>
            </a:r>
            <a:r>
              <a:rPr lang="es-MX" sz="1400" dirty="0" smtClean="0"/>
              <a:t>[mayo, 2013].</a:t>
            </a:r>
            <a:endParaRPr lang="es-MX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¿Qué sigue?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Conforme a la estrategia delineada en el </a:t>
            </a:r>
            <a:r>
              <a:rPr lang="es-MX" dirty="0" err="1" smtClean="0"/>
              <a:t>PDI</a:t>
            </a:r>
            <a:r>
              <a:rPr lang="es-MX" dirty="0" smtClean="0"/>
              <a:t> 2012-2024 de la Unidad Cuajimalpa sigue:</a:t>
            </a:r>
          </a:p>
          <a:p>
            <a:pPr lvl="1"/>
            <a:r>
              <a:rPr lang="es-MX" dirty="0" smtClean="0"/>
              <a:t>Aprobación del Consejo Académico</a:t>
            </a:r>
          </a:p>
          <a:p>
            <a:pPr lvl="1"/>
            <a:r>
              <a:rPr lang="es-MX" dirty="0" smtClean="0"/>
              <a:t>Socialización del Modelo de </a:t>
            </a:r>
            <a:r>
              <a:rPr lang="es-MX" dirty="0" err="1" smtClean="0"/>
              <a:t>RSU</a:t>
            </a:r>
            <a:endParaRPr lang="es-MX" dirty="0" smtClean="0"/>
          </a:p>
          <a:p>
            <a:pPr lvl="1"/>
            <a:r>
              <a:rPr lang="es-MX" dirty="0" smtClean="0"/>
              <a:t>Implementación del Modelo de </a:t>
            </a:r>
            <a:r>
              <a:rPr lang="es-MX" dirty="0" err="1" smtClean="0"/>
              <a:t>RSU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5058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 smtClean="0"/>
              <a:t>La </a:t>
            </a:r>
            <a:r>
              <a:rPr lang="es-MX" sz="3200" dirty="0" err="1" smtClean="0"/>
              <a:t>RSU</a:t>
            </a:r>
            <a:r>
              <a:rPr lang="es-MX" sz="3200" dirty="0" smtClean="0"/>
              <a:t> en el marco del </a:t>
            </a:r>
            <a:r>
              <a:rPr lang="es-MX" sz="3200" dirty="0" err="1" smtClean="0"/>
              <a:t>PDI</a:t>
            </a:r>
            <a:r>
              <a:rPr lang="es-MX" sz="3200" dirty="0" smtClean="0"/>
              <a:t> 2012-2024</a:t>
            </a:r>
            <a:endParaRPr lang="es-E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000" dirty="0" smtClean="0"/>
              <a:t>En el apartado Contexto del Plan de Desarrollo Institucional 2012-2024 se afirma que la RSU tiene los siguientes componentes: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188" y="2276872"/>
            <a:ext cx="8011244" cy="3074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697427"/>
          </a:xfrm>
        </p:spPr>
        <p:txBody>
          <a:bodyPr/>
          <a:lstStyle/>
          <a:p>
            <a:pPr marL="0" indent="0" algn="just">
              <a:buNone/>
            </a:pPr>
            <a:r>
              <a:rPr lang="es-MX" sz="2800" dirty="0" smtClean="0"/>
              <a:t>El </a:t>
            </a:r>
            <a:r>
              <a:rPr lang="es-MX" sz="2800" dirty="0"/>
              <a:t>Plan de Desarrollo Institucional (PDI) de la Unidad Cuajimalpa 2012-2024, establece la Misión, Valores, </a:t>
            </a:r>
            <a:r>
              <a:rPr lang="es-MX" sz="2800" b="1" dirty="0">
                <a:solidFill>
                  <a:schemeClr val="accent6">
                    <a:lumMod val="75000"/>
                  </a:schemeClr>
                </a:solidFill>
              </a:rPr>
              <a:t>Ejes Rectores </a:t>
            </a:r>
            <a:r>
              <a:rPr lang="es-MX" sz="2800" dirty="0"/>
              <a:t>del quehacer institucional, </a:t>
            </a:r>
            <a:r>
              <a:rPr lang="es-MX" sz="2800" dirty="0" smtClean="0"/>
              <a:t>los </a:t>
            </a:r>
            <a:r>
              <a:rPr lang="es-MX" sz="2800" dirty="0"/>
              <a:t>objetivos estratégicos y un amplio conjunto de estrategias en el marco de 15 programas institucionales prioritarios para el logro de la Visión. </a:t>
            </a:r>
          </a:p>
        </p:txBody>
      </p:sp>
    </p:spTree>
    <p:extLst>
      <p:ext uri="{BB962C8B-B14F-4D97-AF65-F5344CB8AC3E}">
        <p14:creationId xmlns:p14="http://schemas.microsoft.com/office/powerpoint/2010/main" val="314066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Ejes rectores de la UAM-C</a:t>
            </a: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02338"/>
            <a:ext cx="8229600" cy="5688632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  <a:buFont typeface="Wingdings" pitchFamily="2" charset="2"/>
              <a:buChar char="q"/>
            </a:pPr>
            <a:r>
              <a:rPr lang="es-MX" sz="2200" b="1" i="1" dirty="0"/>
              <a:t>El desarrollo de líneas emblemáticas de generación y aplicación innovadora del </a:t>
            </a:r>
            <a:r>
              <a:rPr lang="es-MX" sz="2200" b="1" i="1" dirty="0" smtClean="0"/>
              <a:t>conocimiento, </a:t>
            </a:r>
          </a:p>
          <a:p>
            <a:pPr>
              <a:spcBef>
                <a:spcPts val="300"/>
              </a:spcBef>
              <a:buFont typeface="Wingdings" pitchFamily="2" charset="2"/>
              <a:buChar char="q"/>
            </a:pPr>
            <a:r>
              <a:rPr lang="es-MX" sz="2200" b="1" i="1" dirty="0">
                <a:solidFill>
                  <a:schemeClr val="accent6">
                    <a:lumMod val="75000"/>
                  </a:schemeClr>
                </a:solidFill>
              </a:rPr>
              <a:t>La libertad de cátedra, </a:t>
            </a:r>
            <a:endParaRPr lang="es-MX" sz="2200" b="1" i="1" dirty="0" smtClean="0"/>
          </a:p>
          <a:p>
            <a:pPr>
              <a:spcBef>
                <a:spcPts val="300"/>
              </a:spcBef>
              <a:buFont typeface="Wingdings" pitchFamily="2" charset="2"/>
              <a:buChar char="q"/>
            </a:pPr>
            <a:r>
              <a:rPr lang="es-MX" sz="2200" b="1" i="1" dirty="0"/>
              <a:t>La libertad de investigación e innovación, </a:t>
            </a:r>
            <a:endParaRPr lang="es-MX" sz="2200" b="1" i="1" dirty="0" smtClean="0"/>
          </a:p>
          <a:p>
            <a:pPr>
              <a:spcBef>
                <a:spcPts val="300"/>
              </a:spcBef>
              <a:buFont typeface="Wingdings" pitchFamily="2" charset="2"/>
              <a:buChar char="q"/>
            </a:pPr>
            <a:r>
              <a:rPr lang="es-MX" sz="2200" b="1" i="1" dirty="0">
                <a:solidFill>
                  <a:schemeClr val="accent6">
                    <a:lumMod val="75000"/>
                  </a:schemeClr>
                </a:solidFill>
              </a:rPr>
              <a:t>La pertinencia</a:t>
            </a:r>
            <a:r>
              <a:rPr lang="es-MX" sz="22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endParaRPr lang="es-MX" sz="2200" dirty="0" smtClean="0"/>
          </a:p>
          <a:p>
            <a:pPr>
              <a:spcBef>
                <a:spcPts val="300"/>
              </a:spcBef>
              <a:buFont typeface="Wingdings" pitchFamily="2" charset="2"/>
              <a:buChar char="q"/>
            </a:pPr>
            <a:r>
              <a:rPr lang="es-MX" sz="2200" b="1" i="1" dirty="0"/>
              <a:t>La aplicación del modelo educativo de la Unidad</a:t>
            </a:r>
            <a:r>
              <a:rPr lang="es-MX" sz="2200" dirty="0"/>
              <a:t>, </a:t>
            </a:r>
            <a:endParaRPr lang="es-MX" sz="2200" dirty="0" smtClean="0"/>
          </a:p>
          <a:p>
            <a:pPr>
              <a:spcBef>
                <a:spcPts val="300"/>
              </a:spcBef>
              <a:buFont typeface="Wingdings" pitchFamily="2" charset="2"/>
              <a:buChar char="q"/>
            </a:pPr>
            <a:r>
              <a:rPr lang="es-MX" sz="2200" b="1" i="1" dirty="0">
                <a:solidFill>
                  <a:schemeClr val="accent6">
                    <a:lumMod val="75000"/>
                  </a:schemeClr>
                </a:solidFill>
              </a:rPr>
              <a:t>La educación a lo largo de la vida, </a:t>
            </a:r>
            <a:endParaRPr lang="es-MX" sz="2200" b="1" i="1" dirty="0" smtClean="0"/>
          </a:p>
          <a:p>
            <a:pPr>
              <a:spcBef>
                <a:spcPts val="300"/>
              </a:spcBef>
              <a:buFont typeface="Wingdings" pitchFamily="2" charset="2"/>
              <a:buChar char="q"/>
            </a:pPr>
            <a:r>
              <a:rPr lang="es-MX" sz="2200" b="1" i="1" dirty="0"/>
              <a:t>La difusión, extensión, vinculación y servicio a la comunidad, </a:t>
            </a:r>
            <a:endParaRPr lang="es-MX" sz="2200" b="1" i="1" dirty="0" smtClean="0"/>
          </a:p>
          <a:p>
            <a:pPr>
              <a:spcBef>
                <a:spcPts val="300"/>
              </a:spcBef>
              <a:buFont typeface="Wingdings" pitchFamily="2" charset="2"/>
              <a:buChar char="q"/>
            </a:pPr>
            <a:r>
              <a:rPr lang="es-MX" sz="2200" b="1" i="1" dirty="0">
                <a:solidFill>
                  <a:schemeClr val="accent6">
                    <a:lumMod val="75000"/>
                  </a:schemeClr>
                </a:solidFill>
              </a:rPr>
              <a:t>La inter y </a:t>
            </a:r>
            <a:r>
              <a:rPr lang="es-MX" sz="2200" b="1" i="1" dirty="0" err="1">
                <a:solidFill>
                  <a:schemeClr val="accent6">
                    <a:lumMod val="75000"/>
                  </a:schemeClr>
                </a:solidFill>
              </a:rPr>
              <a:t>transdisciplinariedad</a:t>
            </a:r>
            <a:r>
              <a:rPr lang="es-MX" sz="2200" b="1" i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endParaRPr lang="es-MX" sz="2200" b="1" i="1" dirty="0" smtClean="0"/>
          </a:p>
          <a:p>
            <a:pPr>
              <a:spcBef>
                <a:spcPts val="300"/>
              </a:spcBef>
              <a:buFont typeface="Wingdings" pitchFamily="2" charset="2"/>
              <a:buChar char="q"/>
            </a:pPr>
            <a:r>
              <a:rPr lang="es-MX" sz="2200" b="1" i="1" dirty="0"/>
              <a:t>El ejercicio de una cultura de la transparencia y la rendición de </a:t>
            </a:r>
            <a:r>
              <a:rPr lang="es-MX" sz="2200" b="1" i="1" dirty="0" smtClean="0"/>
              <a:t>cuentas</a:t>
            </a:r>
            <a:r>
              <a:rPr lang="es-MX" sz="2200" dirty="0"/>
              <a:t> </a:t>
            </a:r>
            <a:r>
              <a:rPr lang="es-MX" sz="2200" dirty="0" smtClean="0"/>
              <a:t>y</a:t>
            </a:r>
          </a:p>
          <a:p>
            <a:pPr>
              <a:spcBef>
                <a:spcPts val="300"/>
              </a:spcBef>
              <a:buFont typeface="Wingdings" pitchFamily="2" charset="2"/>
              <a:buChar char="q"/>
            </a:pPr>
            <a:r>
              <a:rPr lang="es-MX" sz="2200" b="1" i="1" dirty="0">
                <a:solidFill>
                  <a:schemeClr val="accent6">
                    <a:lumMod val="75000"/>
                  </a:schemeClr>
                </a:solidFill>
              </a:rPr>
              <a:t>La responsabilidad </a:t>
            </a:r>
            <a:r>
              <a:rPr lang="es-MX" sz="2200" b="1" i="1" dirty="0" smtClean="0">
                <a:solidFill>
                  <a:schemeClr val="accent6">
                    <a:lumMod val="75000"/>
                  </a:schemeClr>
                </a:solidFill>
              </a:rPr>
              <a:t>social</a:t>
            </a:r>
            <a:r>
              <a:rPr lang="es-MX" sz="2200" b="1" i="1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s-MX" sz="2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4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 smtClean="0"/>
              <a:t>La </a:t>
            </a:r>
            <a:r>
              <a:rPr lang="es-MX" sz="3200" dirty="0" err="1" smtClean="0"/>
              <a:t>RSU</a:t>
            </a:r>
            <a:r>
              <a:rPr lang="es-MX" sz="3200" dirty="0" smtClean="0"/>
              <a:t> en el marco del </a:t>
            </a:r>
            <a:r>
              <a:rPr lang="es-MX" sz="3200" dirty="0" err="1" smtClean="0"/>
              <a:t>PDI</a:t>
            </a:r>
            <a:r>
              <a:rPr lang="es-MX" sz="3200" dirty="0" smtClean="0"/>
              <a:t> 2012-2024</a:t>
            </a:r>
            <a:endParaRPr lang="es-E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988840"/>
            <a:ext cx="8229600" cy="4697427"/>
          </a:xfrm>
        </p:spPr>
        <p:txBody>
          <a:bodyPr/>
          <a:lstStyle/>
          <a:p>
            <a:pPr marL="0" indent="0" algn="just">
              <a:lnSpc>
                <a:spcPct val="114000"/>
              </a:lnSpc>
              <a:buNone/>
            </a:pPr>
            <a:r>
              <a:rPr lang="es-MX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el Plan de Desarrollo Institucional 2012-2024 se establece como uno de sus quince ejes rectores la </a:t>
            </a:r>
            <a:r>
              <a:rPr lang="es-MX" sz="2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Responsabilidad Social</a:t>
            </a:r>
            <a:r>
              <a:rPr lang="es-MX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entendida como </a:t>
            </a:r>
          </a:p>
          <a:p>
            <a:pPr algn="just">
              <a:lnSpc>
                <a:spcPct val="114000"/>
              </a:lnSpc>
            </a:pPr>
            <a:r>
              <a:rPr lang="es-MX" sz="2000" dirty="0" smtClean="0"/>
              <a:t>el compromiso de la Unidad de formar ciudadanos responsables de promover un desarrollo más humano y sustentable</a:t>
            </a:r>
          </a:p>
          <a:p>
            <a:pPr algn="just">
              <a:lnSpc>
                <a:spcPct val="114000"/>
              </a:lnSpc>
            </a:pPr>
            <a:r>
              <a:rPr lang="es-MX" sz="2000" dirty="0" smtClean="0"/>
              <a:t>el compromiso con la generación y aplicación del conocimiento y propuestas de solución a los problemas más relevantes de la sociedad, en particular en la zona de influencia de la Unidad y</a:t>
            </a:r>
          </a:p>
          <a:p>
            <a:pPr algn="just">
              <a:lnSpc>
                <a:spcPct val="114000"/>
              </a:lnSpc>
            </a:pPr>
            <a:r>
              <a:rPr lang="es-MX" sz="2000" dirty="0" smtClean="0"/>
              <a:t>la gestión responsable de la Unidad….”</a:t>
            </a:r>
          </a:p>
          <a:p>
            <a:pPr>
              <a:lnSpc>
                <a:spcPct val="114000"/>
              </a:lnSpc>
            </a:pPr>
            <a:endParaRPr lang="es-MX" sz="2000" dirty="0" smtClean="0"/>
          </a:p>
          <a:p>
            <a:pPr>
              <a:lnSpc>
                <a:spcPct val="114000"/>
              </a:lnSpc>
            </a:pPr>
            <a:endParaRPr lang="es-MX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040" y="1262285"/>
            <a:ext cx="8388424" cy="4975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 smtClean="0"/>
              <a:t>La </a:t>
            </a:r>
            <a:r>
              <a:rPr lang="es-MX" sz="3200" dirty="0" err="1" smtClean="0"/>
              <a:t>RSU</a:t>
            </a:r>
            <a:r>
              <a:rPr lang="es-MX" sz="3200" dirty="0" smtClean="0"/>
              <a:t> en el marco del </a:t>
            </a:r>
            <a:r>
              <a:rPr lang="es-MX" sz="3200" dirty="0" err="1" smtClean="0"/>
              <a:t>PDI</a:t>
            </a:r>
            <a:r>
              <a:rPr lang="es-MX" sz="3200" dirty="0" smtClean="0"/>
              <a:t> 2012-2024</a:t>
            </a:r>
            <a:endParaRPr lang="es-E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 smtClean="0"/>
              <a:t>La Responsabilidad Social Universitaria</a:t>
            </a:r>
            <a:br>
              <a:rPr lang="es-MX" sz="3200" dirty="0" smtClean="0"/>
            </a:br>
            <a:r>
              <a:rPr lang="es-MX" sz="3200" dirty="0" smtClean="0"/>
              <a:t> para la Unidad Cuajimalpa de la UAM</a:t>
            </a:r>
            <a:endParaRPr lang="es-E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400" dirty="0" smtClean="0"/>
              <a:t>“La RSU implica la integración voluntaria a la agenda de la Universidad de las preocupaciones sociales, laborales, medioambientales y de respeto a los derechos humanos que surgen de la relación y diálogo transparentes con sus grupos de interés (alumnos, egresados, personal académico y administrativo, organizaciones sociales, empresarios y medios de comunicación, entre otros) responsabilizándose así de las consecuencias y los impactos que se derivan de sus acciones, en su gestión y políticas y estrategias de desarrollo en el cumplimiento de su Misión.” </a:t>
            </a:r>
            <a:r>
              <a:rPr lang="es-MX" sz="2400" i="1" dirty="0" smtClean="0"/>
              <a:t>MRSU de la Unidad Cuajimalpa de la UAM</a:t>
            </a:r>
            <a:endParaRPr lang="es-ES" sz="2400" i="1" dirty="0" smtClean="0"/>
          </a:p>
          <a:p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>
          <a:xfrm>
            <a:off x="323528" y="1988840"/>
            <a:ext cx="4038600" cy="3312368"/>
          </a:xfrm>
        </p:spPr>
        <p:txBody>
          <a:bodyPr/>
          <a:lstStyle/>
          <a:p>
            <a:pPr marL="0" indent="0" algn="ctr">
              <a:buNone/>
            </a:pPr>
            <a:r>
              <a:rPr lang="es-MX" sz="2400" dirty="0" smtClean="0">
                <a:solidFill>
                  <a:srgbClr val="FF0000"/>
                </a:solidFill>
              </a:rPr>
              <a:t>Integración </a:t>
            </a:r>
            <a:r>
              <a:rPr lang="es-MX" sz="2400" dirty="0">
                <a:solidFill>
                  <a:srgbClr val="FF0000"/>
                </a:solidFill>
              </a:rPr>
              <a:t>voluntaria a la agenda </a:t>
            </a:r>
            <a:r>
              <a:rPr lang="es-MX" sz="2400" dirty="0" smtClean="0">
                <a:solidFill>
                  <a:srgbClr val="FF0000"/>
                </a:solidFill>
              </a:rPr>
              <a:t>universitaria de las preocupaciones</a:t>
            </a:r>
          </a:p>
          <a:p>
            <a:pPr marL="0" indent="0" algn="ctr">
              <a:buNone/>
            </a:pPr>
            <a:r>
              <a:rPr lang="es-MX" sz="2400" dirty="0" smtClean="0"/>
              <a:t>sociales</a:t>
            </a:r>
          </a:p>
          <a:p>
            <a:pPr marL="0" indent="0" algn="ctr">
              <a:buNone/>
            </a:pPr>
            <a:r>
              <a:rPr lang="es-MX" sz="2400" dirty="0"/>
              <a:t>l</a:t>
            </a:r>
            <a:r>
              <a:rPr lang="es-MX" sz="2400" dirty="0" smtClean="0"/>
              <a:t>aborales</a:t>
            </a:r>
          </a:p>
          <a:p>
            <a:pPr marL="0" indent="0" algn="ctr">
              <a:buNone/>
            </a:pPr>
            <a:r>
              <a:rPr lang="es-MX" sz="2400" dirty="0" smtClean="0"/>
              <a:t>medioambientales </a:t>
            </a:r>
          </a:p>
          <a:p>
            <a:pPr marL="0" indent="0" algn="ctr">
              <a:buNone/>
            </a:pPr>
            <a:r>
              <a:rPr lang="es-MX" sz="2400" dirty="0" smtClean="0"/>
              <a:t>de </a:t>
            </a:r>
            <a:r>
              <a:rPr lang="es-MX" sz="2400" dirty="0"/>
              <a:t>respeto a los </a:t>
            </a:r>
            <a:r>
              <a:rPr lang="es-MX" sz="2400" dirty="0" smtClean="0"/>
              <a:t> derechos </a:t>
            </a:r>
            <a:r>
              <a:rPr lang="es-MX" sz="2400" dirty="0"/>
              <a:t>humanos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>
          <a:xfrm>
            <a:off x="4864643" y="1772815"/>
            <a:ext cx="4038600" cy="3606741"/>
          </a:xfrm>
        </p:spPr>
        <p:txBody>
          <a:bodyPr/>
          <a:lstStyle/>
          <a:p>
            <a:pPr marL="0" indent="0" algn="ctr">
              <a:spcAft>
                <a:spcPts val="800"/>
              </a:spcAft>
              <a:buNone/>
            </a:pPr>
            <a:r>
              <a:rPr lang="es-MX" sz="2400" dirty="0" smtClean="0">
                <a:solidFill>
                  <a:srgbClr val="FF0000"/>
                </a:solidFill>
              </a:rPr>
              <a:t> De los grupos </a:t>
            </a:r>
            <a:r>
              <a:rPr lang="es-MX" sz="2400" dirty="0">
                <a:solidFill>
                  <a:srgbClr val="FF0000"/>
                </a:solidFill>
              </a:rPr>
              <a:t>de </a:t>
            </a:r>
            <a:r>
              <a:rPr lang="es-MX" sz="2400" dirty="0" smtClean="0">
                <a:solidFill>
                  <a:srgbClr val="FF0000"/>
                </a:solidFill>
              </a:rPr>
              <a:t>interés</a:t>
            </a:r>
          </a:p>
          <a:p>
            <a:pPr algn="ctr">
              <a:spcBef>
                <a:spcPts val="300"/>
              </a:spcBef>
            </a:pPr>
            <a:r>
              <a:rPr lang="es-MX" sz="2200" dirty="0" smtClean="0"/>
              <a:t>Alumnos</a:t>
            </a:r>
          </a:p>
          <a:p>
            <a:pPr algn="ctr">
              <a:spcBef>
                <a:spcPts val="300"/>
              </a:spcBef>
            </a:pPr>
            <a:r>
              <a:rPr lang="es-MX" sz="2200" dirty="0" smtClean="0"/>
              <a:t>Egresados</a:t>
            </a:r>
          </a:p>
          <a:p>
            <a:pPr algn="ctr">
              <a:spcBef>
                <a:spcPts val="300"/>
              </a:spcBef>
            </a:pPr>
            <a:r>
              <a:rPr lang="es-MX" sz="2200" dirty="0" smtClean="0"/>
              <a:t>Personal académico </a:t>
            </a:r>
          </a:p>
          <a:p>
            <a:pPr algn="ctr">
              <a:spcBef>
                <a:spcPts val="300"/>
              </a:spcBef>
            </a:pPr>
            <a:r>
              <a:rPr lang="es-MX" sz="2200" dirty="0" smtClean="0"/>
              <a:t>Personal administrativo</a:t>
            </a:r>
          </a:p>
          <a:p>
            <a:pPr algn="ctr">
              <a:spcBef>
                <a:spcPts val="300"/>
              </a:spcBef>
            </a:pPr>
            <a:r>
              <a:rPr lang="es-MX" sz="2200" dirty="0" smtClean="0"/>
              <a:t>Organizaciones sociales</a:t>
            </a:r>
          </a:p>
          <a:p>
            <a:pPr algn="ctr">
              <a:spcBef>
                <a:spcPts val="300"/>
              </a:spcBef>
            </a:pPr>
            <a:r>
              <a:rPr lang="es-MX" sz="2200" dirty="0" smtClean="0"/>
              <a:t>Empresarios </a:t>
            </a:r>
          </a:p>
          <a:p>
            <a:pPr algn="ctr">
              <a:spcBef>
                <a:spcPts val="300"/>
              </a:spcBef>
            </a:pPr>
            <a:r>
              <a:rPr lang="es-MX" sz="2200" dirty="0" smtClean="0"/>
              <a:t>Medios de comunicación</a:t>
            </a:r>
          </a:p>
          <a:p>
            <a:pPr algn="ctr">
              <a:spcBef>
                <a:spcPts val="300"/>
              </a:spcBef>
            </a:pPr>
            <a:r>
              <a:rPr lang="es-MX" sz="2200" dirty="0" smtClean="0"/>
              <a:t>Otros</a:t>
            </a:r>
            <a:endParaRPr lang="es-MX" sz="2200" dirty="0"/>
          </a:p>
        </p:txBody>
      </p:sp>
      <p:sp>
        <p:nvSpPr>
          <p:cNvPr id="7" name="6 CuadroTexto"/>
          <p:cNvSpPr txBox="1"/>
          <p:nvPr/>
        </p:nvSpPr>
        <p:spPr>
          <a:xfrm>
            <a:off x="179512" y="5301208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Responsabilizándose de los impactos de sus acciones y estrategias de desarrollo en el cumplimiento de su misión</a:t>
            </a:r>
            <a:endParaRPr lang="es-MX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1 Título"/>
          <p:cNvSpPr txBox="1">
            <a:spLocks/>
          </p:cNvSpPr>
          <p:nvPr/>
        </p:nvSpPr>
        <p:spPr bwMode="auto">
          <a:xfrm>
            <a:off x="1733576" y="-24"/>
            <a:ext cx="741042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Futura B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Futura B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Futura B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Futura Bk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Futura Bk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Futura Bk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Futura Bk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Futura Bk" pitchFamily="34" charset="0"/>
              </a:defRPr>
            </a:lvl9pPr>
          </a:lstStyle>
          <a:p>
            <a:r>
              <a:rPr lang="es-MX" sz="3200" kern="0" smtClean="0"/>
              <a:t>La Responsabilidad Social Universitaria</a:t>
            </a:r>
            <a:br>
              <a:rPr lang="es-MX" sz="3200" kern="0" smtClean="0"/>
            </a:br>
            <a:r>
              <a:rPr lang="es-MX" sz="3200" kern="0" smtClean="0"/>
              <a:t> para la Unidad Cuajimalpa de la UAM</a:t>
            </a:r>
            <a:endParaRPr lang="es-ES" sz="3200" kern="0" dirty="0"/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518534"/>
              </p:ext>
            </p:extLst>
          </p:nvPr>
        </p:nvGraphicFramePr>
        <p:xfrm>
          <a:off x="-180528" y="1214422"/>
          <a:ext cx="93245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3816424"/>
                <a:gridCol w="2771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Universidad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BA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relación y diálogo transparentes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BA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Grupos de interés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BA8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580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Futura Bk"/>
        <a:ea typeface=""/>
        <a:cs typeface=""/>
      </a:majorFont>
      <a:minorFont>
        <a:latin typeface="Futura M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1650</TotalTime>
  <Words>688</Words>
  <Application>Microsoft Office PowerPoint</Application>
  <PresentationFormat>Presentación en pantalla (4:3)</PresentationFormat>
  <Paragraphs>86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Diseño predeterminado</vt:lpstr>
      <vt:lpstr>Modelo de  Responsabilidad Social Universitaria  Plan de Desarrollo Institucional 2012-2024 </vt:lpstr>
      <vt:lpstr>¿Qué entender por RSU?</vt:lpstr>
      <vt:lpstr>La RSU en el marco del PDI 2012-2024</vt:lpstr>
      <vt:lpstr>Presentación de PowerPoint</vt:lpstr>
      <vt:lpstr>Ejes rectores de la UAM-C</vt:lpstr>
      <vt:lpstr>La RSU en el marco del PDI 2012-2024</vt:lpstr>
      <vt:lpstr>La RSU en el marco del PDI 2012-2024</vt:lpstr>
      <vt:lpstr>La Responsabilidad Social Universitaria  para la Unidad Cuajimalpa de la UAM</vt:lpstr>
      <vt:lpstr>Presentación de PowerPoint</vt:lpstr>
      <vt:lpstr>Formulación del Modelo de RSU</vt:lpstr>
      <vt:lpstr>Dimensiones y Ámbitos del  Modelo de Responsabilidad Social Universitaria</vt:lpstr>
      <vt:lpstr>Dimensión Formación Universitaria</vt:lpstr>
      <vt:lpstr>Dimensión Formación Universitaria</vt:lpstr>
      <vt:lpstr>Dimensión Investigación</vt:lpstr>
      <vt:lpstr>Dimensión Investigación</vt:lpstr>
      <vt:lpstr>Dimensión Gestión</vt:lpstr>
      <vt:lpstr>Dimensión Gestión</vt:lpstr>
      <vt:lpstr>Dimensión Vinculación</vt:lpstr>
      <vt:lpstr>Dimensión Vinculación</vt:lpstr>
      <vt:lpstr>¿Qué sigue?</vt:lpstr>
    </vt:vector>
  </TitlesOfParts>
  <Company>Gerardo Quiroz Vieyra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Proyectos Formulación, Evaluación y Administración</dc:title>
  <dc:creator>Gerardo Quiroz Vieyra</dc:creator>
  <cp:lastModifiedBy>usuario</cp:lastModifiedBy>
  <cp:revision>367</cp:revision>
  <dcterms:created xsi:type="dcterms:W3CDTF">2009-01-13T02:39:27Z</dcterms:created>
  <dcterms:modified xsi:type="dcterms:W3CDTF">2013-11-06T22:48:09Z</dcterms:modified>
</cp:coreProperties>
</file>