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2.xml" ContentType="application/vnd.openxmlformats-officedocument.drawingml.chart+xml"/>
  <Override PartName="/ppt/notesSlides/notesSlide10.xml" ContentType="application/vnd.openxmlformats-officedocument.presentationml.notesSlide+xml"/>
  <Override PartName="/ppt/charts/chart3.xml" ContentType="application/vnd.openxmlformats-officedocument.drawingml.chart+xml"/>
  <Override PartName="/ppt/notesSlides/notesSlide11.xml" ContentType="application/vnd.openxmlformats-officedocument.presentationml.notesSlide+xml"/>
  <Override PartName="/ppt/charts/chart4.xml" ContentType="application/vnd.openxmlformats-officedocument.drawingml.chart+xml"/>
  <Override PartName="/ppt/notesSlides/notesSlide12.xml" ContentType="application/vnd.openxmlformats-officedocument.presentationml.notesSlide+xml"/>
  <Override PartName="/ppt/charts/chart5.xml" ContentType="application/vnd.openxmlformats-officedocument.drawingml.chart+xml"/>
  <Override PartName="/ppt/notesSlides/notesSlide13.xml" ContentType="application/vnd.openxmlformats-officedocument.presentationml.notesSlide+xml"/>
  <Override PartName="/ppt/charts/chart6.xml" ContentType="application/vnd.openxmlformats-officedocument.drawingml.chart+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7.xml" ContentType="application/vnd.openxmlformats-officedocument.drawingml.chart+xml"/>
  <Override PartName="/ppt/notesSlides/notesSlide16.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notesSlides/notesSlide17.xml" ContentType="application/vnd.openxmlformats-officedocument.presentationml.notesSlide+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notesSlides/notesSlide18.xml" ContentType="application/vnd.openxmlformats-officedocument.presentationml.notesSlide+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18.xml" ContentType="application/vnd.openxmlformats-officedocument.drawingml.chart+xml"/>
  <Override PartName="/ppt/notesSlides/notesSlide21.xml" ContentType="application/vnd.openxmlformats-officedocument.presentationml.notesSlide+xml"/>
  <Override PartName="/ppt/charts/chart19.xml" ContentType="application/vnd.openxmlformats-officedocument.drawingml.chart+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20.xml" ContentType="application/vnd.openxmlformats-officedocument.drawingml.chart+xml"/>
  <Override PartName="/ppt/notesSlides/notesSlide24.xml" ContentType="application/vnd.openxmlformats-officedocument.presentationml.notesSlide+xml"/>
  <Override PartName="/ppt/charts/chart21.xml" ContentType="application/vnd.openxmlformats-officedocument.drawingml.chart+xml"/>
  <Override PartName="/ppt/notesSlides/notesSlide25.xml" ContentType="application/vnd.openxmlformats-officedocument.presentationml.notesSlide+xml"/>
  <Override PartName="/ppt/charts/chart22.xml" ContentType="application/vnd.openxmlformats-officedocument.drawingml.chart+xml"/>
  <Override PartName="/ppt/notesSlides/notesSlide26.xml" ContentType="application/vnd.openxmlformats-officedocument.presentationml.notesSlide+xml"/>
  <Override PartName="/ppt/charts/chart23.xml" ContentType="application/vnd.openxmlformats-officedocument.drawingml.chart+xml"/>
  <Override PartName="/ppt/notesSlides/notesSlide27.xml" ContentType="application/vnd.openxmlformats-officedocument.presentationml.notesSlide+xml"/>
  <Override PartName="/ppt/charts/chart24.xml" ContentType="application/vnd.openxmlformats-officedocument.drawingml.chart+xml"/>
  <Override PartName="/ppt/notesSlides/notesSlide28.xml" ContentType="application/vnd.openxmlformats-officedocument.presentationml.notesSlide+xml"/>
  <Override PartName="/ppt/charts/chart25.xml" ContentType="application/vnd.openxmlformats-officedocument.drawingml.chart+xml"/>
  <Override PartName="/ppt/notesSlides/notesSlide29.xml" ContentType="application/vnd.openxmlformats-officedocument.presentationml.notesSlide+xml"/>
  <Override PartName="/ppt/charts/chart26.xml" ContentType="application/vnd.openxmlformats-officedocument.drawingml.chart+xml"/>
  <Override PartName="/ppt/notesSlides/notesSlide30.xml" ContentType="application/vnd.openxmlformats-officedocument.presentationml.notesSlide+xml"/>
  <Override PartName="/ppt/charts/chart27.xml" ContentType="application/vnd.openxmlformats-officedocument.drawingml.chart+xml"/>
  <Override PartName="/ppt/notesSlides/notesSlide31.xml" ContentType="application/vnd.openxmlformats-officedocument.presentationml.notesSlide+xml"/>
  <Override PartName="/ppt/charts/chart28.xml" ContentType="application/vnd.openxmlformats-officedocument.drawingml.chart+xml"/>
  <Override PartName="/ppt/notesSlides/notesSlide32.xml" ContentType="application/vnd.openxmlformats-officedocument.presentationml.notesSlide+xml"/>
  <Override PartName="/ppt/charts/chart29.xml" ContentType="application/vnd.openxmlformats-officedocument.drawingml.chart+xml"/>
  <Override PartName="/ppt/notesSlides/notesSlide33.xml" ContentType="application/vnd.openxmlformats-officedocument.presentationml.notesSlide+xml"/>
  <Override PartName="/ppt/charts/chart30.xml" ContentType="application/vnd.openxmlformats-officedocument.drawingml.chart+xml"/>
  <Override PartName="/ppt/notesSlides/notesSlide34.xml" ContentType="application/vnd.openxmlformats-officedocument.presentationml.notesSlide+xml"/>
  <Override PartName="/ppt/charts/chart31.xml" ContentType="application/vnd.openxmlformats-officedocument.drawingml.chart+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charts/chart32.xml" ContentType="application/vnd.openxmlformats-officedocument.drawingml.chart+xml"/>
  <Override PartName="/ppt/charts/chart33.xml" ContentType="application/vnd.openxmlformats-officedocument.drawingml.chart+xml"/>
  <Override PartName="/ppt/notesSlides/notesSlide37.xml" ContentType="application/vnd.openxmlformats-officedocument.presentationml.notesSlide+xml"/>
  <Override PartName="/ppt/charts/chart34.xml" ContentType="application/vnd.openxmlformats-officedocument.drawingml.chart+xml"/>
  <Override PartName="/ppt/notesSlides/notesSlide38.xml" ContentType="application/vnd.openxmlformats-officedocument.presentationml.notesSlide+xml"/>
  <Override PartName="/ppt/charts/chart35.xml" ContentType="application/vnd.openxmlformats-officedocument.drawingml.chart+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handoutMasterIdLst>
    <p:handoutMasterId r:id="rId42"/>
  </p:handoutMasterIdLst>
  <p:sldIdLst>
    <p:sldId id="256" r:id="rId2"/>
    <p:sldId id="308" r:id="rId3"/>
    <p:sldId id="309" r:id="rId4"/>
    <p:sldId id="310" r:id="rId5"/>
    <p:sldId id="311" r:id="rId6"/>
    <p:sldId id="332" r:id="rId7"/>
    <p:sldId id="331" r:id="rId8"/>
    <p:sldId id="333" r:id="rId9"/>
    <p:sldId id="334" r:id="rId10"/>
    <p:sldId id="335" r:id="rId11"/>
    <p:sldId id="261" r:id="rId12"/>
    <p:sldId id="328" r:id="rId13"/>
    <p:sldId id="329" r:id="rId14"/>
    <p:sldId id="313" r:id="rId15"/>
    <p:sldId id="314" r:id="rId16"/>
    <p:sldId id="263" r:id="rId17"/>
    <p:sldId id="264" r:id="rId18"/>
    <p:sldId id="336" r:id="rId19"/>
    <p:sldId id="291" r:id="rId20"/>
    <p:sldId id="289" r:id="rId21"/>
    <p:sldId id="304" r:id="rId22"/>
    <p:sldId id="292" r:id="rId23"/>
    <p:sldId id="293" r:id="rId24"/>
    <p:sldId id="295" r:id="rId25"/>
    <p:sldId id="290" r:id="rId26"/>
    <p:sldId id="305" r:id="rId27"/>
    <p:sldId id="296" r:id="rId28"/>
    <p:sldId id="297" r:id="rId29"/>
    <p:sldId id="298" r:id="rId30"/>
    <p:sldId id="299" r:id="rId31"/>
    <p:sldId id="300" r:id="rId32"/>
    <p:sldId id="301" r:id="rId33"/>
    <p:sldId id="302" r:id="rId34"/>
    <p:sldId id="303" r:id="rId35"/>
    <p:sldId id="288" r:id="rId36"/>
    <p:sldId id="285" r:id="rId37"/>
    <p:sldId id="286" r:id="rId38"/>
    <p:sldId id="287" r:id="rId39"/>
    <p:sldId id="330" r:id="rId40"/>
  </p:sldIdLst>
  <p:sldSz cx="9144000" cy="6858000" type="screen4x3"/>
  <p:notesSz cx="9296400" cy="70104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clrMode="gray"/>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Estilo claro 1 - Énfasis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113A9D2-9D6B-4929-AA2D-F23B5EE8CBE7}" styleName="Estilo temático 2 - Énfasis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Estilo claro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Estilo claro 2 - Énfasis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10A1B5D5-9B99-4C35-A422-299274C87663}" styleName="Estilo medio 1 - Énfasis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0267" autoAdjust="0"/>
  </p:normalViewPr>
  <p:slideViewPr>
    <p:cSldViewPr>
      <p:cViewPr>
        <p:scale>
          <a:sx n="100" d="100"/>
          <a:sy n="100" d="100"/>
        </p:scale>
        <p:origin x="-869" y="245"/>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usuario:Desktop:rector&#237;a:presupuesto:datos%20pres%20cuajimalpa.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Macintosh%20HD:Users:usuario:Downloads:Proyecto%20presupuesto%20uamc%202016%20ver%201.2.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Macintosh%20HD:Users:usuario:Downloads:Proyecto%20presupuesto%20uamc%202016%20ver%201.2.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Macintosh%20HD:Users:usuario:Downloads:Proyecto%20presupuesto%20uamc%202016%20ver%201.2.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Macintosh%20HD:Users:usuario:Downloads:Proyecto%20presupuesto%20uamc%202016%20ver%201.2.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Macintosh%20HD:Users:usuario:Downloads:Proyecto%20presupuesto%20uamc%202016%20ver%201.2.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Macintosh%20HD:Users:usuario:Downloads:Proyecto%20presupuesto%20uamc%202016%20ver%201.2.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Macintosh%20HD:Users:usuario:Downloads:Proyecto%20presupuesto%20uamc%202016%20ver%201.2.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Macintosh%20HD:Users:usuario:Downloads:Proyecto%20presupuesto%20uamc%202016%20ver%201.2.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Macintosh%20HD:Users:usuario:Downloads:Proyecto%20presupuesto%20uamc%202016%20ver%201.2.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Macintosh%20HD:Users:usuario:Downloads:Proyecto%20presupuesto%20uamc%202016%20ver%201.2.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usuario:Desktop:rector&#237;a:presupuesto:datos%20pres%20cuajimalpa.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Macintosh%20HD:Users:usuario:Downloads:Proyecto%20presupuesto%20uamc%202016%20ver%201.2.xlsx"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Macintosh%20HD:Users:usuario:Downloads:Proyecto%20presupuesto%20uamc%202016%20ver%201.2.xlsx"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Macintosh%20HD:Users:usuario:Documents:Proyecto%20presupuesto%20uamc%202016%20ver%201.2%20(versio&#769;n%201)%20rev%20epc.xlsx" TargetMode="External"/></Relationships>
</file>

<file path=ppt/charts/_rels/chart23.xml.rels><?xml version="1.0" encoding="UTF-8" standalone="yes"?>
<Relationships xmlns="http://schemas.openxmlformats.org/package/2006/relationships"><Relationship Id="rId1" Type="http://schemas.openxmlformats.org/officeDocument/2006/relationships/oleObject" Target="Macintosh%20HD:Users:usuario:Documents:Proyecto%20presupuesto%20uamc%202016%20ver%201.2%20(versio&#769;n%201)%20rev%20epc.xlsx" TargetMode="External"/></Relationships>
</file>

<file path=ppt/charts/_rels/chart24.xml.rels><?xml version="1.0" encoding="UTF-8" standalone="yes"?>
<Relationships xmlns="http://schemas.openxmlformats.org/package/2006/relationships"><Relationship Id="rId1" Type="http://schemas.openxmlformats.org/officeDocument/2006/relationships/oleObject" Target="Macintosh%20HD:Users:usuario:Documents:Proyecto%20presupuesto%20uamc%202016%20ver%201.2%20(versio&#769;n%201)%20rev%20epc.xlsx" TargetMode="External"/></Relationships>
</file>

<file path=ppt/charts/_rels/chart25.xml.rels><?xml version="1.0" encoding="UTF-8" standalone="yes"?>
<Relationships xmlns="http://schemas.openxmlformats.org/package/2006/relationships"><Relationship Id="rId1" Type="http://schemas.openxmlformats.org/officeDocument/2006/relationships/oleObject" Target="Macintosh%20HD:Users:usuario:Documents:Proyecto%20presupuesto%20uamc%202016%20ver%201.2%20(versio&#769;n%201)%20rev%20epc.xlsx" TargetMode="External"/></Relationships>
</file>

<file path=ppt/charts/_rels/chart26.xml.rels><?xml version="1.0" encoding="UTF-8" standalone="yes"?>
<Relationships xmlns="http://schemas.openxmlformats.org/package/2006/relationships"><Relationship Id="rId1" Type="http://schemas.openxmlformats.org/officeDocument/2006/relationships/oleObject" Target="Gr&#225;fico%20en%20Microsoft%20Office%20PowerPoint" TargetMode="External"/></Relationships>
</file>

<file path=ppt/charts/_rels/chart27.xml.rels><?xml version="1.0" encoding="UTF-8" standalone="yes"?>
<Relationships xmlns="http://schemas.openxmlformats.org/package/2006/relationships"><Relationship Id="rId1" Type="http://schemas.openxmlformats.org/officeDocument/2006/relationships/oleObject" Target="Macintosh%20HD:Users:usuario:Downloads:Proyecto%20presupuesto%20uamc%202016%20ver%201.2-2.xlsx" TargetMode="External"/></Relationships>
</file>

<file path=ppt/charts/_rels/chart28.xml.rels><?xml version="1.0" encoding="UTF-8" standalone="yes"?>
<Relationships xmlns="http://schemas.openxmlformats.org/package/2006/relationships"><Relationship Id="rId1" Type="http://schemas.openxmlformats.org/officeDocument/2006/relationships/oleObject" Target="Macintosh%20HD:Users:usuario:Downloads:Proyecto%20presupuesto%20uamc%202016%20ver%201.2-2.xlsx" TargetMode="External"/></Relationships>
</file>

<file path=ppt/charts/_rels/chart29.xml.rels><?xml version="1.0" encoding="UTF-8" standalone="yes"?>
<Relationships xmlns="http://schemas.openxmlformats.org/package/2006/relationships"><Relationship Id="rId1" Type="http://schemas.openxmlformats.org/officeDocument/2006/relationships/oleObject" Target="Macintosh%20HD:Users:usuario:Downloads:Proyecto%20presupuesto%20uamc%202016%20ver%201.2-2.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Macintosh%20HD:Users:usuario:Desktop:rector&#237;a:presupuesto:datos%20pres%20cuajimalpa.xlsx" TargetMode="External"/></Relationships>
</file>

<file path=ppt/charts/_rels/chart30.xml.rels><?xml version="1.0" encoding="UTF-8" standalone="yes"?>
<Relationships xmlns="http://schemas.openxmlformats.org/package/2006/relationships"><Relationship Id="rId1" Type="http://schemas.openxmlformats.org/officeDocument/2006/relationships/oleObject" Target="Macintosh%20HD:Users:usuario:Downloads:Proyecto%20presupuesto%20uamc%202016%20ver%201.2-2.xlsx" TargetMode="External"/></Relationships>
</file>

<file path=ppt/charts/_rels/chart31.xml.rels><?xml version="1.0" encoding="UTF-8" standalone="yes"?>
<Relationships xmlns="http://schemas.openxmlformats.org/package/2006/relationships"><Relationship Id="rId1" Type="http://schemas.openxmlformats.org/officeDocument/2006/relationships/oleObject" Target="Macintosh%20HD:Users:usuario:Downloads:Proyecto%20presupuesto%20uamc%202016%20ver%201.2.xlsx" TargetMode="External"/></Relationships>
</file>

<file path=ppt/charts/_rels/chart32.xml.rels><?xml version="1.0" encoding="UTF-8" standalone="yes"?>
<Relationships xmlns="http://schemas.openxmlformats.org/package/2006/relationships"><Relationship Id="rId1" Type="http://schemas.openxmlformats.org/officeDocument/2006/relationships/oleObject" Target="file:///C:\Users\Avazquez\Desktop\graficas%20presupuesto.xlsx" TargetMode="External"/></Relationships>
</file>

<file path=ppt/charts/_rels/chart33.xml.rels><?xml version="1.0" encoding="UTF-8" standalone="yes"?>
<Relationships xmlns="http://schemas.openxmlformats.org/package/2006/relationships"><Relationship Id="rId1" Type="http://schemas.openxmlformats.org/officeDocument/2006/relationships/oleObject" Target="Macintosh%20HD:Users:usuario:Downloads:Proyecto%20presupuesto%20uamc%202016%20ver%201.2.xlsx" TargetMode="External"/></Relationships>
</file>

<file path=ppt/charts/_rels/chart34.xml.rels><?xml version="1.0" encoding="UTF-8" standalone="yes"?>
<Relationships xmlns="http://schemas.openxmlformats.org/package/2006/relationships"><Relationship Id="rId1" Type="http://schemas.openxmlformats.org/officeDocument/2006/relationships/oleObject" Target="Macintosh%20HD:Users:usuario:Documents:Proyecto%20presupuesto%20uamc%202016%20ver%201.2%20(versio&#769;n%201)%20rev%20epc.xlsx" TargetMode="External"/></Relationships>
</file>

<file path=ppt/charts/_rels/chart35.xml.rels><?xml version="1.0" encoding="UTF-8" standalone="yes"?>
<Relationships xmlns="http://schemas.openxmlformats.org/package/2006/relationships"><Relationship Id="rId1" Type="http://schemas.openxmlformats.org/officeDocument/2006/relationships/oleObject" Target="Macintosh%20HD:Users:usuario:Documents:Proyecto%20presupuesto%20uamc%202016%20ver%201.2%20(versio&#769;n%201)%20rev%20epc.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Macintosh%20HD:Users:usuario:Desktop:rector&#237;a:presupuesto:datos%20pres%20cuajimalpa.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Macintosh%20HD:Users:usuario:Desktop:rector&#237;a:presupuesto:incremento%20presupuesto%20divisiones.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Macintosh%20HD:Users:usuario:Desktop:rector&#237;a:presupuesto:incremento%20presupuesto%20divisiones.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Macintosh%20HD:Users:usuario:Downloads:Copia%20de%20Proyecto%20presupuesto%20uamc%202016.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Macintosh%20HD:Users:usuario:Downloads:Copia%20de%20Proyecto%20presupuesto%20uamc%202016.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Macintosh%20HD:Users:usuario:Downloads:Copia%20de%20Proyecto%20presupuesto%20uamc%202016.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MX"/>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s-ES" dirty="0" smtClean="0"/>
              <a:t>Presupuesto en</a:t>
            </a:r>
            <a:r>
              <a:rPr lang="es-ES" baseline="0" dirty="0" smtClean="0"/>
              <a:t> periodo 2014</a:t>
            </a:r>
            <a:r>
              <a:rPr lang="es-ES" dirty="0" smtClean="0"/>
              <a:t>-2017</a:t>
            </a:r>
            <a:endParaRPr lang="es-ES" dirty="0"/>
          </a:p>
        </c:rich>
      </c:tx>
      <c:layout/>
      <c:overlay val="0"/>
    </c:title>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histórico!$D$9</c:f>
              <c:strCache>
                <c:ptCount val="1"/>
                <c:pt idx="0">
                  <c:v>Presupuesto:</c:v>
                </c:pt>
              </c:strCache>
            </c:strRef>
          </c:tx>
          <c:spPr>
            <a:solidFill>
              <a:srgbClr val="000090"/>
            </a:solidFill>
            <a:ln w="28575" cmpd="sng">
              <a:solidFill>
                <a:srgbClr val="000090"/>
              </a:solidFill>
            </a:ln>
          </c:spPr>
          <c:invertIfNegative val="0"/>
          <c:cat>
            <c:strRef>
              <c:f>histórico!$E$8:$G$8</c:f>
              <c:strCache>
                <c:ptCount val="3"/>
                <c:pt idx="0">
                  <c:v>2014</c:v>
                </c:pt>
                <c:pt idx="1">
                  <c:v>2015</c:v>
                </c:pt>
                <c:pt idx="2">
                  <c:v>2016</c:v>
                </c:pt>
              </c:strCache>
            </c:strRef>
          </c:cat>
          <c:val>
            <c:numRef>
              <c:f>histórico!$E$9:$G$9</c:f>
              <c:numCache>
                <c:formatCode>_("$"* #,##0.00_);_("$"* \(#,##0.00\);_("$"* "-"??_);_(@_)</c:formatCode>
                <c:ptCount val="3"/>
                <c:pt idx="0">
                  <c:v>98805101</c:v>
                </c:pt>
                <c:pt idx="1">
                  <c:v>84128626</c:v>
                </c:pt>
                <c:pt idx="2">
                  <c:v>84128626</c:v>
                </c:pt>
              </c:numCache>
            </c:numRef>
          </c:val>
        </c:ser>
        <c:dLbls>
          <c:showLegendKey val="0"/>
          <c:showVal val="0"/>
          <c:showCatName val="0"/>
          <c:showSerName val="0"/>
          <c:showPercent val="0"/>
          <c:showBubbleSize val="0"/>
        </c:dLbls>
        <c:gapWidth val="150"/>
        <c:shape val="box"/>
        <c:axId val="93245824"/>
        <c:axId val="93247360"/>
        <c:axId val="0"/>
      </c:bar3DChart>
      <c:catAx>
        <c:axId val="93245824"/>
        <c:scaling>
          <c:orientation val="minMax"/>
        </c:scaling>
        <c:delete val="0"/>
        <c:axPos val="b"/>
        <c:majorTickMark val="out"/>
        <c:minorTickMark val="none"/>
        <c:tickLblPos val="nextTo"/>
        <c:txPr>
          <a:bodyPr/>
          <a:lstStyle/>
          <a:p>
            <a:pPr>
              <a:defRPr sz="1600"/>
            </a:pPr>
            <a:endParaRPr lang="es-MX"/>
          </a:p>
        </c:txPr>
        <c:crossAx val="93247360"/>
        <c:crosses val="autoZero"/>
        <c:auto val="1"/>
        <c:lblAlgn val="ctr"/>
        <c:lblOffset val="100"/>
        <c:noMultiLvlLbl val="0"/>
      </c:catAx>
      <c:valAx>
        <c:axId val="93247360"/>
        <c:scaling>
          <c:orientation val="minMax"/>
          <c:max val="100000000"/>
          <c:min val="40000000"/>
        </c:scaling>
        <c:delete val="0"/>
        <c:axPos val="l"/>
        <c:majorGridlines/>
        <c:numFmt formatCode="_(&quot;$&quot;* #,##0.00_);_(&quot;$&quot;* \(#,##0.00\);_(&quot;$&quot;* &quot;-&quot;??_);_(@_)" sourceLinked="1"/>
        <c:majorTickMark val="out"/>
        <c:minorTickMark val="none"/>
        <c:tickLblPos val="nextTo"/>
        <c:txPr>
          <a:bodyPr/>
          <a:lstStyle/>
          <a:p>
            <a:pPr>
              <a:defRPr sz="1600"/>
            </a:pPr>
            <a:endParaRPr lang="es-MX"/>
          </a:p>
        </c:txPr>
        <c:crossAx val="93245824"/>
        <c:crosses val="autoZero"/>
        <c:crossBetween val="between"/>
        <c:dispUnits>
          <c:builtInUnit val="millions"/>
          <c:dispUnitsLbl>
            <c:layout/>
            <c:txPr>
              <a:bodyPr/>
              <a:lstStyle/>
              <a:p>
                <a:pPr>
                  <a:defRPr sz="1600"/>
                </a:pPr>
                <a:endParaRPr lang="es-MX"/>
              </a:p>
            </c:txPr>
          </c:dispUnitsLbl>
        </c:dispUnits>
      </c:valAx>
    </c:plotArea>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xPr>
        <a:bodyPr rot="0" vert="horz"/>
        <a:lstStyle/>
        <a:p>
          <a:pPr>
            <a:defRPr/>
          </a:pPr>
          <a:endParaRPr lang="es-MX"/>
        </a:p>
      </c:txPr>
    </c:title>
    <c:autoTitleDeleted val="0"/>
    <c:plotArea>
      <c:layout/>
      <c:barChart>
        <c:barDir val="col"/>
        <c:grouping val="clustered"/>
        <c:varyColors val="0"/>
        <c:ser>
          <c:idx val="0"/>
          <c:order val="0"/>
          <c:tx>
            <c:strRef>
              <c:f>'programa institucional'!$B$3</c:f>
              <c:strCache>
                <c:ptCount val="1"/>
                <c:pt idx="0">
                  <c:v>Docencia</c:v>
                </c:pt>
              </c:strCache>
            </c:strRef>
          </c:tx>
          <c:invertIfNegative val="0"/>
          <c:cat>
            <c:strRef>
              <c:f>'programa institucional'!$A$4:$A$8</c:f>
              <c:strCache>
                <c:ptCount val="5"/>
                <c:pt idx="0">
                  <c:v>Rectoría</c:v>
                </c:pt>
                <c:pt idx="1">
                  <c:v>DCCD</c:v>
                </c:pt>
                <c:pt idx="2">
                  <c:v>DCNI</c:v>
                </c:pt>
                <c:pt idx="3">
                  <c:v>DCSH</c:v>
                </c:pt>
                <c:pt idx="4">
                  <c:v>Secretaría </c:v>
                </c:pt>
              </c:strCache>
            </c:strRef>
          </c:cat>
          <c:val>
            <c:numRef>
              <c:f>'programa institucional'!$B$4:$B$8</c:f>
              <c:numCache>
                <c:formatCode>_(* #,##0.00_);_(* \(#,##0.00\);_(* "-"??_);_(@_)</c:formatCode>
                <c:ptCount val="5"/>
                <c:pt idx="0">
                  <c:v>1163750</c:v>
                </c:pt>
                <c:pt idx="1">
                  <c:v>1802650.98</c:v>
                </c:pt>
                <c:pt idx="2">
                  <c:v>1197650</c:v>
                </c:pt>
                <c:pt idx="3">
                  <c:v>1285400</c:v>
                </c:pt>
                <c:pt idx="4">
                  <c:v>748488</c:v>
                </c:pt>
              </c:numCache>
            </c:numRef>
          </c:val>
        </c:ser>
        <c:dLbls>
          <c:showLegendKey val="0"/>
          <c:showVal val="0"/>
          <c:showCatName val="0"/>
          <c:showSerName val="0"/>
          <c:showPercent val="0"/>
          <c:showBubbleSize val="0"/>
        </c:dLbls>
        <c:gapWidth val="219"/>
        <c:overlap val="-27"/>
        <c:axId val="100837248"/>
        <c:axId val="100838784"/>
      </c:barChart>
      <c:catAx>
        <c:axId val="100837248"/>
        <c:scaling>
          <c:orientation val="minMax"/>
        </c:scaling>
        <c:delete val="0"/>
        <c:axPos val="b"/>
        <c:numFmt formatCode="General" sourceLinked="1"/>
        <c:majorTickMark val="none"/>
        <c:minorTickMark val="none"/>
        <c:tickLblPos val="nextTo"/>
        <c:txPr>
          <a:bodyPr rot="-60000000" vert="horz"/>
          <a:lstStyle/>
          <a:p>
            <a:pPr>
              <a:defRPr/>
            </a:pPr>
            <a:endParaRPr lang="es-MX"/>
          </a:p>
        </c:txPr>
        <c:crossAx val="100838784"/>
        <c:crosses val="autoZero"/>
        <c:auto val="1"/>
        <c:lblAlgn val="ctr"/>
        <c:lblOffset val="100"/>
        <c:noMultiLvlLbl val="0"/>
      </c:catAx>
      <c:valAx>
        <c:axId val="100838784"/>
        <c:scaling>
          <c:orientation val="minMax"/>
        </c:scaling>
        <c:delete val="0"/>
        <c:axPos val="l"/>
        <c:majorGridlines/>
        <c:numFmt formatCode="_(* #,##0.00_);_(* \(#,##0.00\);_(* &quot;-&quot;??_);_(@_)" sourceLinked="1"/>
        <c:majorTickMark val="none"/>
        <c:minorTickMark val="none"/>
        <c:tickLblPos val="nextTo"/>
        <c:txPr>
          <a:bodyPr rot="-60000000" vert="horz"/>
          <a:lstStyle/>
          <a:p>
            <a:pPr>
              <a:defRPr/>
            </a:pPr>
            <a:endParaRPr lang="es-MX"/>
          </a:p>
        </c:txPr>
        <c:crossAx val="100837248"/>
        <c:crosses val="autoZero"/>
        <c:crossBetween val="between"/>
        <c:dispUnits>
          <c:builtInUnit val="millions"/>
        </c:dispUnits>
      </c:valAx>
    </c:plotArea>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xPr>
        <a:bodyPr rot="0" vert="horz"/>
        <a:lstStyle/>
        <a:p>
          <a:pPr>
            <a:defRPr/>
          </a:pPr>
          <a:endParaRPr lang="es-MX"/>
        </a:p>
      </c:txPr>
    </c:title>
    <c:autoTitleDeleted val="0"/>
    <c:plotArea>
      <c:layout/>
      <c:barChart>
        <c:barDir val="col"/>
        <c:grouping val="clustered"/>
        <c:varyColors val="0"/>
        <c:ser>
          <c:idx val="0"/>
          <c:order val="0"/>
          <c:tx>
            <c:strRef>
              <c:f>'programa institucional'!$C$3</c:f>
              <c:strCache>
                <c:ptCount val="1"/>
                <c:pt idx="0">
                  <c:v>Investigación</c:v>
                </c:pt>
              </c:strCache>
            </c:strRef>
          </c:tx>
          <c:invertIfNegative val="0"/>
          <c:cat>
            <c:strRef>
              <c:f>'programa institucional'!$A$4:$A$8</c:f>
              <c:strCache>
                <c:ptCount val="5"/>
                <c:pt idx="0">
                  <c:v>Rectoría</c:v>
                </c:pt>
                <c:pt idx="1">
                  <c:v>DCCD</c:v>
                </c:pt>
                <c:pt idx="2">
                  <c:v>DCNI</c:v>
                </c:pt>
                <c:pt idx="3">
                  <c:v>DCSH</c:v>
                </c:pt>
                <c:pt idx="4">
                  <c:v>Secretaría </c:v>
                </c:pt>
              </c:strCache>
            </c:strRef>
          </c:cat>
          <c:val>
            <c:numRef>
              <c:f>'programa institucional'!$C$4:$C$8</c:f>
              <c:numCache>
                <c:formatCode>_(* #,##0.00_);_(* \(#,##0.00\);_(* "-"??_);_(@_)</c:formatCode>
                <c:ptCount val="5"/>
                <c:pt idx="0">
                  <c:v>3150000</c:v>
                </c:pt>
                <c:pt idx="1">
                  <c:v>1570229.02</c:v>
                </c:pt>
                <c:pt idx="2">
                  <c:v>2120449</c:v>
                </c:pt>
                <c:pt idx="3">
                  <c:v>1441002</c:v>
                </c:pt>
                <c:pt idx="4">
                  <c:v>0</c:v>
                </c:pt>
              </c:numCache>
            </c:numRef>
          </c:val>
        </c:ser>
        <c:dLbls>
          <c:showLegendKey val="0"/>
          <c:showVal val="0"/>
          <c:showCatName val="0"/>
          <c:showSerName val="0"/>
          <c:showPercent val="0"/>
          <c:showBubbleSize val="0"/>
        </c:dLbls>
        <c:gapWidth val="219"/>
        <c:overlap val="-27"/>
        <c:axId val="100851072"/>
        <c:axId val="100861056"/>
      </c:barChart>
      <c:catAx>
        <c:axId val="100851072"/>
        <c:scaling>
          <c:orientation val="minMax"/>
        </c:scaling>
        <c:delete val="0"/>
        <c:axPos val="b"/>
        <c:numFmt formatCode="General" sourceLinked="1"/>
        <c:majorTickMark val="none"/>
        <c:minorTickMark val="none"/>
        <c:tickLblPos val="nextTo"/>
        <c:txPr>
          <a:bodyPr rot="-60000000" vert="horz"/>
          <a:lstStyle/>
          <a:p>
            <a:pPr>
              <a:defRPr/>
            </a:pPr>
            <a:endParaRPr lang="es-MX"/>
          </a:p>
        </c:txPr>
        <c:crossAx val="100861056"/>
        <c:crosses val="autoZero"/>
        <c:auto val="1"/>
        <c:lblAlgn val="ctr"/>
        <c:lblOffset val="100"/>
        <c:noMultiLvlLbl val="0"/>
      </c:catAx>
      <c:valAx>
        <c:axId val="100861056"/>
        <c:scaling>
          <c:orientation val="minMax"/>
        </c:scaling>
        <c:delete val="0"/>
        <c:axPos val="l"/>
        <c:majorGridlines/>
        <c:numFmt formatCode="_(* #,##0.00_);_(* \(#,##0.00\);_(* &quot;-&quot;??_);_(@_)" sourceLinked="1"/>
        <c:majorTickMark val="none"/>
        <c:minorTickMark val="none"/>
        <c:tickLblPos val="nextTo"/>
        <c:txPr>
          <a:bodyPr rot="-60000000" vert="horz"/>
          <a:lstStyle/>
          <a:p>
            <a:pPr>
              <a:defRPr/>
            </a:pPr>
            <a:endParaRPr lang="es-MX"/>
          </a:p>
        </c:txPr>
        <c:crossAx val="100851072"/>
        <c:crosses val="autoZero"/>
        <c:crossBetween val="between"/>
        <c:dispUnits>
          <c:builtInUnit val="millions"/>
        </c:dispUnits>
      </c:valAx>
    </c:plotArea>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a:pPr>
            <a:r>
              <a:rPr lang="es-ES" dirty="0" smtClean="0"/>
              <a:t>P y D de la cultura</a:t>
            </a:r>
            <a:endParaRPr lang="es-ES" dirty="0"/>
          </a:p>
        </c:rich>
      </c:tx>
      <c:layout/>
      <c:overlay val="0"/>
    </c:title>
    <c:autoTitleDeleted val="0"/>
    <c:plotArea>
      <c:layout/>
      <c:barChart>
        <c:barDir val="col"/>
        <c:grouping val="clustered"/>
        <c:varyColors val="0"/>
        <c:ser>
          <c:idx val="0"/>
          <c:order val="0"/>
          <c:tx>
            <c:strRef>
              <c:f>'programa institucional'!$D$3</c:f>
              <c:strCache>
                <c:ptCount val="1"/>
                <c:pt idx="0">
                  <c:v>Preservación y difusión de la cultura</c:v>
                </c:pt>
              </c:strCache>
            </c:strRef>
          </c:tx>
          <c:invertIfNegative val="0"/>
          <c:cat>
            <c:strRef>
              <c:f>'programa institucional'!$A$4:$A$8</c:f>
              <c:strCache>
                <c:ptCount val="5"/>
                <c:pt idx="0">
                  <c:v>Rectoría</c:v>
                </c:pt>
                <c:pt idx="1">
                  <c:v>DCCD</c:v>
                </c:pt>
                <c:pt idx="2">
                  <c:v>DCNI</c:v>
                </c:pt>
                <c:pt idx="3">
                  <c:v>DCSH</c:v>
                </c:pt>
                <c:pt idx="4">
                  <c:v>Secretaría </c:v>
                </c:pt>
              </c:strCache>
            </c:strRef>
          </c:cat>
          <c:val>
            <c:numRef>
              <c:f>'programa institucional'!$D$4:$D$8</c:f>
              <c:numCache>
                <c:formatCode>_(* #,##0.00_);_(* \(#,##0.00\);_(* "-"??_);_(@_)</c:formatCode>
                <c:ptCount val="5"/>
                <c:pt idx="0">
                  <c:v>2697280</c:v>
                </c:pt>
                <c:pt idx="1">
                  <c:v>90000</c:v>
                </c:pt>
                <c:pt idx="2">
                  <c:v>0</c:v>
                </c:pt>
                <c:pt idx="3">
                  <c:v>966028</c:v>
                </c:pt>
                <c:pt idx="4">
                  <c:v>1518000</c:v>
                </c:pt>
              </c:numCache>
            </c:numRef>
          </c:val>
        </c:ser>
        <c:dLbls>
          <c:showLegendKey val="0"/>
          <c:showVal val="0"/>
          <c:showCatName val="0"/>
          <c:showSerName val="0"/>
          <c:showPercent val="0"/>
          <c:showBubbleSize val="0"/>
        </c:dLbls>
        <c:gapWidth val="219"/>
        <c:overlap val="-27"/>
        <c:axId val="100893824"/>
        <c:axId val="100895360"/>
      </c:barChart>
      <c:catAx>
        <c:axId val="100893824"/>
        <c:scaling>
          <c:orientation val="minMax"/>
        </c:scaling>
        <c:delete val="0"/>
        <c:axPos val="b"/>
        <c:numFmt formatCode="General" sourceLinked="1"/>
        <c:majorTickMark val="none"/>
        <c:minorTickMark val="none"/>
        <c:tickLblPos val="nextTo"/>
        <c:txPr>
          <a:bodyPr rot="-60000000" vert="horz"/>
          <a:lstStyle/>
          <a:p>
            <a:pPr>
              <a:defRPr/>
            </a:pPr>
            <a:endParaRPr lang="es-MX"/>
          </a:p>
        </c:txPr>
        <c:crossAx val="100895360"/>
        <c:crosses val="autoZero"/>
        <c:auto val="1"/>
        <c:lblAlgn val="ctr"/>
        <c:lblOffset val="100"/>
        <c:noMultiLvlLbl val="0"/>
      </c:catAx>
      <c:valAx>
        <c:axId val="100895360"/>
        <c:scaling>
          <c:orientation val="minMax"/>
        </c:scaling>
        <c:delete val="0"/>
        <c:axPos val="l"/>
        <c:majorGridlines/>
        <c:numFmt formatCode="_(* #,##0.00_);_(* \(#,##0.00\);_(* &quot;-&quot;??_);_(@_)" sourceLinked="1"/>
        <c:majorTickMark val="none"/>
        <c:minorTickMark val="none"/>
        <c:tickLblPos val="nextTo"/>
        <c:txPr>
          <a:bodyPr rot="-60000000" vert="horz"/>
          <a:lstStyle/>
          <a:p>
            <a:pPr>
              <a:defRPr/>
            </a:pPr>
            <a:endParaRPr lang="es-MX"/>
          </a:p>
        </c:txPr>
        <c:crossAx val="100893824"/>
        <c:crosses val="autoZero"/>
        <c:crossBetween val="between"/>
        <c:dispUnits>
          <c:builtInUnit val="millions"/>
        </c:dispUnits>
      </c:valAx>
    </c:plotArea>
    <c:plotVisOnly val="1"/>
    <c:dispBlanksAs val="gap"/>
    <c:showDLblsOverMax val="0"/>
  </c:chart>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xPr>
        <a:bodyPr rot="0" vert="horz"/>
        <a:lstStyle/>
        <a:p>
          <a:pPr>
            <a:defRPr/>
          </a:pPr>
          <a:endParaRPr lang="es-MX"/>
        </a:p>
      </c:txPr>
    </c:title>
    <c:autoTitleDeleted val="0"/>
    <c:plotArea>
      <c:layout/>
      <c:barChart>
        <c:barDir val="col"/>
        <c:grouping val="clustered"/>
        <c:varyColors val="0"/>
        <c:ser>
          <c:idx val="0"/>
          <c:order val="0"/>
          <c:tx>
            <c:strRef>
              <c:f>'programa institucional'!$E$3</c:f>
              <c:strCache>
                <c:ptCount val="1"/>
                <c:pt idx="0">
                  <c:v>Apoyo institucional</c:v>
                </c:pt>
              </c:strCache>
            </c:strRef>
          </c:tx>
          <c:invertIfNegative val="0"/>
          <c:cat>
            <c:strRef>
              <c:f>'programa institucional'!$A$4:$A$8</c:f>
              <c:strCache>
                <c:ptCount val="5"/>
                <c:pt idx="0">
                  <c:v>Rectoría</c:v>
                </c:pt>
                <c:pt idx="1">
                  <c:v>DCCD</c:v>
                </c:pt>
                <c:pt idx="2">
                  <c:v>DCNI</c:v>
                </c:pt>
                <c:pt idx="3">
                  <c:v>DCSH</c:v>
                </c:pt>
                <c:pt idx="4">
                  <c:v>Secretaría </c:v>
                </c:pt>
              </c:strCache>
            </c:strRef>
          </c:cat>
          <c:val>
            <c:numRef>
              <c:f>'programa institucional'!$E$4:$E$8</c:f>
              <c:numCache>
                <c:formatCode>_(* #,##0.00_);_(* \(#,##0.00\);_(* "-"??_);_(@_)</c:formatCode>
                <c:ptCount val="5"/>
                <c:pt idx="0">
                  <c:v>7744166</c:v>
                </c:pt>
                <c:pt idx="1">
                  <c:v>1337120</c:v>
                </c:pt>
                <c:pt idx="2">
                  <c:v>1481901</c:v>
                </c:pt>
                <c:pt idx="3">
                  <c:v>1107570</c:v>
                </c:pt>
                <c:pt idx="4">
                  <c:v>52706942</c:v>
                </c:pt>
              </c:numCache>
            </c:numRef>
          </c:val>
        </c:ser>
        <c:dLbls>
          <c:showLegendKey val="0"/>
          <c:showVal val="0"/>
          <c:showCatName val="0"/>
          <c:showSerName val="0"/>
          <c:showPercent val="0"/>
          <c:showBubbleSize val="0"/>
        </c:dLbls>
        <c:gapWidth val="219"/>
        <c:overlap val="-27"/>
        <c:axId val="100911744"/>
        <c:axId val="102498688"/>
      </c:barChart>
      <c:catAx>
        <c:axId val="100911744"/>
        <c:scaling>
          <c:orientation val="minMax"/>
        </c:scaling>
        <c:delete val="0"/>
        <c:axPos val="b"/>
        <c:numFmt formatCode="General" sourceLinked="1"/>
        <c:majorTickMark val="none"/>
        <c:minorTickMark val="none"/>
        <c:tickLblPos val="nextTo"/>
        <c:txPr>
          <a:bodyPr rot="-60000000" vert="horz"/>
          <a:lstStyle/>
          <a:p>
            <a:pPr>
              <a:defRPr/>
            </a:pPr>
            <a:endParaRPr lang="es-MX"/>
          </a:p>
        </c:txPr>
        <c:crossAx val="102498688"/>
        <c:crosses val="autoZero"/>
        <c:auto val="1"/>
        <c:lblAlgn val="ctr"/>
        <c:lblOffset val="100"/>
        <c:noMultiLvlLbl val="0"/>
      </c:catAx>
      <c:valAx>
        <c:axId val="102498688"/>
        <c:scaling>
          <c:orientation val="minMax"/>
        </c:scaling>
        <c:delete val="0"/>
        <c:axPos val="l"/>
        <c:majorGridlines/>
        <c:numFmt formatCode="_(* #,##0.00_);_(* \(#,##0.00\);_(* &quot;-&quot;??_);_(@_)" sourceLinked="1"/>
        <c:majorTickMark val="none"/>
        <c:minorTickMark val="none"/>
        <c:tickLblPos val="nextTo"/>
        <c:txPr>
          <a:bodyPr rot="-60000000" vert="horz"/>
          <a:lstStyle/>
          <a:p>
            <a:pPr>
              <a:defRPr/>
            </a:pPr>
            <a:endParaRPr lang="es-MX"/>
          </a:p>
        </c:txPr>
        <c:crossAx val="100911744"/>
        <c:crosses val="autoZero"/>
        <c:crossBetween val="between"/>
        <c:dispUnits>
          <c:builtInUnit val="millions"/>
        </c:dispUnits>
      </c:valAx>
    </c:plotArea>
    <c:plotVisOnly val="1"/>
    <c:dispBlanksAs val="gap"/>
    <c:showDLblsOverMax val="0"/>
  </c:chart>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xPr>
        <a:bodyPr rot="0" vert="horz"/>
        <a:lstStyle/>
        <a:p>
          <a:pPr>
            <a:defRPr/>
          </a:pPr>
          <a:endParaRPr lang="es-MX"/>
        </a:p>
      </c:txPr>
    </c:title>
    <c:autoTitleDeleted val="0"/>
    <c:plotArea>
      <c:layout/>
      <c:barChart>
        <c:barDir val="col"/>
        <c:grouping val="clustered"/>
        <c:varyColors val="0"/>
        <c:ser>
          <c:idx val="0"/>
          <c:order val="0"/>
          <c:tx>
            <c:strRef>
              <c:f>'programa institucional'!$B$3</c:f>
              <c:strCache>
                <c:ptCount val="1"/>
                <c:pt idx="0">
                  <c:v>Docencia</c:v>
                </c:pt>
              </c:strCache>
            </c:strRef>
          </c:tx>
          <c:invertIfNegative val="0"/>
          <c:cat>
            <c:strRef>
              <c:f>'programa institucional'!$A$4:$A$8</c:f>
              <c:strCache>
                <c:ptCount val="5"/>
                <c:pt idx="0">
                  <c:v>Rectoría</c:v>
                </c:pt>
                <c:pt idx="1">
                  <c:v>DCCD</c:v>
                </c:pt>
                <c:pt idx="2">
                  <c:v>DCNI</c:v>
                </c:pt>
                <c:pt idx="3">
                  <c:v>DCSH</c:v>
                </c:pt>
                <c:pt idx="4">
                  <c:v>Secretaría </c:v>
                </c:pt>
              </c:strCache>
            </c:strRef>
          </c:cat>
          <c:val>
            <c:numRef>
              <c:f>'programa institucional'!$B$4:$B$8</c:f>
              <c:numCache>
                <c:formatCode>_(* #,##0.00_);_(* \(#,##0.00\);_(* "-"??_);_(@_)</c:formatCode>
                <c:ptCount val="5"/>
                <c:pt idx="0">
                  <c:v>1163750</c:v>
                </c:pt>
                <c:pt idx="1">
                  <c:v>1802650.98</c:v>
                </c:pt>
                <c:pt idx="2">
                  <c:v>1197650</c:v>
                </c:pt>
                <c:pt idx="3">
                  <c:v>1285400</c:v>
                </c:pt>
                <c:pt idx="4">
                  <c:v>748488</c:v>
                </c:pt>
              </c:numCache>
            </c:numRef>
          </c:val>
        </c:ser>
        <c:dLbls>
          <c:showLegendKey val="0"/>
          <c:showVal val="0"/>
          <c:showCatName val="0"/>
          <c:showSerName val="0"/>
          <c:showPercent val="0"/>
          <c:showBubbleSize val="0"/>
        </c:dLbls>
        <c:gapWidth val="219"/>
        <c:overlap val="-27"/>
        <c:axId val="102546048"/>
        <c:axId val="102551936"/>
      </c:barChart>
      <c:catAx>
        <c:axId val="102546048"/>
        <c:scaling>
          <c:orientation val="minMax"/>
        </c:scaling>
        <c:delete val="0"/>
        <c:axPos val="b"/>
        <c:numFmt formatCode="General" sourceLinked="1"/>
        <c:majorTickMark val="none"/>
        <c:minorTickMark val="none"/>
        <c:tickLblPos val="nextTo"/>
        <c:txPr>
          <a:bodyPr rot="-60000000" vert="horz"/>
          <a:lstStyle/>
          <a:p>
            <a:pPr>
              <a:defRPr/>
            </a:pPr>
            <a:endParaRPr lang="es-MX"/>
          </a:p>
        </c:txPr>
        <c:crossAx val="102551936"/>
        <c:crosses val="autoZero"/>
        <c:auto val="1"/>
        <c:lblAlgn val="ctr"/>
        <c:lblOffset val="100"/>
        <c:noMultiLvlLbl val="0"/>
      </c:catAx>
      <c:valAx>
        <c:axId val="102551936"/>
        <c:scaling>
          <c:orientation val="minMax"/>
        </c:scaling>
        <c:delete val="0"/>
        <c:axPos val="l"/>
        <c:majorGridlines/>
        <c:numFmt formatCode="_(* #,##0.00_);_(* \(#,##0.00\);_(* &quot;-&quot;??_);_(@_)" sourceLinked="1"/>
        <c:majorTickMark val="none"/>
        <c:minorTickMark val="none"/>
        <c:tickLblPos val="nextTo"/>
        <c:txPr>
          <a:bodyPr rot="-60000000" vert="horz"/>
          <a:lstStyle/>
          <a:p>
            <a:pPr>
              <a:defRPr/>
            </a:pPr>
            <a:endParaRPr lang="es-MX"/>
          </a:p>
        </c:txPr>
        <c:crossAx val="102546048"/>
        <c:crosses val="autoZero"/>
        <c:crossBetween val="between"/>
        <c:dispUnits>
          <c:builtInUnit val="millions"/>
        </c:dispUnits>
      </c:valAx>
    </c:plotArea>
    <c:plotVisOnly val="1"/>
    <c:dispBlanksAs val="gap"/>
    <c:showDLblsOverMax val="0"/>
  </c:chart>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xPr>
        <a:bodyPr rot="0" vert="horz"/>
        <a:lstStyle/>
        <a:p>
          <a:pPr>
            <a:defRPr/>
          </a:pPr>
          <a:endParaRPr lang="es-MX"/>
        </a:p>
      </c:txPr>
    </c:title>
    <c:autoTitleDeleted val="0"/>
    <c:plotArea>
      <c:layout/>
      <c:barChart>
        <c:barDir val="col"/>
        <c:grouping val="clustered"/>
        <c:varyColors val="0"/>
        <c:ser>
          <c:idx val="0"/>
          <c:order val="0"/>
          <c:tx>
            <c:strRef>
              <c:f>'programa institucional'!$C$3</c:f>
              <c:strCache>
                <c:ptCount val="1"/>
                <c:pt idx="0">
                  <c:v>Investigación</c:v>
                </c:pt>
              </c:strCache>
            </c:strRef>
          </c:tx>
          <c:invertIfNegative val="0"/>
          <c:cat>
            <c:strRef>
              <c:f>'programa institucional'!$A$4:$A$8</c:f>
              <c:strCache>
                <c:ptCount val="5"/>
                <c:pt idx="0">
                  <c:v>Rectoría</c:v>
                </c:pt>
                <c:pt idx="1">
                  <c:v>DCCD</c:v>
                </c:pt>
                <c:pt idx="2">
                  <c:v>DCNI</c:v>
                </c:pt>
                <c:pt idx="3">
                  <c:v>DCSH</c:v>
                </c:pt>
                <c:pt idx="4">
                  <c:v>Secretaría </c:v>
                </c:pt>
              </c:strCache>
            </c:strRef>
          </c:cat>
          <c:val>
            <c:numRef>
              <c:f>'programa institucional'!$C$4:$C$8</c:f>
              <c:numCache>
                <c:formatCode>_(* #,##0.00_);_(* \(#,##0.00\);_(* "-"??_);_(@_)</c:formatCode>
                <c:ptCount val="5"/>
                <c:pt idx="0">
                  <c:v>3150000</c:v>
                </c:pt>
                <c:pt idx="1">
                  <c:v>1570229.02</c:v>
                </c:pt>
                <c:pt idx="2">
                  <c:v>2120449</c:v>
                </c:pt>
                <c:pt idx="3">
                  <c:v>1441002</c:v>
                </c:pt>
                <c:pt idx="4">
                  <c:v>0</c:v>
                </c:pt>
              </c:numCache>
            </c:numRef>
          </c:val>
        </c:ser>
        <c:dLbls>
          <c:showLegendKey val="0"/>
          <c:showVal val="0"/>
          <c:showCatName val="0"/>
          <c:showSerName val="0"/>
          <c:showPercent val="0"/>
          <c:showBubbleSize val="0"/>
        </c:dLbls>
        <c:gapWidth val="219"/>
        <c:overlap val="-27"/>
        <c:axId val="102855040"/>
        <c:axId val="102856576"/>
      </c:barChart>
      <c:catAx>
        <c:axId val="102855040"/>
        <c:scaling>
          <c:orientation val="minMax"/>
        </c:scaling>
        <c:delete val="0"/>
        <c:axPos val="b"/>
        <c:numFmt formatCode="General" sourceLinked="1"/>
        <c:majorTickMark val="none"/>
        <c:minorTickMark val="none"/>
        <c:tickLblPos val="nextTo"/>
        <c:txPr>
          <a:bodyPr rot="-60000000" vert="horz"/>
          <a:lstStyle/>
          <a:p>
            <a:pPr>
              <a:defRPr/>
            </a:pPr>
            <a:endParaRPr lang="es-MX"/>
          </a:p>
        </c:txPr>
        <c:crossAx val="102856576"/>
        <c:crosses val="autoZero"/>
        <c:auto val="1"/>
        <c:lblAlgn val="ctr"/>
        <c:lblOffset val="100"/>
        <c:noMultiLvlLbl val="0"/>
      </c:catAx>
      <c:valAx>
        <c:axId val="102856576"/>
        <c:scaling>
          <c:orientation val="minMax"/>
        </c:scaling>
        <c:delete val="0"/>
        <c:axPos val="l"/>
        <c:majorGridlines/>
        <c:numFmt formatCode="_(* #,##0.00_);_(* \(#,##0.00\);_(* &quot;-&quot;??_);_(@_)" sourceLinked="1"/>
        <c:majorTickMark val="none"/>
        <c:minorTickMark val="none"/>
        <c:tickLblPos val="nextTo"/>
        <c:txPr>
          <a:bodyPr rot="-60000000" vert="horz"/>
          <a:lstStyle/>
          <a:p>
            <a:pPr>
              <a:defRPr/>
            </a:pPr>
            <a:endParaRPr lang="es-MX"/>
          </a:p>
        </c:txPr>
        <c:crossAx val="102855040"/>
        <c:crosses val="autoZero"/>
        <c:crossBetween val="between"/>
        <c:dispUnits>
          <c:builtInUnit val="millions"/>
        </c:dispUnits>
      </c:valAx>
    </c:plotArea>
    <c:plotVisOnly val="1"/>
    <c:dispBlanksAs val="gap"/>
    <c:showDLblsOverMax val="0"/>
  </c:chart>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a:pPr>
            <a:r>
              <a:rPr lang="es-ES" dirty="0" smtClean="0"/>
              <a:t>P y D de la cultura</a:t>
            </a:r>
            <a:endParaRPr lang="es-ES" dirty="0"/>
          </a:p>
        </c:rich>
      </c:tx>
      <c:layout/>
      <c:overlay val="0"/>
    </c:title>
    <c:autoTitleDeleted val="0"/>
    <c:plotArea>
      <c:layout/>
      <c:barChart>
        <c:barDir val="col"/>
        <c:grouping val="clustered"/>
        <c:varyColors val="0"/>
        <c:ser>
          <c:idx val="0"/>
          <c:order val="0"/>
          <c:tx>
            <c:strRef>
              <c:f>'programa institucional'!$D$3</c:f>
              <c:strCache>
                <c:ptCount val="1"/>
                <c:pt idx="0">
                  <c:v>Preservación y difusión de la cultura</c:v>
                </c:pt>
              </c:strCache>
            </c:strRef>
          </c:tx>
          <c:invertIfNegative val="0"/>
          <c:cat>
            <c:strRef>
              <c:f>'programa institucional'!$A$4:$A$8</c:f>
              <c:strCache>
                <c:ptCount val="5"/>
                <c:pt idx="0">
                  <c:v>Rectoría</c:v>
                </c:pt>
                <c:pt idx="1">
                  <c:v>DCCD</c:v>
                </c:pt>
                <c:pt idx="2">
                  <c:v>DCNI</c:v>
                </c:pt>
                <c:pt idx="3">
                  <c:v>DCSH</c:v>
                </c:pt>
                <c:pt idx="4">
                  <c:v>Secretaría </c:v>
                </c:pt>
              </c:strCache>
            </c:strRef>
          </c:cat>
          <c:val>
            <c:numRef>
              <c:f>'programa institucional'!$D$4:$D$8</c:f>
              <c:numCache>
                <c:formatCode>_(* #,##0.00_);_(* \(#,##0.00\);_(* "-"??_);_(@_)</c:formatCode>
                <c:ptCount val="5"/>
                <c:pt idx="0">
                  <c:v>2697280</c:v>
                </c:pt>
                <c:pt idx="1">
                  <c:v>90000</c:v>
                </c:pt>
                <c:pt idx="2">
                  <c:v>0</c:v>
                </c:pt>
                <c:pt idx="3">
                  <c:v>966028</c:v>
                </c:pt>
                <c:pt idx="4">
                  <c:v>1518000</c:v>
                </c:pt>
              </c:numCache>
            </c:numRef>
          </c:val>
        </c:ser>
        <c:dLbls>
          <c:showLegendKey val="0"/>
          <c:showVal val="0"/>
          <c:showCatName val="0"/>
          <c:showSerName val="0"/>
          <c:showPercent val="0"/>
          <c:showBubbleSize val="0"/>
        </c:dLbls>
        <c:gapWidth val="219"/>
        <c:overlap val="-27"/>
        <c:axId val="102864768"/>
        <c:axId val="102866304"/>
      </c:barChart>
      <c:catAx>
        <c:axId val="102864768"/>
        <c:scaling>
          <c:orientation val="minMax"/>
        </c:scaling>
        <c:delete val="0"/>
        <c:axPos val="b"/>
        <c:numFmt formatCode="General" sourceLinked="1"/>
        <c:majorTickMark val="none"/>
        <c:minorTickMark val="none"/>
        <c:tickLblPos val="nextTo"/>
        <c:txPr>
          <a:bodyPr rot="-60000000" vert="horz"/>
          <a:lstStyle/>
          <a:p>
            <a:pPr>
              <a:defRPr/>
            </a:pPr>
            <a:endParaRPr lang="es-MX"/>
          </a:p>
        </c:txPr>
        <c:crossAx val="102866304"/>
        <c:crosses val="autoZero"/>
        <c:auto val="1"/>
        <c:lblAlgn val="ctr"/>
        <c:lblOffset val="100"/>
        <c:noMultiLvlLbl val="0"/>
      </c:catAx>
      <c:valAx>
        <c:axId val="102866304"/>
        <c:scaling>
          <c:orientation val="minMax"/>
        </c:scaling>
        <c:delete val="0"/>
        <c:axPos val="l"/>
        <c:majorGridlines/>
        <c:numFmt formatCode="_(* #,##0.00_);_(* \(#,##0.00\);_(* &quot;-&quot;??_);_(@_)" sourceLinked="1"/>
        <c:majorTickMark val="none"/>
        <c:minorTickMark val="none"/>
        <c:tickLblPos val="nextTo"/>
        <c:txPr>
          <a:bodyPr rot="-60000000" vert="horz"/>
          <a:lstStyle/>
          <a:p>
            <a:pPr>
              <a:defRPr/>
            </a:pPr>
            <a:endParaRPr lang="es-MX"/>
          </a:p>
        </c:txPr>
        <c:crossAx val="102864768"/>
        <c:crosses val="autoZero"/>
        <c:crossBetween val="between"/>
        <c:dispUnits>
          <c:builtInUnit val="millions"/>
        </c:dispUnits>
      </c:valAx>
    </c:plotArea>
    <c:plotVisOnly val="1"/>
    <c:dispBlanksAs val="gap"/>
    <c:showDLblsOverMax val="0"/>
  </c:chart>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xPr>
        <a:bodyPr rot="0" vert="horz"/>
        <a:lstStyle/>
        <a:p>
          <a:pPr>
            <a:defRPr/>
          </a:pPr>
          <a:endParaRPr lang="es-MX"/>
        </a:p>
      </c:txPr>
    </c:title>
    <c:autoTitleDeleted val="0"/>
    <c:plotArea>
      <c:layout/>
      <c:barChart>
        <c:barDir val="col"/>
        <c:grouping val="clustered"/>
        <c:varyColors val="0"/>
        <c:ser>
          <c:idx val="0"/>
          <c:order val="0"/>
          <c:tx>
            <c:strRef>
              <c:f>'programa institucional'!$E$3</c:f>
              <c:strCache>
                <c:ptCount val="1"/>
                <c:pt idx="0">
                  <c:v>Apoyo institucional</c:v>
                </c:pt>
              </c:strCache>
            </c:strRef>
          </c:tx>
          <c:invertIfNegative val="0"/>
          <c:cat>
            <c:strRef>
              <c:f>'programa institucional'!$A$4:$A$8</c:f>
              <c:strCache>
                <c:ptCount val="5"/>
                <c:pt idx="0">
                  <c:v>Rectoría</c:v>
                </c:pt>
                <c:pt idx="1">
                  <c:v>DCCD</c:v>
                </c:pt>
                <c:pt idx="2">
                  <c:v>DCNI</c:v>
                </c:pt>
                <c:pt idx="3">
                  <c:v>DCSH</c:v>
                </c:pt>
                <c:pt idx="4">
                  <c:v>Secretaría </c:v>
                </c:pt>
              </c:strCache>
            </c:strRef>
          </c:cat>
          <c:val>
            <c:numRef>
              <c:f>'programa institucional'!$E$4:$E$8</c:f>
              <c:numCache>
                <c:formatCode>_(* #,##0.00_);_(* \(#,##0.00\);_(* "-"??_);_(@_)</c:formatCode>
                <c:ptCount val="5"/>
                <c:pt idx="0">
                  <c:v>7744166</c:v>
                </c:pt>
                <c:pt idx="1">
                  <c:v>1337120</c:v>
                </c:pt>
                <c:pt idx="2">
                  <c:v>1481901</c:v>
                </c:pt>
                <c:pt idx="3">
                  <c:v>1107570</c:v>
                </c:pt>
                <c:pt idx="4">
                  <c:v>52706942</c:v>
                </c:pt>
              </c:numCache>
            </c:numRef>
          </c:val>
        </c:ser>
        <c:dLbls>
          <c:showLegendKey val="0"/>
          <c:showVal val="0"/>
          <c:showCatName val="0"/>
          <c:showSerName val="0"/>
          <c:showPercent val="0"/>
          <c:showBubbleSize val="0"/>
        </c:dLbls>
        <c:gapWidth val="219"/>
        <c:overlap val="-27"/>
        <c:axId val="102571392"/>
        <c:axId val="102573184"/>
      </c:barChart>
      <c:catAx>
        <c:axId val="102571392"/>
        <c:scaling>
          <c:orientation val="minMax"/>
        </c:scaling>
        <c:delete val="0"/>
        <c:axPos val="b"/>
        <c:numFmt formatCode="General" sourceLinked="1"/>
        <c:majorTickMark val="none"/>
        <c:minorTickMark val="none"/>
        <c:tickLblPos val="nextTo"/>
        <c:txPr>
          <a:bodyPr rot="-60000000" vert="horz"/>
          <a:lstStyle/>
          <a:p>
            <a:pPr>
              <a:defRPr/>
            </a:pPr>
            <a:endParaRPr lang="es-MX"/>
          </a:p>
        </c:txPr>
        <c:crossAx val="102573184"/>
        <c:crosses val="autoZero"/>
        <c:auto val="1"/>
        <c:lblAlgn val="ctr"/>
        <c:lblOffset val="100"/>
        <c:noMultiLvlLbl val="0"/>
      </c:catAx>
      <c:valAx>
        <c:axId val="102573184"/>
        <c:scaling>
          <c:orientation val="minMax"/>
        </c:scaling>
        <c:delete val="0"/>
        <c:axPos val="l"/>
        <c:majorGridlines/>
        <c:numFmt formatCode="_(* #,##0.00_);_(* \(#,##0.00\);_(* &quot;-&quot;??_);_(@_)" sourceLinked="1"/>
        <c:majorTickMark val="none"/>
        <c:minorTickMark val="none"/>
        <c:tickLblPos val="nextTo"/>
        <c:txPr>
          <a:bodyPr rot="-60000000" vert="horz"/>
          <a:lstStyle/>
          <a:p>
            <a:pPr>
              <a:defRPr/>
            </a:pPr>
            <a:endParaRPr lang="es-MX"/>
          </a:p>
        </c:txPr>
        <c:crossAx val="102571392"/>
        <c:crosses val="autoZero"/>
        <c:crossBetween val="between"/>
        <c:dispUnits>
          <c:builtInUnit val="millions"/>
        </c:dispUnits>
      </c:valAx>
    </c:plotArea>
    <c:plotVisOnly val="1"/>
    <c:dispBlanksAs val="gap"/>
    <c:showDLblsOverMax val="0"/>
  </c:chart>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perspective val="30"/>
    </c:view3D>
    <c:floor>
      <c:thickness val="0"/>
    </c:floor>
    <c:sideWall>
      <c:thickness val="0"/>
    </c:sideWall>
    <c:backWall>
      <c:thickness val="0"/>
    </c:backWall>
    <c:plotArea>
      <c:layout/>
      <c:pie3DChart>
        <c:varyColors val="1"/>
        <c:ser>
          <c:idx val="0"/>
          <c:order val="0"/>
          <c:tx>
            <c:strRef>
              <c:f>Rectoria!$D$2</c:f>
              <c:strCache>
                <c:ptCount val="1"/>
                <c:pt idx="0">
                  <c:v>Total</c:v>
                </c:pt>
              </c:strCache>
            </c:strRef>
          </c:tx>
          <c:explosion val="12"/>
          <c:dPt>
            <c:idx val="0"/>
            <c:bubble3D val="0"/>
            <c:spPr>
              <a:solidFill>
                <a:srgbClr val="DCE6F2"/>
              </a:solidFill>
            </c:spPr>
          </c:dPt>
          <c:dLbls>
            <c:dLbl>
              <c:idx val="1"/>
              <c:layout>
                <c:manualLayout>
                  <c:x val="-4.7837697613379703E-3"/>
                  <c:y val="-8.8068769510320097E-2"/>
                </c:manualLayout>
              </c:layout>
              <c:dLblPos val="bestFit"/>
              <c:showLegendKey val="0"/>
              <c:showVal val="0"/>
              <c:showCatName val="1"/>
              <c:showSerName val="0"/>
              <c:showPercent val="1"/>
              <c:showBubbleSize val="0"/>
              <c:extLst>
                <c:ext xmlns:c15="http://schemas.microsoft.com/office/drawing/2012/chart" uri="{CE6537A1-D6FC-4f65-9D91-7224C49458BB}">
                  <c15:layout/>
                </c:ext>
              </c:extLst>
            </c:dLbl>
            <c:dLbl>
              <c:idx val="2"/>
              <c:layout>
                <c:manualLayout>
                  <c:x val="-1.15563388878716E-2"/>
                  <c:y val="2.8997188960847398E-2"/>
                </c:manualLayout>
              </c:layout>
              <c:dLblPos val="bestFit"/>
              <c:showLegendKey val="0"/>
              <c:showVal val="0"/>
              <c:showCatName val="1"/>
              <c:showSerName val="0"/>
              <c:showPercent val="1"/>
              <c:showBubbleSize val="0"/>
              <c:extLst>
                <c:ext xmlns:c15="http://schemas.microsoft.com/office/drawing/2012/chart" uri="{CE6537A1-D6FC-4f65-9D91-7224C49458BB}">
                  <c15:layout/>
                </c:ext>
              </c:extLst>
            </c:dLbl>
            <c:dLbl>
              <c:idx val="3"/>
              <c:layout>
                <c:manualLayout>
                  <c:x val="-1.09233656839407E-2"/>
                  <c:y val="-2.9859448042367499E-2"/>
                </c:manualLayout>
              </c:layout>
              <c:dLblPos val="bestFit"/>
              <c:showLegendKey val="0"/>
              <c:showVal val="0"/>
              <c:showCatName val="1"/>
              <c:showSerName val="0"/>
              <c:showPercent val="1"/>
              <c:showBubbleSize val="0"/>
              <c:extLst>
                <c:ext xmlns:c15="http://schemas.microsoft.com/office/drawing/2012/chart" uri="{CE6537A1-D6FC-4f65-9D91-7224C49458BB}">
                  <c15:layout/>
                </c:ext>
              </c:extLst>
            </c:dLbl>
            <c:dLbl>
              <c:idx val="4"/>
              <c:layout>
                <c:manualLayout>
                  <c:x val="9.7572506561679706E-2"/>
                  <c:y val="5.9394606050061499E-2"/>
                </c:manualLayout>
              </c:layout>
              <c:dLblPos val="bestFit"/>
              <c:showLegendKey val="0"/>
              <c:showVal val="0"/>
              <c:showCatName val="1"/>
              <c:showSerName val="0"/>
              <c:showPercent val="1"/>
              <c:showBubbleSize val="0"/>
              <c:extLst>
                <c:ext xmlns:c15="http://schemas.microsoft.com/office/drawing/2012/chart" uri="{CE6537A1-D6FC-4f65-9D91-7224C49458BB}">
                  <c15:layout/>
                </c:ext>
              </c:extLst>
            </c:dLbl>
            <c:spPr>
              <a:noFill/>
              <a:ln>
                <a:noFill/>
              </a:ln>
              <a:effectLst/>
            </c:spPr>
            <c:txPr>
              <a:bodyPr/>
              <a:lstStyle/>
              <a:p>
                <a:pPr>
                  <a:defRPr sz="1400"/>
                </a:pPr>
                <a:endParaRPr lang="es-MX"/>
              </a:p>
            </c:txPr>
            <c:dLblPos val="ctr"/>
            <c:showLegendKey val="0"/>
            <c:showVal val="0"/>
            <c:showCatName val="1"/>
            <c:showSerName val="0"/>
            <c:showPercent val="1"/>
            <c:showBubbleSize val="0"/>
            <c:showLeaderLines val="1"/>
            <c:extLst>
              <c:ext xmlns:c15="http://schemas.microsoft.com/office/drawing/2012/chart" uri="{CE6537A1-D6FC-4f65-9D91-7224C49458BB}">
                <c15:layout/>
              </c:ext>
            </c:extLst>
          </c:dLbls>
          <c:cat>
            <c:strRef>
              <c:f>Rectoria!$A$3:$A$7</c:f>
              <c:strCache>
                <c:ptCount val="5"/>
                <c:pt idx="0">
                  <c:v>Oficina de rectoría</c:v>
                </c:pt>
                <c:pt idx="1">
                  <c:v>Lenguas</c:v>
                </c:pt>
                <c:pt idx="2">
                  <c:v>Extensión Universitaria</c:v>
                </c:pt>
                <c:pt idx="3">
                  <c:v>Apoyo Académico</c:v>
                </c:pt>
                <c:pt idx="4">
                  <c:v>Planeación y Vinculación</c:v>
                </c:pt>
              </c:strCache>
            </c:strRef>
          </c:cat>
          <c:val>
            <c:numRef>
              <c:f>Rectoria!$D$3:$D$7</c:f>
              <c:numCache>
                <c:formatCode>_("$"* #,##0.00_);_("$"* \(#,##0.00\);_("$"* "-"??_);_(@_)</c:formatCode>
                <c:ptCount val="5"/>
                <c:pt idx="0">
                  <c:v>9378750</c:v>
                </c:pt>
                <c:pt idx="1">
                  <c:v>1153000</c:v>
                </c:pt>
                <c:pt idx="2">
                  <c:v>1634280</c:v>
                </c:pt>
                <c:pt idx="3">
                  <c:v>405696</c:v>
                </c:pt>
                <c:pt idx="4">
                  <c:v>2183470</c:v>
                </c:pt>
              </c:numCache>
            </c:numRef>
          </c:val>
        </c:ser>
        <c:dLbls>
          <c:dLblPos val="ctr"/>
          <c:showLegendKey val="0"/>
          <c:showVal val="0"/>
          <c:showCatName val="1"/>
          <c:showSerName val="0"/>
          <c:showPercent val="1"/>
          <c:showBubbleSize val="0"/>
          <c:showLeaderLines val="1"/>
        </c:dLbls>
      </c:pie3DChart>
    </c:plotArea>
    <c:plotVisOnly val="1"/>
    <c:dispBlanksAs val="gap"/>
    <c:showDLblsOverMax val="0"/>
  </c:chart>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s-MX"/>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view3D>
      <c:rotX val="30"/>
      <c:rotY val="0"/>
      <c:rAngAx val="0"/>
      <c:perspective val="30"/>
    </c:view3D>
    <c:floor>
      <c:thickness val="0"/>
    </c:floor>
    <c:sideWall>
      <c:thickness val="0"/>
    </c:sideWall>
    <c:backWall>
      <c:thickness val="0"/>
    </c:backWall>
    <c:plotArea>
      <c:layout/>
      <c:pie3DChart>
        <c:varyColors val="1"/>
        <c:ser>
          <c:idx val="0"/>
          <c:order val="0"/>
          <c:tx>
            <c:strRef>
              <c:f>'Oficina de Rectoría'!$B$2</c:f>
              <c:strCache>
                <c:ptCount val="1"/>
                <c:pt idx="0">
                  <c:v>Recursos</c:v>
                </c:pt>
              </c:strCache>
            </c:strRef>
          </c:tx>
          <c:dPt>
            <c:idx val="3"/>
            <c:bubble3D val="0"/>
            <c:spPr>
              <a:solidFill>
                <a:schemeClr val="accent4">
                  <a:lumMod val="40000"/>
                  <a:lumOff val="60000"/>
                </a:schemeClr>
              </a:solidFill>
            </c:spPr>
          </c:dPt>
          <c:dLbls>
            <c:dLbl>
              <c:idx val="1"/>
              <c:layout/>
              <c:tx>
                <c:rich>
                  <a:bodyPr/>
                  <a:lstStyle/>
                  <a:p>
                    <a:r>
                      <a:rPr lang="es-ES" smtClean="0"/>
                      <a:t>Posicionamiento de la Unidad</a:t>
                    </a:r>
                    <a:r>
                      <a:rPr lang="es-ES" dirty="0"/>
                      <a:t>
14%</a:t>
                    </a:r>
                  </a:p>
                </c:rich>
              </c:tx>
              <c:showLegendKey val="0"/>
              <c:showVal val="0"/>
              <c:showCatName val="1"/>
              <c:showSerName val="0"/>
              <c:showPercent val="1"/>
              <c:showBubbleSize val="0"/>
            </c:dLbl>
            <c:dLbl>
              <c:idx val="4"/>
              <c:layout/>
              <c:tx>
                <c:rich>
                  <a:bodyPr/>
                  <a:lstStyle/>
                  <a:p>
                    <a:r>
                      <a:rPr lang="es-ES" smtClean="0"/>
                      <a:t>Apropiación </a:t>
                    </a:r>
                    <a:r>
                      <a:rPr lang="es-ES" dirty="0"/>
                      <a:t>tecnológica
15%</a:t>
                    </a:r>
                  </a:p>
                </c:rich>
              </c:tx>
              <c:showLegendKey val="0"/>
              <c:showVal val="0"/>
              <c:showCatName val="1"/>
              <c:showSerName val="0"/>
              <c:showPercent val="1"/>
              <c:showBubbleSize val="0"/>
            </c:dLbl>
            <c:dLbl>
              <c:idx val="5"/>
              <c:layout/>
              <c:tx>
                <c:rich>
                  <a:bodyPr/>
                  <a:lstStyle/>
                  <a:p>
                    <a:r>
                      <a:rPr lang="es-MX" smtClean="0"/>
                      <a:t>Educación </a:t>
                    </a:r>
                    <a:r>
                      <a:rPr lang="es-MX" dirty="0"/>
                      <a:t>continua y a lo largo de la vida
4%</a:t>
                    </a:r>
                  </a:p>
                </c:rich>
              </c:tx>
              <c:showLegendKey val="0"/>
              <c:showVal val="0"/>
              <c:showCatName val="1"/>
              <c:showSerName val="0"/>
              <c:showPercent val="1"/>
              <c:showBubbleSize val="0"/>
              <c:extLst>
                <c:ext xmlns:c15="http://schemas.microsoft.com/office/drawing/2012/chart" uri="{CE6537A1-D6FC-4f65-9D91-7224C49458BB}">
                  <c15:layout/>
                </c:ext>
              </c:extLst>
            </c:dLbl>
            <c:spPr>
              <a:noFill/>
              <a:ln>
                <a:noFill/>
              </a:ln>
              <a:effectLst/>
            </c:spPr>
            <c:txPr>
              <a:bodyPr/>
              <a:lstStyle/>
              <a:p>
                <a:pPr>
                  <a:defRPr sz="1400"/>
                </a:pPr>
                <a:endParaRPr lang="es-MX"/>
              </a:p>
            </c:txPr>
            <c:showLegendKey val="0"/>
            <c:showVal val="0"/>
            <c:showCatName val="1"/>
            <c:showSerName val="0"/>
            <c:showPercent val="1"/>
            <c:showBubbleSize val="0"/>
            <c:showLeaderLines val="1"/>
            <c:extLst>
              <c:ext xmlns:c15="http://schemas.microsoft.com/office/drawing/2012/chart" uri="{CE6537A1-D6FC-4f65-9D91-7224C49458BB}">
                <c15:layout/>
              </c:ext>
            </c:extLst>
          </c:dLbls>
          <c:cat>
            <c:strRef>
              <c:f>'Oficina de Rectoría'!$A$3:$A$8</c:f>
              <c:strCache>
                <c:ptCount val="6"/>
                <c:pt idx="0">
                  <c:v>Gestión de Rectoría</c:v>
                </c:pt>
                <c:pt idx="1">
                  <c:v>Identidad y comunicación estratégica</c:v>
                </c:pt>
                <c:pt idx="2">
                  <c:v>Fortalecimiento a la docencia</c:v>
                </c:pt>
                <c:pt idx="3">
                  <c:v>Fortalecimiento a la investigación</c:v>
                </c:pt>
                <c:pt idx="4">
                  <c:v>Innovación educativa y apropiación tecnológica</c:v>
                </c:pt>
                <c:pt idx="5">
                  <c:v>Educacuón continua y a lo largo de la vida</c:v>
                </c:pt>
              </c:strCache>
            </c:strRef>
          </c:cat>
          <c:val>
            <c:numRef>
              <c:f>'Oficina de Rectoría'!$B$3:$B$8</c:f>
              <c:numCache>
                <c:formatCode>_("$"* #,##0.00_);_("$"* \(#,##0.00\);_("$"* "-"??_);_(@_)</c:formatCode>
                <c:ptCount val="6"/>
                <c:pt idx="0">
                  <c:v>1900000</c:v>
                </c:pt>
                <c:pt idx="1">
                  <c:v>1350000</c:v>
                </c:pt>
                <c:pt idx="2">
                  <c:v>1163750</c:v>
                </c:pt>
                <c:pt idx="3">
                  <c:v>3150000</c:v>
                </c:pt>
                <c:pt idx="4">
                  <c:v>1415000</c:v>
                </c:pt>
                <c:pt idx="5">
                  <c:v>400000</c:v>
                </c:pt>
              </c:numCache>
            </c:numRef>
          </c:val>
        </c:ser>
        <c:dLbls>
          <c:showLegendKey val="0"/>
          <c:showVal val="0"/>
          <c:showCatName val="1"/>
          <c:showSerName val="0"/>
          <c:showPercent val="1"/>
          <c:showBubbleSize val="0"/>
          <c:showLeaderLines val="1"/>
        </c:dLbls>
      </c:pie3DChart>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MX"/>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view3D>
      <c:rotX val="30"/>
      <c:rotY val="0"/>
      <c:rAngAx val="0"/>
      <c:perspective val="30"/>
    </c:view3D>
    <c:floor>
      <c:thickness val="0"/>
    </c:floor>
    <c:sideWall>
      <c:thickness val="0"/>
    </c:sideWall>
    <c:backWall>
      <c:thickness val="0"/>
    </c:backWall>
    <c:plotArea>
      <c:layout/>
      <c:pie3DChart>
        <c:varyColors val="1"/>
        <c:ser>
          <c:idx val="0"/>
          <c:order val="0"/>
          <c:tx>
            <c:strRef>
              <c:f>Hoja4!$C$4</c:f>
              <c:strCache>
                <c:ptCount val="1"/>
                <c:pt idx="0">
                  <c:v>Monto</c:v>
                </c:pt>
              </c:strCache>
            </c:strRef>
          </c:tx>
          <c:dPt>
            <c:idx val="0"/>
            <c:bubble3D val="0"/>
            <c:spPr>
              <a:solidFill>
                <a:schemeClr val="tx2">
                  <a:lumMod val="40000"/>
                  <a:lumOff val="60000"/>
                </a:schemeClr>
              </a:solidFill>
            </c:spPr>
          </c:dPt>
          <c:dPt>
            <c:idx val="1"/>
            <c:bubble3D val="0"/>
            <c:spPr>
              <a:solidFill>
                <a:schemeClr val="accent2">
                  <a:lumMod val="40000"/>
                  <a:lumOff val="60000"/>
                </a:schemeClr>
              </a:solidFill>
            </c:spPr>
          </c:dPt>
          <c:dPt>
            <c:idx val="2"/>
            <c:bubble3D val="0"/>
            <c:spPr>
              <a:solidFill>
                <a:schemeClr val="accent3">
                  <a:lumMod val="40000"/>
                  <a:lumOff val="60000"/>
                </a:schemeClr>
              </a:solidFill>
            </c:spPr>
          </c:dPt>
          <c:dLbls>
            <c:dLbl>
              <c:idx val="0"/>
              <c:tx>
                <c:rich>
                  <a:bodyPr/>
                  <a:lstStyle/>
                  <a:p>
                    <a:r>
                      <a:rPr lang="es-ES" smtClean="0"/>
                      <a:t>Generales:  </a:t>
                    </a:r>
                    <a:r>
                      <a:rPr lang="es-ES" dirty="0"/>
                      <a:t>$19,960,932 </a:t>
                    </a:r>
                  </a:p>
                </c:rich>
              </c:tx>
              <c:showLegendKey val="0"/>
              <c:showVal val="1"/>
              <c:showCatName val="1"/>
              <c:showSerName val="0"/>
              <c:showPercent val="0"/>
              <c:showBubbleSize val="0"/>
            </c:dLbl>
            <c:dLbl>
              <c:idx val="1"/>
              <c:tx>
                <c:rich>
                  <a:bodyPr/>
                  <a:lstStyle/>
                  <a:p>
                    <a:r>
                      <a:rPr lang="es-ES" smtClean="0"/>
                      <a:t>Unitarias:  </a:t>
                    </a:r>
                    <a:r>
                      <a:rPr lang="es-ES" dirty="0"/>
                      <a:t>$18,072,249 </a:t>
                    </a:r>
                  </a:p>
                </c:rich>
              </c:tx>
              <c:showLegendKey val="0"/>
              <c:showVal val="1"/>
              <c:showCatName val="1"/>
              <c:showSerName val="0"/>
              <c:showPercent val="0"/>
              <c:showBubbleSize val="0"/>
            </c:dLbl>
            <c:dLbl>
              <c:idx val="2"/>
              <c:tx>
                <c:rich>
                  <a:bodyPr/>
                  <a:lstStyle/>
                  <a:p>
                    <a:r>
                      <a:rPr lang="es-ES"/>
                      <a:t>Disponibilidad </a:t>
                    </a:r>
                    <a:r>
                      <a:rPr lang="es-ES" smtClean="0"/>
                      <a:t>neta:  </a:t>
                    </a:r>
                    <a:r>
                      <a:rPr lang="es-ES" dirty="0"/>
                      <a:t>$46,095,445 </a:t>
                    </a:r>
                  </a:p>
                </c:rich>
              </c:tx>
              <c:showLegendKey val="0"/>
              <c:showVal val="1"/>
              <c:showCatName val="1"/>
              <c:showSerName val="0"/>
              <c:showPercent val="0"/>
              <c:showBubbleSize val="0"/>
            </c:dLbl>
            <c:txPr>
              <a:bodyPr/>
              <a:lstStyle/>
              <a:p>
                <a:pPr>
                  <a:defRPr sz="1800" b="1"/>
                </a:pPr>
                <a:endParaRPr lang="es-MX"/>
              </a:p>
            </c:txPr>
            <c:showLegendKey val="0"/>
            <c:showVal val="1"/>
            <c:showCatName val="1"/>
            <c:showSerName val="0"/>
            <c:showPercent val="0"/>
            <c:showBubbleSize val="0"/>
            <c:showLeaderLines val="1"/>
          </c:dLbls>
          <c:cat>
            <c:strRef>
              <c:f>Hoja4!$B$5:$B$7</c:f>
              <c:strCache>
                <c:ptCount val="3"/>
                <c:pt idx="0">
                  <c:v>Generales</c:v>
                </c:pt>
                <c:pt idx="1">
                  <c:v>Unitarias</c:v>
                </c:pt>
                <c:pt idx="2">
                  <c:v>Disponibilidad neta</c:v>
                </c:pt>
              </c:strCache>
            </c:strRef>
          </c:cat>
          <c:val>
            <c:numRef>
              <c:f>Hoja4!$C$5:$C$7</c:f>
              <c:numCache>
                <c:formatCode>_-"$"* #,##0_-;\-"$"* #,##0_-;_-"$"* "-"??_-;_-@_-</c:formatCode>
                <c:ptCount val="3"/>
                <c:pt idx="0">
                  <c:v>19960932</c:v>
                </c:pt>
                <c:pt idx="1">
                  <c:v>18072249</c:v>
                </c:pt>
                <c:pt idx="2">
                  <c:v>46095445</c:v>
                </c:pt>
              </c:numCache>
            </c:numRef>
          </c:val>
        </c:ser>
        <c:dLbls>
          <c:showLegendKey val="0"/>
          <c:showVal val="1"/>
          <c:showCatName val="1"/>
          <c:showSerName val="0"/>
          <c:showPercent val="0"/>
          <c:showBubbleSize val="0"/>
          <c:showLeaderLines val="1"/>
        </c:dLbls>
      </c:pie3DChart>
    </c:plotArea>
    <c:plotVisOnly val="1"/>
    <c:dispBlanksAs val="gap"/>
    <c:showDLblsOverMax val="0"/>
  </c:chart>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s-MX"/>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view3D>
      <c:rotX val="30"/>
      <c:rotY val="0"/>
      <c:rAngAx val="0"/>
      <c:perspective val="30"/>
    </c:view3D>
    <c:floor>
      <c:thickness val="0"/>
    </c:floor>
    <c:sideWall>
      <c:thickness val="0"/>
    </c:sideWall>
    <c:backWall>
      <c:thickness val="0"/>
    </c:backWall>
    <c:plotArea>
      <c:layout/>
      <c:pie3DChart>
        <c:varyColors val="1"/>
        <c:ser>
          <c:idx val="0"/>
          <c:order val="0"/>
          <c:tx>
            <c:strRef>
              <c:f>CEU!$B$2</c:f>
              <c:strCache>
                <c:ptCount val="1"/>
                <c:pt idx="0">
                  <c:v>Recursos</c:v>
                </c:pt>
              </c:strCache>
            </c:strRef>
          </c:tx>
          <c:dLbls>
            <c:spPr>
              <a:noFill/>
              <a:ln>
                <a:noFill/>
              </a:ln>
              <a:effectLst/>
            </c:spPr>
            <c:txPr>
              <a:bodyPr/>
              <a:lstStyle/>
              <a:p>
                <a:pPr>
                  <a:defRPr sz="1400"/>
                </a:pPr>
                <a:endParaRPr lang="es-MX"/>
              </a:p>
            </c:txPr>
            <c:showLegendKey val="0"/>
            <c:showVal val="0"/>
            <c:showCatName val="1"/>
            <c:showSerName val="0"/>
            <c:showPercent val="1"/>
            <c:showBubbleSize val="0"/>
            <c:showLeaderLines val="1"/>
            <c:extLst>
              <c:ext xmlns:c15="http://schemas.microsoft.com/office/drawing/2012/chart" uri="{CE6537A1-D6FC-4f65-9D91-7224C49458BB}">
                <c15:layout/>
              </c:ext>
            </c:extLst>
          </c:dLbls>
          <c:cat>
            <c:strRef>
              <c:f>CEU!$A$3:$A$6</c:f>
              <c:strCache>
                <c:ptCount val="4"/>
                <c:pt idx="0">
                  <c:v>Preservación y difusión de la cultura</c:v>
                </c:pt>
                <c:pt idx="1">
                  <c:v>Servicio social y formación integral</c:v>
                </c:pt>
                <c:pt idx="2">
                  <c:v>Difusión y extensión</c:v>
                </c:pt>
                <c:pt idx="3">
                  <c:v>Remuneraciones</c:v>
                </c:pt>
              </c:strCache>
            </c:strRef>
          </c:cat>
          <c:val>
            <c:numRef>
              <c:f>CEU!$B$3:$B$6</c:f>
              <c:numCache>
                <c:formatCode>_("$"* #,##0.00_);_("$"* \(#,##0.00\);_("$"* "-"??_);_(@_)</c:formatCode>
                <c:ptCount val="4"/>
                <c:pt idx="0">
                  <c:v>406000</c:v>
                </c:pt>
                <c:pt idx="1">
                  <c:v>60000</c:v>
                </c:pt>
                <c:pt idx="2">
                  <c:v>1138280</c:v>
                </c:pt>
                <c:pt idx="3">
                  <c:v>30000</c:v>
                </c:pt>
              </c:numCache>
            </c:numRef>
          </c:val>
        </c:ser>
        <c:dLbls>
          <c:showLegendKey val="0"/>
          <c:showVal val="0"/>
          <c:showCatName val="1"/>
          <c:showSerName val="0"/>
          <c:showPercent val="1"/>
          <c:showBubbleSize val="0"/>
          <c:showLeaderLines val="1"/>
        </c:dLbls>
      </c:pie3DChart>
    </c:plotArea>
    <c:plotVisOnly val="1"/>
    <c:dispBlanksAs val="gap"/>
    <c:showDLblsOverMax val="0"/>
  </c:chart>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s-MX"/>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view3D>
      <c:rotX val="30"/>
      <c:rotY val="0"/>
      <c:rAngAx val="0"/>
      <c:perspective val="30"/>
    </c:view3D>
    <c:floor>
      <c:thickness val="0"/>
    </c:floor>
    <c:sideWall>
      <c:thickness val="0"/>
    </c:sideWall>
    <c:backWall>
      <c:thickness val="0"/>
    </c:backWall>
    <c:plotArea>
      <c:layout/>
      <c:pie3DChart>
        <c:varyColors val="1"/>
        <c:ser>
          <c:idx val="0"/>
          <c:order val="0"/>
          <c:dLbls>
            <c:spPr>
              <a:noFill/>
              <a:ln>
                <a:noFill/>
              </a:ln>
              <a:effectLst/>
            </c:spPr>
            <c:txPr>
              <a:bodyPr/>
              <a:lstStyle/>
              <a:p>
                <a:pPr>
                  <a:defRPr sz="1400"/>
                </a:pPr>
                <a:endParaRPr lang="es-MX"/>
              </a:p>
            </c:txPr>
            <c:showLegendKey val="0"/>
            <c:showVal val="0"/>
            <c:showCatName val="1"/>
            <c:showSerName val="0"/>
            <c:showPercent val="1"/>
            <c:showBubbleSize val="0"/>
            <c:showLeaderLines val="1"/>
            <c:extLst>
              <c:ext xmlns:c15="http://schemas.microsoft.com/office/drawing/2012/chart" uri="{CE6537A1-D6FC-4f65-9D91-7224C49458BB}">
                <c15:layout/>
              </c:ext>
            </c:extLst>
          </c:dLbls>
          <c:cat>
            <c:strRef>
              <c:f>CPV!$A$3:$A$9</c:f>
              <c:strCache>
                <c:ptCount val="7"/>
                <c:pt idx="0">
                  <c:v>Infraestructura</c:v>
                </c:pt>
                <c:pt idx="1">
                  <c:v>Desarrollo institucional</c:v>
                </c:pt>
                <c:pt idx="2">
                  <c:v>Planeación</c:v>
                </c:pt>
                <c:pt idx="3">
                  <c:v>Convenios patrocinados</c:v>
                </c:pt>
                <c:pt idx="4">
                  <c:v>Intercambio y movilidad</c:v>
                </c:pt>
                <c:pt idx="5">
                  <c:v>Inserción laboral y emprendedurismo</c:v>
                </c:pt>
                <c:pt idx="6">
                  <c:v>Transferencia del conocimiento</c:v>
                </c:pt>
              </c:strCache>
            </c:strRef>
          </c:cat>
          <c:val>
            <c:numRef>
              <c:f>CPV!$B$3:$B$9</c:f>
              <c:numCache>
                <c:formatCode>_("$"* #,##0.00_);_("$"* \(#,##0.00\);_("$"* "-"??_);_(@_)</c:formatCode>
                <c:ptCount val="7"/>
                <c:pt idx="0">
                  <c:v>62000</c:v>
                </c:pt>
                <c:pt idx="1">
                  <c:v>685704</c:v>
                </c:pt>
                <c:pt idx="2">
                  <c:v>303200</c:v>
                </c:pt>
                <c:pt idx="3">
                  <c:v>235512</c:v>
                </c:pt>
                <c:pt idx="4">
                  <c:v>352505</c:v>
                </c:pt>
                <c:pt idx="5">
                  <c:v>269000</c:v>
                </c:pt>
                <c:pt idx="6">
                  <c:v>275549</c:v>
                </c:pt>
              </c:numCache>
            </c:numRef>
          </c:val>
        </c:ser>
        <c:dLbls>
          <c:showLegendKey val="0"/>
          <c:showVal val="0"/>
          <c:showCatName val="1"/>
          <c:showSerName val="0"/>
          <c:showPercent val="1"/>
          <c:showBubbleSize val="0"/>
          <c:showLeaderLines val="1"/>
        </c:dLbls>
      </c:pie3DChart>
    </c:plotArea>
    <c:plotVisOnly val="1"/>
    <c:dispBlanksAs val="gap"/>
    <c:showDLblsOverMax val="0"/>
  </c:chart>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s-MX"/>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view3D>
      <c:rotX val="30"/>
      <c:rotY val="0"/>
      <c:rAngAx val="0"/>
      <c:perspective val="30"/>
    </c:view3D>
    <c:floor>
      <c:thickness val="0"/>
    </c:floor>
    <c:sideWall>
      <c:thickness val="0"/>
    </c:sideWall>
    <c:backWall>
      <c:thickness val="0"/>
    </c:backWall>
    <c:plotArea>
      <c:layout/>
      <c:pie3DChart>
        <c:varyColors val="1"/>
        <c:ser>
          <c:idx val="0"/>
          <c:order val="0"/>
          <c:tx>
            <c:strRef>
              <c:f>Secretaria!$C$2</c:f>
              <c:strCache>
                <c:ptCount val="1"/>
                <c:pt idx="0">
                  <c:v>Prioridad 1</c:v>
                </c:pt>
              </c:strCache>
            </c:strRef>
          </c:tx>
          <c:dLbls>
            <c:dLbl>
              <c:idx val="2"/>
              <c:tx>
                <c:rich>
                  <a:bodyPr/>
                  <a:lstStyle/>
                  <a:p>
                    <a:r>
                      <a:rPr lang="es-ES" smtClean="0"/>
                      <a:t>Servicios </a:t>
                    </a:r>
                    <a:r>
                      <a:rPr lang="es-ES" dirty="0"/>
                      <a:t>Universitarios
13.75%</a:t>
                    </a:r>
                  </a:p>
                </c:rich>
              </c:tx>
              <c:showLegendKey val="0"/>
              <c:showVal val="0"/>
              <c:showCatName val="1"/>
              <c:showSerName val="0"/>
              <c:showPercent val="1"/>
              <c:showBubbleSize val="0"/>
            </c:dLbl>
            <c:numFmt formatCode="0.00%" sourceLinked="0"/>
            <c:spPr>
              <a:noFill/>
              <a:ln>
                <a:noFill/>
              </a:ln>
              <a:effectLst/>
            </c:spPr>
            <c:txPr>
              <a:bodyPr/>
              <a:lstStyle/>
              <a:p>
                <a:pPr>
                  <a:defRPr sz="1400"/>
                </a:pPr>
                <a:endParaRPr lang="es-MX"/>
              </a:p>
            </c:txPr>
            <c:showLegendKey val="0"/>
            <c:showVal val="0"/>
            <c:showCatName val="1"/>
            <c:showSerName val="0"/>
            <c:showPercent val="1"/>
            <c:showBubbleSize val="0"/>
            <c:showLeaderLines val="1"/>
            <c:extLst>
              <c:ext xmlns:c15="http://schemas.microsoft.com/office/drawing/2012/chart" uri="{CE6537A1-D6FC-4f65-9D91-7224C49458BB}">
                <c15:layout/>
              </c:ext>
            </c:extLst>
          </c:dLbls>
          <c:cat>
            <c:strRef>
              <c:f>Secretaria!$B$3:$B$11</c:f>
              <c:strCache>
                <c:ptCount val="9"/>
                <c:pt idx="0">
                  <c:v>Oficina de Scretaría</c:v>
                </c:pt>
                <c:pt idx="1">
                  <c:v>Servicios Administrativos</c:v>
                </c:pt>
                <c:pt idx="2">
                  <c:v>Servivios Universitarios</c:v>
                </c:pt>
                <c:pt idx="3">
                  <c:v>Servicios bibliotecarios</c:v>
                </c:pt>
                <c:pt idx="4">
                  <c:v>Sistemas escolares</c:v>
                </c:pt>
                <c:pt idx="5">
                  <c:v>Servicios de cómputo</c:v>
                </c:pt>
                <c:pt idx="6">
                  <c:v>Recursos Humanos</c:v>
                </c:pt>
                <c:pt idx="7">
                  <c:v>Servicios generales</c:v>
                </c:pt>
                <c:pt idx="8">
                  <c:v>Espacios físicos</c:v>
                </c:pt>
              </c:strCache>
            </c:strRef>
          </c:cat>
          <c:val>
            <c:numRef>
              <c:f>Secretaria!$C$3:$C$11</c:f>
              <c:numCache>
                <c:formatCode>_("$"* #,##0.00_);_("$"* \(#,##0.00\);_("$"* "-"??_);_(@_)</c:formatCode>
                <c:ptCount val="9"/>
                <c:pt idx="0">
                  <c:v>9829835</c:v>
                </c:pt>
                <c:pt idx="1">
                  <c:v>1500000</c:v>
                </c:pt>
                <c:pt idx="2">
                  <c:v>7102000</c:v>
                </c:pt>
                <c:pt idx="3">
                  <c:v>2450300</c:v>
                </c:pt>
                <c:pt idx="4">
                  <c:v>563500</c:v>
                </c:pt>
                <c:pt idx="5">
                  <c:v>15000000</c:v>
                </c:pt>
                <c:pt idx="6">
                  <c:v>206364</c:v>
                </c:pt>
                <c:pt idx="7">
                  <c:v>7000000</c:v>
                </c:pt>
                <c:pt idx="8">
                  <c:v>8000000</c:v>
                </c:pt>
              </c:numCache>
            </c:numRef>
          </c:val>
        </c:ser>
        <c:ser>
          <c:idx val="1"/>
          <c:order val="1"/>
          <c:tx>
            <c:strRef>
              <c:f>Secretaria!$D$2</c:f>
              <c:strCache>
                <c:ptCount val="1"/>
                <c:pt idx="0">
                  <c:v>Prioridad 2</c:v>
                </c:pt>
              </c:strCache>
            </c:strRef>
          </c:tx>
          <c:dLbls>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extLst>
          </c:dLbls>
          <c:cat>
            <c:strRef>
              <c:f>Secretaria!$B$3:$B$11</c:f>
              <c:strCache>
                <c:ptCount val="9"/>
                <c:pt idx="0">
                  <c:v>Oficina de Scretaría</c:v>
                </c:pt>
                <c:pt idx="1">
                  <c:v>Servicios Administrativos</c:v>
                </c:pt>
                <c:pt idx="2">
                  <c:v>Servivios Universitarios</c:v>
                </c:pt>
                <c:pt idx="3">
                  <c:v>Servicios bibliotecarios</c:v>
                </c:pt>
                <c:pt idx="4">
                  <c:v>Sistemas escolares</c:v>
                </c:pt>
                <c:pt idx="5">
                  <c:v>Servicios de cómputo</c:v>
                </c:pt>
                <c:pt idx="6">
                  <c:v>Recursos Humanos</c:v>
                </c:pt>
                <c:pt idx="7">
                  <c:v>Servicios generales</c:v>
                </c:pt>
                <c:pt idx="8">
                  <c:v>Espacios físicos</c:v>
                </c:pt>
              </c:strCache>
            </c:strRef>
          </c:cat>
          <c:val>
            <c:numRef>
              <c:f>Secretaria!$D$3:$D$11</c:f>
              <c:numCache>
                <c:formatCode>General</c:formatCode>
                <c:ptCount val="9"/>
                <c:pt idx="0" formatCode="_(&quot;$&quot;* #,##0.00_);_(&quot;$&quot;* \(#,##0.00\);_(&quot;$&quot;* &quot;-&quot;??_);_(@_)">
                  <c:v>3321431</c:v>
                </c:pt>
              </c:numCache>
            </c:numRef>
          </c:val>
        </c:ser>
        <c:ser>
          <c:idx val="2"/>
          <c:order val="2"/>
          <c:tx>
            <c:strRef>
              <c:f>Secretaria!$E$2</c:f>
              <c:strCache>
                <c:ptCount val="1"/>
                <c:pt idx="0">
                  <c:v>Total</c:v>
                </c:pt>
              </c:strCache>
            </c:strRef>
          </c:tx>
          <c:dLbls>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extLst>
          </c:dLbls>
          <c:cat>
            <c:strRef>
              <c:f>Secretaria!$B$3:$B$11</c:f>
              <c:strCache>
                <c:ptCount val="9"/>
                <c:pt idx="0">
                  <c:v>Oficina de Scretaría</c:v>
                </c:pt>
                <c:pt idx="1">
                  <c:v>Servicios Administrativos</c:v>
                </c:pt>
                <c:pt idx="2">
                  <c:v>Servivios Universitarios</c:v>
                </c:pt>
                <c:pt idx="3">
                  <c:v>Servicios bibliotecarios</c:v>
                </c:pt>
                <c:pt idx="4">
                  <c:v>Sistemas escolares</c:v>
                </c:pt>
                <c:pt idx="5">
                  <c:v>Servicios de cómputo</c:v>
                </c:pt>
                <c:pt idx="6">
                  <c:v>Recursos Humanos</c:v>
                </c:pt>
                <c:pt idx="7">
                  <c:v>Servicios generales</c:v>
                </c:pt>
                <c:pt idx="8">
                  <c:v>Espacios físicos</c:v>
                </c:pt>
              </c:strCache>
            </c:strRef>
          </c:cat>
          <c:val>
            <c:numRef>
              <c:f>Secretaria!$E$3:$E$11</c:f>
              <c:numCache>
                <c:formatCode>_("$"* #,##0.00_);_("$"* \(#,##0.00\);_("$"* "-"??_);_(@_)</c:formatCode>
                <c:ptCount val="9"/>
                <c:pt idx="0">
                  <c:v>13151266</c:v>
                </c:pt>
                <c:pt idx="1">
                  <c:v>1500000</c:v>
                </c:pt>
                <c:pt idx="2">
                  <c:v>7102000</c:v>
                </c:pt>
                <c:pt idx="3">
                  <c:v>2450300</c:v>
                </c:pt>
                <c:pt idx="4">
                  <c:v>563500</c:v>
                </c:pt>
                <c:pt idx="5">
                  <c:v>15000000</c:v>
                </c:pt>
                <c:pt idx="6">
                  <c:v>206364</c:v>
                </c:pt>
                <c:pt idx="7">
                  <c:v>7000000</c:v>
                </c:pt>
                <c:pt idx="8">
                  <c:v>8000000</c:v>
                </c:pt>
              </c:numCache>
            </c:numRef>
          </c:val>
        </c:ser>
        <c:ser>
          <c:idx val="3"/>
          <c:order val="3"/>
          <c:tx>
            <c:strRef>
              <c:f>Secretaria!$F$2</c:f>
              <c:strCache>
                <c:ptCount val="1"/>
                <c:pt idx="0">
                  <c:v>Distribución de Presupuesto</c:v>
                </c:pt>
              </c:strCache>
            </c:strRef>
          </c:tx>
          <c:dLbls>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extLst>
          </c:dLbls>
          <c:cat>
            <c:strRef>
              <c:f>Secretaria!$B$3:$B$11</c:f>
              <c:strCache>
                <c:ptCount val="9"/>
                <c:pt idx="0">
                  <c:v>Oficina de Scretaría</c:v>
                </c:pt>
                <c:pt idx="1">
                  <c:v>Servicios Administrativos</c:v>
                </c:pt>
                <c:pt idx="2">
                  <c:v>Servivios Universitarios</c:v>
                </c:pt>
                <c:pt idx="3">
                  <c:v>Servicios bibliotecarios</c:v>
                </c:pt>
                <c:pt idx="4">
                  <c:v>Sistemas escolares</c:v>
                </c:pt>
                <c:pt idx="5">
                  <c:v>Servicios de cómputo</c:v>
                </c:pt>
                <c:pt idx="6">
                  <c:v>Recursos Humanos</c:v>
                </c:pt>
                <c:pt idx="7">
                  <c:v>Servicios generales</c:v>
                </c:pt>
                <c:pt idx="8">
                  <c:v>Espacios físicos</c:v>
                </c:pt>
              </c:strCache>
            </c:strRef>
          </c:cat>
          <c:val>
            <c:numRef>
              <c:f>Secretaria!$F$3:$F$11</c:f>
              <c:numCache>
                <c:formatCode>0.00%</c:formatCode>
                <c:ptCount val="9"/>
                <c:pt idx="0">
                  <c:v>0.17</c:v>
                </c:pt>
                <c:pt idx="1">
                  <c:v>2.7285908847237701E-2</c:v>
                </c:pt>
                <c:pt idx="2">
                  <c:v>0.129189683088721</c:v>
                </c:pt>
                <c:pt idx="3">
                  <c:v>4.4572441632257598E-2</c:v>
                </c:pt>
                <c:pt idx="4">
                  <c:v>1.02504064236123E-2</c:v>
                </c:pt>
                <c:pt idx="5">
                  <c:v>0.272859088472377</c:v>
                </c:pt>
                <c:pt idx="6">
                  <c:v>3.7538861955675701E-3</c:v>
                </c:pt>
                <c:pt idx="7">
                  <c:v>0.12733424128710899</c:v>
                </c:pt>
                <c:pt idx="8">
                  <c:v>0.14552484718526701</c:v>
                </c:pt>
              </c:numCache>
            </c:numRef>
          </c:val>
        </c:ser>
        <c:dLbls>
          <c:showLegendKey val="0"/>
          <c:showVal val="0"/>
          <c:showCatName val="1"/>
          <c:showSerName val="0"/>
          <c:showPercent val="1"/>
          <c:showBubbleSize val="0"/>
          <c:showLeaderLines val="1"/>
        </c:dLbls>
      </c:pie3DChart>
    </c:plotArea>
    <c:plotVisOnly val="1"/>
    <c:dispBlanksAs val="gap"/>
    <c:showDLblsOverMax val="0"/>
  </c:chart>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s-MX"/>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view3D>
      <c:rotX val="30"/>
      <c:rotY val="0"/>
      <c:rAngAx val="0"/>
      <c:perspective val="30"/>
    </c:view3D>
    <c:floor>
      <c:thickness val="0"/>
    </c:floor>
    <c:sideWall>
      <c:thickness val="0"/>
    </c:sideWall>
    <c:backWall>
      <c:thickness val="0"/>
    </c:backWall>
    <c:plotArea>
      <c:layout/>
      <c:pie3DChart>
        <c:varyColors val="1"/>
        <c:ser>
          <c:idx val="0"/>
          <c:order val="0"/>
          <c:tx>
            <c:strRef>
              <c:f>'Oficina de Secretaría'!$B$2</c:f>
              <c:strCache>
                <c:ptCount val="1"/>
                <c:pt idx="0">
                  <c:v>Recursos</c:v>
                </c:pt>
              </c:strCache>
            </c:strRef>
          </c:tx>
          <c:dPt>
            <c:idx val="0"/>
            <c:bubble3D val="0"/>
            <c:spPr>
              <a:solidFill>
                <a:schemeClr val="accent1">
                  <a:lumMod val="40000"/>
                  <a:lumOff val="60000"/>
                </a:schemeClr>
              </a:solidFill>
            </c:spPr>
          </c:dPt>
          <c:dLbls>
            <c:spPr>
              <a:noFill/>
              <a:ln>
                <a:noFill/>
              </a:ln>
              <a:effectLst/>
            </c:spPr>
            <c:txPr>
              <a:bodyPr/>
              <a:lstStyle/>
              <a:p>
                <a:pPr>
                  <a:defRPr sz="1400"/>
                </a:pPr>
                <a:endParaRPr lang="es-MX"/>
              </a:p>
            </c:txPr>
            <c:showLegendKey val="0"/>
            <c:showVal val="0"/>
            <c:showCatName val="1"/>
            <c:showSerName val="0"/>
            <c:showPercent val="1"/>
            <c:showBubbleSize val="0"/>
            <c:showLeaderLines val="1"/>
            <c:extLst>
              <c:ext xmlns:c15="http://schemas.microsoft.com/office/drawing/2012/chart" uri="{CE6537A1-D6FC-4f65-9D91-7224C49458BB}">
                <c15:layout/>
              </c:ext>
            </c:extLst>
          </c:dLbls>
          <c:cat>
            <c:strRef>
              <c:f>'Oficina de Secretaría'!$A$3:$A$8</c:f>
              <c:strCache>
                <c:ptCount val="6"/>
                <c:pt idx="0">
                  <c:v>Gestión de Secretaría</c:v>
                </c:pt>
                <c:pt idx="1">
                  <c:v>Sustentabilidad</c:v>
                </c:pt>
                <c:pt idx="2">
                  <c:v>Evaluación y Acreditación</c:v>
                </c:pt>
                <c:pt idx="3">
                  <c:v>Control de Gestión</c:v>
                </c:pt>
                <c:pt idx="4">
                  <c:v>Consejo Académico</c:v>
                </c:pt>
                <c:pt idx="5">
                  <c:v>Mantenimiento de la infraestructura</c:v>
                </c:pt>
              </c:strCache>
            </c:strRef>
          </c:cat>
          <c:val>
            <c:numRef>
              <c:f>'Oficina de Secretaría'!$B$3:$B$8</c:f>
              <c:numCache>
                <c:formatCode>_("$"* #,##0.00_);_("$"* \(#,##0.00\);_("$"* "-"??_);_(@_)</c:formatCode>
                <c:ptCount val="6"/>
                <c:pt idx="0">
                  <c:v>7882566</c:v>
                </c:pt>
                <c:pt idx="1">
                  <c:v>300000</c:v>
                </c:pt>
                <c:pt idx="2">
                  <c:v>596000</c:v>
                </c:pt>
                <c:pt idx="3">
                  <c:v>600000</c:v>
                </c:pt>
                <c:pt idx="4">
                  <c:v>422500</c:v>
                </c:pt>
                <c:pt idx="5">
                  <c:v>3350200</c:v>
                </c:pt>
              </c:numCache>
            </c:numRef>
          </c:val>
        </c:ser>
        <c:dLbls>
          <c:showLegendKey val="0"/>
          <c:showVal val="0"/>
          <c:showCatName val="1"/>
          <c:showSerName val="0"/>
          <c:showPercent val="1"/>
          <c:showBubbleSize val="0"/>
          <c:showLeaderLines val="1"/>
        </c:dLbls>
      </c:pie3DChart>
    </c:plotArea>
    <c:plotVisOnly val="1"/>
    <c:dispBlanksAs val="gap"/>
    <c:showDLblsOverMax val="0"/>
  </c:chart>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s-MX"/>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view3D>
      <c:rotX val="30"/>
      <c:rotY val="0"/>
      <c:rAngAx val="0"/>
      <c:perspective val="30"/>
    </c:view3D>
    <c:floor>
      <c:thickness val="0"/>
    </c:floor>
    <c:sideWall>
      <c:thickness val="0"/>
    </c:sideWall>
    <c:backWall>
      <c:thickness val="0"/>
    </c:backWall>
    <c:plotArea>
      <c:layout/>
      <c:pie3DChart>
        <c:varyColors val="1"/>
        <c:ser>
          <c:idx val="0"/>
          <c:order val="0"/>
          <c:tx>
            <c:strRef>
              <c:f>CSA!$B$2</c:f>
              <c:strCache>
                <c:ptCount val="1"/>
                <c:pt idx="0">
                  <c:v>Recursos</c:v>
                </c:pt>
              </c:strCache>
            </c:strRef>
          </c:tx>
          <c:dPt>
            <c:idx val="0"/>
            <c:bubble3D val="0"/>
            <c:spPr>
              <a:solidFill>
                <a:schemeClr val="accent1">
                  <a:lumMod val="20000"/>
                  <a:lumOff val="80000"/>
                </a:schemeClr>
              </a:solidFill>
            </c:spPr>
          </c:dPt>
          <c:dPt>
            <c:idx val="1"/>
            <c:bubble3D val="0"/>
            <c:spPr>
              <a:solidFill>
                <a:schemeClr val="accent6">
                  <a:lumMod val="40000"/>
                  <a:lumOff val="60000"/>
                </a:schemeClr>
              </a:solidFill>
            </c:spPr>
          </c:dPt>
          <c:dLbls>
            <c:spPr>
              <a:noFill/>
              <a:ln>
                <a:noFill/>
              </a:ln>
              <a:effectLst/>
            </c:spPr>
            <c:txPr>
              <a:bodyPr/>
              <a:lstStyle/>
              <a:p>
                <a:pPr>
                  <a:defRPr sz="1400"/>
                </a:pPr>
                <a:endParaRPr lang="es-MX"/>
              </a:p>
            </c:txPr>
            <c:showLegendKey val="0"/>
            <c:showVal val="0"/>
            <c:showCatName val="1"/>
            <c:showSerName val="0"/>
            <c:showPercent val="1"/>
            <c:showBubbleSize val="0"/>
            <c:showLeaderLines val="1"/>
            <c:extLst>
              <c:ext xmlns:c15="http://schemas.microsoft.com/office/drawing/2012/chart" uri="{CE6537A1-D6FC-4f65-9D91-7224C49458BB}">
                <c15:layout/>
              </c:ext>
            </c:extLst>
          </c:dLbls>
          <c:cat>
            <c:strRef>
              <c:f>CSA!$A$3:$A$5</c:f>
              <c:strCache>
                <c:ptCount val="3"/>
                <c:pt idx="0">
                  <c:v>Gestión de la CSA</c:v>
                </c:pt>
                <c:pt idx="1">
                  <c:v>Pago de servicios</c:v>
                </c:pt>
                <c:pt idx="2">
                  <c:v>Remuneraciones</c:v>
                </c:pt>
              </c:strCache>
            </c:strRef>
          </c:cat>
          <c:val>
            <c:numRef>
              <c:f>CSA!$B$3:$B$5</c:f>
              <c:numCache>
                <c:formatCode>_("$"* #,##0.00_);_("$"* \(#,##0.00\);_("$"* "-"??_);_(@_)</c:formatCode>
                <c:ptCount val="3"/>
                <c:pt idx="0">
                  <c:v>579960</c:v>
                </c:pt>
                <c:pt idx="1">
                  <c:v>710040</c:v>
                </c:pt>
                <c:pt idx="2">
                  <c:v>210000</c:v>
                </c:pt>
              </c:numCache>
            </c:numRef>
          </c:val>
        </c:ser>
        <c:dLbls>
          <c:showLegendKey val="0"/>
          <c:showVal val="0"/>
          <c:showCatName val="1"/>
          <c:showSerName val="0"/>
          <c:showPercent val="1"/>
          <c:showBubbleSize val="0"/>
          <c:showLeaderLines val="1"/>
        </c:dLbls>
      </c:pie3DChart>
    </c:plotArea>
    <c:plotVisOnly val="1"/>
    <c:dispBlanksAs val="gap"/>
    <c:showDLblsOverMax val="0"/>
  </c:chart>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es-MX"/>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view3D>
      <c:rotX val="30"/>
      <c:rotY val="0"/>
      <c:rAngAx val="0"/>
      <c:perspective val="30"/>
    </c:view3D>
    <c:floor>
      <c:thickness val="0"/>
    </c:floor>
    <c:sideWall>
      <c:thickness val="0"/>
    </c:sideWall>
    <c:backWall>
      <c:thickness val="0"/>
    </c:backWall>
    <c:plotArea>
      <c:layout/>
      <c:pie3DChart>
        <c:varyColors val="1"/>
        <c:ser>
          <c:idx val="0"/>
          <c:order val="0"/>
          <c:tx>
            <c:strRef>
              <c:f>CSB!$B$2</c:f>
              <c:strCache>
                <c:ptCount val="1"/>
                <c:pt idx="0">
                  <c:v>Recursos</c:v>
                </c:pt>
              </c:strCache>
            </c:strRef>
          </c:tx>
          <c:dPt>
            <c:idx val="0"/>
            <c:bubble3D val="0"/>
            <c:spPr>
              <a:solidFill>
                <a:srgbClr val="B7DEE8"/>
              </a:solidFill>
            </c:spPr>
          </c:dPt>
          <c:dPt>
            <c:idx val="1"/>
            <c:bubble3D val="0"/>
            <c:spPr>
              <a:solidFill>
                <a:schemeClr val="accent2">
                  <a:lumMod val="40000"/>
                  <a:lumOff val="60000"/>
                </a:schemeClr>
              </a:solidFill>
            </c:spPr>
          </c:dPt>
          <c:dLbls>
            <c:dLbl>
              <c:idx val="4"/>
              <c:layout>
                <c:manualLayout>
                  <c:x val="5.85659952156182E-2"/>
                  <c:y val="0"/>
                </c:manualLayout>
              </c:layout>
              <c:showLegendKey val="0"/>
              <c:showVal val="0"/>
              <c:showCatName val="1"/>
              <c:showSerName val="0"/>
              <c:showPercent val="1"/>
              <c:showBubbleSize val="0"/>
              <c:extLst>
                <c:ext xmlns:c15="http://schemas.microsoft.com/office/drawing/2012/chart" uri="{CE6537A1-D6FC-4f65-9D91-7224C49458BB}">
                  <c15:layout/>
                </c:ext>
              </c:extLst>
            </c:dLbl>
            <c:spPr>
              <a:noFill/>
              <a:ln>
                <a:noFill/>
              </a:ln>
              <a:effectLst/>
            </c:spPr>
            <c:txPr>
              <a:bodyPr/>
              <a:lstStyle/>
              <a:p>
                <a:pPr>
                  <a:defRPr sz="1400"/>
                </a:pPr>
                <a:endParaRPr lang="es-MX"/>
              </a:p>
            </c:txPr>
            <c:showLegendKey val="0"/>
            <c:showVal val="0"/>
            <c:showCatName val="1"/>
            <c:showSerName val="0"/>
            <c:showPercent val="1"/>
            <c:showBubbleSize val="0"/>
            <c:showLeaderLines val="1"/>
            <c:extLst>
              <c:ext xmlns:c15="http://schemas.microsoft.com/office/drawing/2012/chart" uri="{CE6537A1-D6FC-4f65-9D91-7224C49458BB}">
                <c15:layout/>
              </c:ext>
            </c:extLst>
          </c:dLbls>
          <c:cat>
            <c:strRef>
              <c:f>CSB!$A$3:$A$8</c:f>
              <c:strCache>
                <c:ptCount val="6"/>
                <c:pt idx="0">
                  <c:v>Adquisición de libros</c:v>
                </c:pt>
                <c:pt idx="1">
                  <c:v>Gestión de la CSB</c:v>
                </c:pt>
                <c:pt idx="2">
                  <c:v>Desarrollo de colecciones</c:v>
                </c:pt>
                <c:pt idx="3">
                  <c:v>Servicios al público</c:v>
                </c:pt>
                <c:pt idx="4">
                  <c:v>Servicios especializados</c:v>
                </c:pt>
                <c:pt idx="5">
                  <c:v>Remuneraciones</c:v>
                </c:pt>
              </c:strCache>
            </c:strRef>
          </c:cat>
          <c:val>
            <c:numRef>
              <c:f>CSB!$B$3:$B$8</c:f>
              <c:numCache>
                <c:formatCode>_("$"* #,##0.00_);_("$"* \(#,##0.00\);_("$"* "-"??_);_(@_)</c:formatCode>
                <c:ptCount val="6"/>
                <c:pt idx="0">
                  <c:v>1500000</c:v>
                </c:pt>
                <c:pt idx="1">
                  <c:v>709812</c:v>
                </c:pt>
                <c:pt idx="2">
                  <c:v>45100</c:v>
                </c:pt>
                <c:pt idx="3">
                  <c:v>18000</c:v>
                </c:pt>
                <c:pt idx="4">
                  <c:v>107388</c:v>
                </c:pt>
                <c:pt idx="5">
                  <c:v>70000</c:v>
                </c:pt>
              </c:numCache>
            </c:numRef>
          </c:val>
        </c:ser>
        <c:dLbls>
          <c:showLegendKey val="0"/>
          <c:showVal val="0"/>
          <c:showCatName val="1"/>
          <c:showSerName val="0"/>
          <c:showPercent val="1"/>
          <c:showBubbleSize val="0"/>
          <c:showLeaderLines val="1"/>
        </c:dLbls>
      </c:pie3DChart>
    </c:plotArea>
    <c:plotVisOnly val="1"/>
    <c:dispBlanksAs val="gap"/>
    <c:showDLblsOverMax val="0"/>
  </c:chart>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es-MX"/>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pieChart>
        <c:varyColors val="1"/>
        <c:ser>
          <c:idx val="0"/>
          <c:order val="0"/>
          <c:tx>
            <c:strRef>
              <c:f>'[Gráfico en Microsoft Office PowerPoint]Hoja1'!$C$20</c:f>
              <c:strCache>
                <c:ptCount val="1"/>
                <c:pt idx="0">
                  <c:v>Recursos</c:v>
                </c:pt>
              </c:strCache>
            </c:strRef>
          </c:tx>
          <c:dPt>
            <c:idx val="0"/>
            <c:bubble3D val="0"/>
            <c:spPr>
              <a:solidFill>
                <a:schemeClr val="accent1">
                  <a:lumMod val="60000"/>
                  <a:lumOff val="40000"/>
                </a:schemeClr>
              </a:solidFill>
            </c:spPr>
          </c:dPt>
          <c:dPt>
            <c:idx val="1"/>
            <c:bubble3D val="0"/>
            <c:spPr>
              <a:solidFill>
                <a:schemeClr val="accent2">
                  <a:lumMod val="60000"/>
                  <a:lumOff val="40000"/>
                </a:schemeClr>
              </a:solidFill>
            </c:spPr>
          </c:dPt>
          <c:dPt>
            <c:idx val="2"/>
            <c:bubble3D val="0"/>
            <c:spPr>
              <a:solidFill>
                <a:schemeClr val="accent3">
                  <a:lumMod val="40000"/>
                  <a:lumOff val="60000"/>
                </a:schemeClr>
              </a:solidFill>
            </c:spPr>
          </c:dPt>
          <c:dLbls>
            <c:dLbl>
              <c:idx val="0"/>
              <c:layout>
                <c:manualLayout>
                  <c:x val="-5.7370953630796098E-4"/>
                  <c:y val="-3.5117607820661E-2"/>
                </c:manualLayout>
              </c:layout>
              <c:showLegendKey val="0"/>
              <c:showVal val="0"/>
              <c:showCatName val="1"/>
              <c:showSerName val="0"/>
              <c:showPercent val="1"/>
              <c:showBubbleSize val="0"/>
            </c:dLbl>
            <c:txPr>
              <a:bodyPr/>
              <a:lstStyle/>
              <a:p>
                <a:pPr>
                  <a:defRPr sz="1600"/>
                </a:pPr>
                <a:endParaRPr lang="es-MX"/>
              </a:p>
            </c:txPr>
            <c:showLegendKey val="0"/>
            <c:showVal val="0"/>
            <c:showCatName val="1"/>
            <c:showSerName val="0"/>
            <c:showPercent val="1"/>
            <c:showBubbleSize val="0"/>
            <c:showLeaderLines val="1"/>
          </c:dLbls>
          <c:cat>
            <c:strRef>
              <c:f>'[Gráfico en Microsoft Office PowerPoint]Hoja1'!$B$21:$B$23</c:f>
              <c:strCache>
                <c:ptCount val="3"/>
                <c:pt idx="0">
                  <c:v>Gestión de la CSC</c:v>
                </c:pt>
                <c:pt idx="1">
                  <c:v>Mantenimiento e infraestructura de cómputo</c:v>
                </c:pt>
                <c:pt idx="2">
                  <c:v>Remuneraciones</c:v>
                </c:pt>
              </c:strCache>
            </c:strRef>
          </c:cat>
          <c:val>
            <c:numRef>
              <c:f>'[Gráfico en Microsoft Office PowerPoint]Hoja1'!$C$21:$C$23</c:f>
              <c:numCache>
                <c:formatCode>"$"#,##0.00_);[Red]\("$"#,##0.00\)</c:formatCode>
                <c:ptCount val="3"/>
                <c:pt idx="0">
                  <c:v>3501643.95</c:v>
                </c:pt>
                <c:pt idx="1">
                  <c:v>11012788.289999999</c:v>
                </c:pt>
                <c:pt idx="2">
                  <c:v>485567.76</c:v>
                </c:pt>
              </c:numCache>
            </c:numRef>
          </c:val>
        </c:ser>
        <c:dLbls>
          <c:showLegendKey val="0"/>
          <c:showVal val="0"/>
          <c:showCatName val="1"/>
          <c:showSerName val="0"/>
          <c:showPercent val="1"/>
          <c:showBubbleSize val="0"/>
          <c:showLeaderLines val="1"/>
        </c:dLbls>
        <c:firstSliceAng val="0"/>
      </c:pieChart>
    </c:plotArea>
    <c:plotVisOnly val="1"/>
    <c:dispBlanksAs val="gap"/>
    <c:showDLblsOverMax val="0"/>
  </c:chart>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es-MX"/>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view3D>
      <c:rotX val="30"/>
      <c:rotY val="0"/>
      <c:rAngAx val="0"/>
      <c:perspective val="30"/>
    </c:view3D>
    <c:floor>
      <c:thickness val="0"/>
    </c:floor>
    <c:sideWall>
      <c:thickness val="0"/>
    </c:sideWall>
    <c:backWall>
      <c:thickness val="0"/>
    </c:backWall>
    <c:plotArea>
      <c:layout/>
      <c:pie3DChart>
        <c:varyColors val="1"/>
        <c:ser>
          <c:idx val="0"/>
          <c:order val="0"/>
          <c:tx>
            <c:strRef>
              <c:f>CSE!$B$2</c:f>
              <c:strCache>
                <c:ptCount val="1"/>
                <c:pt idx="0">
                  <c:v>Recursos</c:v>
                </c:pt>
              </c:strCache>
            </c:strRef>
          </c:tx>
          <c:dPt>
            <c:idx val="3"/>
            <c:bubble3D val="0"/>
            <c:spPr>
              <a:solidFill>
                <a:schemeClr val="accent4">
                  <a:lumMod val="40000"/>
                  <a:lumOff val="60000"/>
                </a:schemeClr>
              </a:solidFill>
            </c:spPr>
          </c:dPt>
          <c:dLbls>
            <c:spPr>
              <a:noFill/>
              <a:ln>
                <a:noFill/>
              </a:ln>
              <a:effectLst/>
            </c:spPr>
            <c:txPr>
              <a:bodyPr/>
              <a:lstStyle/>
              <a:p>
                <a:pPr>
                  <a:defRPr sz="1400"/>
                </a:pPr>
                <a:endParaRPr lang="es-MX"/>
              </a:p>
            </c:txPr>
            <c:showLegendKey val="0"/>
            <c:showVal val="0"/>
            <c:showCatName val="1"/>
            <c:showSerName val="0"/>
            <c:showPercent val="1"/>
            <c:showBubbleSize val="0"/>
            <c:showLeaderLines val="1"/>
            <c:extLst>
              <c:ext xmlns:c15="http://schemas.microsoft.com/office/drawing/2012/chart" uri="{CE6537A1-D6FC-4f65-9D91-7224C49458BB}">
                <c15:layout/>
              </c:ext>
            </c:extLst>
          </c:dLbls>
          <c:cat>
            <c:strRef>
              <c:f>CSE!$A$3:$A$6</c:f>
              <c:strCache>
                <c:ptCount val="4"/>
                <c:pt idx="0">
                  <c:v>Gestión de la CSE</c:v>
                </c:pt>
                <c:pt idx="1">
                  <c:v>Mantenimiento de equipo de procesamiento</c:v>
                </c:pt>
                <c:pt idx="2">
                  <c:v>Credencialización</c:v>
                </c:pt>
                <c:pt idx="3">
                  <c:v>Remuneraciones</c:v>
                </c:pt>
              </c:strCache>
            </c:strRef>
          </c:cat>
          <c:val>
            <c:numRef>
              <c:f>CSE!$B$3:$B$6</c:f>
              <c:numCache>
                <c:formatCode>_("$"* #,##0.00_);_("$"* \(#,##0.00\);_("$"* "-"??_);_(@_)</c:formatCode>
                <c:ptCount val="4"/>
                <c:pt idx="0">
                  <c:v>125000</c:v>
                </c:pt>
                <c:pt idx="1">
                  <c:v>18500</c:v>
                </c:pt>
                <c:pt idx="2">
                  <c:v>60000</c:v>
                </c:pt>
                <c:pt idx="3">
                  <c:v>360000</c:v>
                </c:pt>
              </c:numCache>
            </c:numRef>
          </c:val>
        </c:ser>
        <c:dLbls>
          <c:showLegendKey val="0"/>
          <c:showVal val="0"/>
          <c:showCatName val="1"/>
          <c:showSerName val="0"/>
          <c:showPercent val="1"/>
          <c:showBubbleSize val="0"/>
          <c:showLeaderLines val="1"/>
        </c:dLbls>
      </c:pie3DChart>
    </c:plotArea>
    <c:plotVisOnly val="1"/>
    <c:dispBlanksAs val="gap"/>
    <c:showDLblsOverMax val="0"/>
  </c:chart>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es-MX"/>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view3D>
      <c:rotX val="30"/>
      <c:rotY val="0"/>
      <c:rAngAx val="0"/>
      <c:perspective val="30"/>
    </c:view3D>
    <c:floor>
      <c:thickness val="0"/>
    </c:floor>
    <c:sideWall>
      <c:thickness val="0"/>
    </c:sideWall>
    <c:backWall>
      <c:thickness val="0"/>
    </c:backWall>
    <c:plotArea>
      <c:layout/>
      <c:pie3DChart>
        <c:varyColors val="1"/>
        <c:ser>
          <c:idx val="0"/>
          <c:order val="0"/>
          <c:tx>
            <c:strRef>
              <c:f>CSG!$B$2</c:f>
              <c:strCache>
                <c:ptCount val="1"/>
                <c:pt idx="0">
                  <c:v>Recursos</c:v>
                </c:pt>
              </c:strCache>
            </c:strRef>
          </c:tx>
          <c:dLbls>
            <c:spPr>
              <a:noFill/>
              <a:ln>
                <a:noFill/>
              </a:ln>
              <a:effectLst/>
            </c:spPr>
            <c:txPr>
              <a:bodyPr/>
              <a:lstStyle/>
              <a:p>
                <a:pPr>
                  <a:defRPr sz="1400"/>
                </a:pPr>
                <a:endParaRPr lang="es-MX"/>
              </a:p>
            </c:txPr>
            <c:showLegendKey val="0"/>
            <c:showVal val="0"/>
            <c:showCatName val="1"/>
            <c:showSerName val="0"/>
            <c:showPercent val="1"/>
            <c:showBubbleSize val="0"/>
            <c:showLeaderLines val="1"/>
            <c:extLst>
              <c:ext xmlns:c15="http://schemas.microsoft.com/office/drawing/2012/chart" uri="{CE6537A1-D6FC-4f65-9D91-7224C49458BB}">
                <c15:layout/>
              </c:ext>
            </c:extLst>
          </c:dLbls>
          <c:cat>
            <c:strRef>
              <c:f>CSG!$A$3:$A$9</c:f>
              <c:strCache>
                <c:ptCount val="7"/>
                <c:pt idx="0">
                  <c:v>Gestión de la CSG</c:v>
                </c:pt>
                <c:pt idx="1">
                  <c:v>Intendencia y Jardinería</c:v>
                </c:pt>
                <c:pt idx="2">
                  <c:v>Pago de servicios</c:v>
                </c:pt>
                <c:pt idx="3">
                  <c:v>Vigilancia</c:v>
                </c:pt>
                <c:pt idx="4">
                  <c:v>Mantenimiento a equipo</c:v>
                </c:pt>
                <c:pt idx="5">
                  <c:v>Transportes</c:v>
                </c:pt>
                <c:pt idx="6">
                  <c:v>Remuneraciones</c:v>
                </c:pt>
              </c:strCache>
            </c:strRef>
          </c:cat>
          <c:val>
            <c:numRef>
              <c:f>CSG!$B$3:$B$9</c:f>
              <c:numCache>
                <c:formatCode>_("$"* #,##0.00_);_("$"* \(#,##0.00\);_("$"* "-"??_);_(@_)</c:formatCode>
                <c:ptCount val="7"/>
                <c:pt idx="0">
                  <c:v>51600</c:v>
                </c:pt>
                <c:pt idx="1">
                  <c:v>301000</c:v>
                </c:pt>
                <c:pt idx="2">
                  <c:v>3624000</c:v>
                </c:pt>
                <c:pt idx="3">
                  <c:v>1123800</c:v>
                </c:pt>
                <c:pt idx="4">
                  <c:v>290000</c:v>
                </c:pt>
                <c:pt idx="5">
                  <c:v>496600</c:v>
                </c:pt>
                <c:pt idx="6">
                  <c:v>1113000</c:v>
                </c:pt>
              </c:numCache>
            </c:numRef>
          </c:val>
        </c:ser>
        <c:dLbls>
          <c:showLegendKey val="0"/>
          <c:showVal val="0"/>
          <c:showCatName val="1"/>
          <c:showSerName val="0"/>
          <c:showPercent val="1"/>
          <c:showBubbleSize val="0"/>
          <c:showLeaderLines val="1"/>
        </c:dLbls>
      </c:pie3DChart>
    </c:plotArea>
    <c:plotVisOnly val="1"/>
    <c:dispBlanksAs val="gap"/>
    <c:showDLblsOverMax val="0"/>
  </c:chart>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c:date1904 val="0"/>
  <c:lang val="es-MX"/>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view3D>
      <c:rotX val="30"/>
      <c:rotY val="0"/>
      <c:rAngAx val="0"/>
      <c:perspective val="30"/>
    </c:view3D>
    <c:floor>
      <c:thickness val="0"/>
    </c:floor>
    <c:sideWall>
      <c:thickness val="0"/>
    </c:sideWall>
    <c:backWall>
      <c:thickness val="0"/>
    </c:backWall>
    <c:plotArea>
      <c:layout/>
      <c:pie3DChart>
        <c:varyColors val="1"/>
        <c:ser>
          <c:idx val="0"/>
          <c:order val="0"/>
          <c:tx>
            <c:strRef>
              <c:f>CEF!$B$2</c:f>
              <c:strCache>
                <c:ptCount val="1"/>
                <c:pt idx="0">
                  <c:v>Recursos</c:v>
                </c:pt>
              </c:strCache>
            </c:strRef>
          </c:tx>
          <c:dPt>
            <c:idx val="1"/>
            <c:bubble3D val="0"/>
            <c:spPr>
              <a:solidFill>
                <a:schemeClr val="accent2">
                  <a:lumMod val="40000"/>
                  <a:lumOff val="60000"/>
                </a:schemeClr>
              </a:solidFill>
            </c:spPr>
          </c:dPt>
          <c:dLbls>
            <c:spPr>
              <a:noFill/>
              <a:ln>
                <a:noFill/>
              </a:ln>
              <a:effectLst/>
            </c:spPr>
            <c:txPr>
              <a:bodyPr/>
              <a:lstStyle/>
              <a:p>
                <a:pPr>
                  <a:defRPr sz="1400"/>
                </a:pPr>
                <a:endParaRPr lang="es-MX"/>
              </a:p>
            </c:txPr>
            <c:showLegendKey val="0"/>
            <c:showVal val="0"/>
            <c:showCatName val="1"/>
            <c:showSerName val="0"/>
            <c:showPercent val="1"/>
            <c:showBubbleSize val="0"/>
            <c:showLeaderLines val="1"/>
            <c:extLst>
              <c:ext xmlns:c15="http://schemas.microsoft.com/office/drawing/2012/chart" uri="{CE6537A1-D6FC-4f65-9D91-7224C49458BB}">
                <c15:layout/>
              </c:ext>
            </c:extLst>
          </c:dLbls>
          <c:cat>
            <c:strRef>
              <c:f>CEF!$A$3:$A$6</c:f>
              <c:strCache>
                <c:ptCount val="4"/>
                <c:pt idx="0">
                  <c:v>Gestión de la CEF</c:v>
                </c:pt>
                <c:pt idx="1">
                  <c:v>Adaptaciones y mantenimiento</c:v>
                </c:pt>
                <c:pt idx="2">
                  <c:v>Conservación</c:v>
                </c:pt>
                <c:pt idx="3">
                  <c:v>Remuneraciones</c:v>
                </c:pt>
              </c:strCache>
            </c:strRef>
          </c:cat>
          <c:val>
            <c:numRef>
              <c:f>CEF!$B$3:$B$6</c:f>
              <c:numCache>
                <c:formatCode>_("$"* #,##0.00_);_("$"* \(#,##0.00\);_("$"* "-"??_);_(@_)</c:formatCode>
                <c:ptCount val="4"/>
                <c:pt idx="0">
                  <c:v>763977</c:v>
                </c:pt>
                <c:pt idx="1">
                  <c:v>6455023</c:v>
                </c:pt>
                <c:pt idx="2">
                  <c:v>600000</c:v>
                </c:pt>
                <c:pt idx="3">
                  <c:v>181000</c:v>
                </c:pt>
              </c:numCache>
            </c:numRef>
          </c:val>
        </c:ser>
        <c:dLbls>
          <c:showLegendKey val="0"/>
          <c:showVal val="0"/>
          <c:showCatName val="1"/>
          <c:showSerName val="0"/>
          <c:showPercent val="1"/>
          <c:showBubbleSize val="0"/>
          <c:showLeaderLines val="1"/>
        </c:dLbls>
      </c:pie3DChart>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MX"/>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view3D>
      <c:rotX val="30"/>
      <c:rotY val="0"/>
      <c:rAngAx val="0"/>
      <c:perspective val="30"/>
    </c:view3D>
    <c:floor>
      <c:thickness val="0"/>
    </c:floor>
    <c:sideWall>
      <c:thickness val="0"/>
    </c:sideWall>
    <c:backWall>
      <c:thickness val="0"/>
    </c:backWall>
    <c:plotArea>
      <c:layout/>
      <c:pie3DChart>
        <c:varyColors val="1"/>
        <c:ser>
          <c:idx val="0"/>
          <c:order val="0"/>
          <c:dPt>
            <c:idx val="0"/>
            <c:bubble3D val="0"/>
            <c:spPr>
              <a:solidFill>
                <a:schemeClr val="tx2">
                  <a:lumMod val="60000"/>
                  <a:lumOff val="40000"/>
                </a:schemeClr>
              </a:solidFill>
            </c:spPr>
          </c:dPt>
          <c:dPt>
            <c:idx val="1"/>
            <c:bubble3D val="0"/>
            <c:spPr>
              <a:solidFill>
                <a:schemeClr val="accent2">
                  <a:lumMod val="40000"/>
                  <a:lumOff val="60000"/>
                </a:schemeClr>
              </a:solidFill>
            </c:spPr>
          </c:dPt>
          <c:dPt>
            <c:idx val="2"/>
            <c:bubble3D val="0"/>
            <c:spPr>
              <a:solidFill>
                <a:schemeClr val="accent3">
                  <a:lumMod val="60000"/>
                  <a:lumOff val="40000"/>
                </a:schemeClr>
              </a:solidFill>
            </c:spPr>
          </c:dPt>
          <c:dPt>
            <c:idx val="3"/>
            <c:bubble3D val="0"/>
            <c:spPr>
              <a:solidFill>
                <a:schemeClr val="accent4">
                  <a:lumMod val="60000"/>
                  <a:lumOff val="40000"/>
                </a:schemeClr>
              </a:solidFill>
            </c:spPr>
          </c:dPt>
          <c:dPt>
            <c:idx val="4"/>
            <c:bubble3D val="0"/>
            <c:spPr>
              <a:solidFill>
                <a:schemeClr val="accent5">
                  <a:lumMod val="40000"/>
                  <a:lumOff val="60000"/>
                </a:schemeClr>
              </a:solidFill>
            </c:spPr>
          </c:dPt>
          <c:dLbls>
            <c:dLbl>
              <c:idx val="0"/>
              <c:tx>
                <c:rich>
                  <a:bodyPr/>
                  <a:lstStyle/>
                  <a:p>
                    <a:r>
                      <a:rPr lang="es-ES" sz="1600" b="1"/>
                      <a:t>rectoría
29.73%</a:t>
                    </a:r>
                    <a:endParaRPr lang="es-ES"/>
                  </a:p>
                </c:rich>
              </c:tx>
              <c:showLegendKey val="0"/>
              <c:showVal val="0"/>
              <c:showCatName val="1"/>
              <c:showSerName val="0"/>
              <c:showPercent val="1"/>
              <c:showBubbleSize val="0"/>
            </c:dLbl>
            <c:dLbl>
              <c:idx val="1"/>
              <c:tx>
                <c:rich>
                  <a:bodyPr/>
                  <a:lstStyle/>
                  <a:p>
                    <a:r>
                      <a:rPr lang="es-ES" sz="1600" b="1"/>
                      <a:t>dccd
10.41%</a:t>
                    </a:r>
                    <a:endParaRPr lang="es-ES"/>
                  </a:p>
                </c:rich>
              </c:tx>
              <c:showLegendKey val="0"/>
              <c:showVal val="0"/>
              <c:showCatName val="1"/>
              <c:showSerName val="0"/>
              <c:showPercent val="1"/>
              <c:showBubbleSize val="0"/>
            </c:dLbl>
            <c:dLbl>
              <c:idx val="2"/>
              <c:tx>
                <c:rich>
                  <a:bodyPr/>
                  <a:lstStyle/>
                  <a:p>
                    <a:r>
                      <a:rPr lang="es-ES" sz="1600" b="1"/>
                      <a:t>dcni
10.41%</a:t>
                    </a:r>
                    <a:endParaRPr lang="es-ES"/>
                  </a:p>
                </c:rich>
              </c:tx>
              <c:showLegendKey val="0"/>
              <c:showVal val="0"/>
              <c:showCatName val="1"/>
              <c:showSerName val="0"/>
              <c:showPercent val="1"/>
              <c:showBubbleSize val="0"/>
            </c:dLbl>
            <c:dLbl>
              <c:idx val="3"/>
              <c:tx>
                <c:rich>
                  <a:bodyPr/>
                  <a:lstStyle/>
                  <a:p>
                    <a:r>
                      <a:rPr lang="es-ES" sz="1600" b="1"/>
                      <a:t>dcsh
10.41%</a:t>
                    </a:r>
                    <a:endParaRPr lang="es-ES"/>
                  </a:p>
                </c:rich>
              </c:tx>
              <c:showLegendKey val="0"/>
              <c:showVal val="0"/>
              <c:showCatName val="1"/>
              <c:showSerName val="0"/>
              <c:showPercent val="1"/>
              <c:showBubbleSize val="0"/>
            </c:dLbl>
            <c:dLbl>
              <c:idx val="4"/>
              <c:tx>
                <c:rich>
                  <a:bodyPr/>
                  <a:lstStyle/>
                  <a:p>
                    <a:r>
                      <a:rPr lang="es-ES" sz="1600" b="1"/>
                      <a:t>secretaría
39.03%</a:t>
                    </a:r>
                    <a:endParaRPr lang="es-ES"/>
                  </a:p>
                </c:rich>
              </c:tx>
              <c:showLegendKey val="0"/>
              <c:showVal val="0"/>
              <c:showCatName val="1"/>
              <c:showSerName val="0"/>
              <c:showPercent val="1"/>
              <c:showBubbleSize val="0"/>
            </c:dLbl>
            <c:txPr>
              <a:bodyPr/>
              <a:lstStyle/>
              <a:p>
                <a:pPr>
                  <a:defRPr sz="1600" b="1"/>
                </a:pPr>
                <a:endParaRPr lang="es-MX"/>
              </a:p>
            </c:txPr>
            <c:showLegendKey val="0"/>
            <c:showVal val="0"/>
            <c:showCatName val="1"/>
            <c:showSerName val="0"/>
            <c:showPercent val="1"/>
            <c:showBubbleSize val="0"/>
            <c:showLeaderLines val="1"/>
          </c:dLbls>
          <c:cat>
            <c:strRef>
              <c:f>'graf disp neta'!$B$12:$B$16</c:f>
              <c:strCache>
                <c:ptCount val="5"/>
                <c:pt idx="0">
                  <c:v>rectoría</c:v>
                </c:pt>
                <c:pt idx="1">
                  <c:v>dccd</c:v>
                </c:pt>
                <c:pt idx="2">
                  <c:v>dcni</c:v>
                </c:pt>
                <c:pt idx="3">
                  <c:v>dcsh</c:v>
                </c:pt>
                <c:pt idx="4">
                  <c:v>secretaría</c:v>
                </c:pt>
              </c:strCache>
            </c:strRef>
          </c:cat>
          <c:val>
            <c:numRef>
              <c:f>'graf disp neta'!$C$12:$C$16</c:f>
              <c:numCache>
                <c:formatCode>0.00%</c:formatCode>
                <c:ptCount val="5"/>
                <c:pt idx="0">
                  <c:v>0.29734770973574498</c:v>
                </c:pt>
                <c:pt idx="1">
                  <c:v>0.104131763995336</c:v>
                </c:pt>
                <c:pt idx="2">
                  <c:v>0.104131763995336</c:v>
                </c:pt>
                <c:pt idx="3">
                  <c:v>0.104131763995336</c:v>
                </c:pt>
                <c:pt idx="4">
                  <c:v>0.390256998278246</c:v>
                </c:pt>
              </c:numCache>
            </c:numRef>
          </c:val>
        </c:ser>
        <c:dLbls>
          <c:showLegendKey val="0"/>
          <c:showVal val="0"/>
          <c:showCatName val="1"/>
          <c:showSerName val="0"/>
          <c:showPercent val="1"/>
          <c:showBubbleSize val="0"/>
          <c:showLeaderLines val="1"/>
        </c:dLbls>
      </c:pie3DChart>
    </c:plotArea>
    <c:plotVisOnly val="1"/>
    <c:dispBlanksAs val="gap"/>
    <c:showDLblsOverMax val="0"/>
  </c:chart>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c:date1904 val="0"/>
  <c:lang val="es-MX"/>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view3D>
      <c:rotX val="30"/>
      <c:rotY val="0"/>
      <c:rAngAx val="0"/>
      <c:perspective val="30"/>
    </c:view3D>
    <c:floor>
      <c:thickness val="0"/>
    </c:floor>
    <c:sideWall>
      <c:thickness val="0"/>
    </c:sideWall>
    <c:backWall>
      <c:thickness val="0"/>
    </c:backWall>
    <c:plotArea>
      <c:layout/>
      <c:pie3DChart>
        <c:varyColors val="1"/>
        <c:ser>
          <c:idx val="0"/>
          <c:order val="0"/>
          <c:tx>
            <c:strRef>
              <c:f>CRH!$B$2</c:f>
              <c:strCache>
                <c:ptCount val="1"/>
                <c:pt idx="0">
                  <c:v>Recursos</c:v>
                </c:pt>
              </c:strCache>
            </c:strRef>
          </c:tx>
          <c:spPr>
            <a:solidFill>
              <a:schemeClr val="accent1">
                <a:lumMod val="60000"/>
                <a:lumOff val="40000"/>
              </a:schemeClr>
            </a:solidFill>
          </c:spPr>
          <c:dPt>
            <c:idx val="1"/>
            <c:bubble3D val="0"/>
            <c:spPr>
              <a:solidFill>
                <a:schemeClr val="accent2">
                  <a:lumMod val="60000"/>
                  <a:lumOff val="40000"/>
                </a:schemeClr>
              </a:solidFill>
            </c:spPr>
          </c:dPt>
          <c:dLbls>
            <c:spPr>
              <a:noFill/>
              <a:ln>
                <a:noFill/>
              </a:ln>
              <a:effectLst/>
            </c:spPr>
            <c:txPr>
              <a:bodyPr/>
              <a:lstStyle/>
              <a:p>
                <a:pPr>
                  <a:defRPr sz="1400"/>
                </a:pPr>
                <a:endParaRPr lang="es-MX"/>
              </a:p>
            </c:txPr>
            <c:showLegendKey val="0"/>
            <c:showVal val="0"/>
            <c:showCatName val="1"/>
            <c:showSerName val="0"/>
            <c:showPercent val="1"/>
            <c:showBubbleSize val="0"/>
            <c:showLeaderLines val="1"/>
            <c:extLst>
              <c:ext xmlns:c15="http://schemas.microsoft.com/office/drawing/2012/chart" uri="{CE6537A1-D6FC-4f65-9D91-7224C49458BB}">
                <c15:layout/>
              </c:ext>
            </c:extLst>
          </c:dLbls>
          <c:cat>
            <c:strRef>
              <c:f>CRH!$A$3:$A$4</c:f>
              <c:strCache>
                <c:ptCount val="2"/>
                <c:pt idx="0">
                  <c:v>Gestión de la CRH</c:v>
                </c:pt>
                <c:pt idx="1">
                  <c:v>Remuneraciones</c:v>
                </c:pt>
              </c:strCache>
            </c:strRef>
          </c:cat>
          <c:val>
            <c:numRef>
              <c:f>CRH!$B$3:$B$4</c:f>
              <c:numCache>
                <c:formatCode>_("$"* #,##0.00_);_("$"* \(#,##0.00\);_("$"* "-"??_);_(@_)</c:formatCode>
                <c:ptCount val="2"/>
                <c:pt idx="0">
                  <c:v>164364</c:v>
                </c:pt>
                <c:pt idx="1">
                  <c:v>42000</c:v>
                </c:pt>
              </c:numCache>
            </c:numRef>
          </c:val>
        </c:ser>
        <c:dLbls>
          <c:showLegendKey val="0"/>
          <c:showVal val="0"/>
          <c:showCatName val="1"/>
          <c:showSerName val="0"/>
          <c:showPercent val="1"/>
          <c:showBubbleSize val="0"/>
          <c:showLeaderLines val="1"/>
        </c:dLbls>
      </c:pie3DChart>
    </c:plotArea>
    <c:plotVisOnly val="1"/>
    <c:dispBlanksAs val="gap"/>
    <c:showDLblsOverMax val="0"/>
  </c:chart>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c:date1904 val="0"/>
  <c:lang val="es-MX"/>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view3D>
      <c:rotX val="30"/>
      <c:rotY val="0"/>
      <c:rAngAx val="0"/>
      <c:perspective val="30"/>
    </c:view3D>
    <c:floor>
      <c:thickness val="0"/>
    </c:floor>
    <c:sideWall>
      <c:thickness val="0"/>
    </c:sideWall>
    <c:backWall>
      <c:thickness val="0"/>
    </c:backWall>
    <c:plotArea>
      <c:layout/>
      <c:pie3DChart>
        <c:varyColors val="1"/>
        <c:ser>
          <c:idx val="0"/>
          <c:order val="0"/>
          <c:tx>
            <c:strRef>
              <c:f>CSU!$B$2</c:f>
              <c:strCache>
                <c:ptCount val="1"/>
                <c:pt idx="0">
                  <c:v>Recursos</c:v>
                </c:pt>
              </c:strCache>
            </c:strRef>
          </c:tx>
          <c:spPr>
            <a:solidFill>
              <a:schemeClr val="accent1">
                <a:lumMod val="40000"/>
                <a:lumOff val="60000"/>
              </a:schemeClr>
            </a:solidFill>
          </c:spPr>
          <c:dPt>
            <c:idx val="1"/>
            <c:bubble3D val="0"/>
            <c:spPr>
              <a:solidFill>
                <a:schemeClr val="accent2">
                  <a:lumMod val="60000"/>
                  <a:lumOff val="40000"/>
                </a:schemeClr>
              </a:solidFill>
            </c:spPr>
          </c:dPt>
          <c:dLbls>
            <c:spPr>
              <a:noFill/>
              <a:ln>
                <a:noFill/>
              </a:ln>
              <a:effectLst/>
            </c:spPr>
            <c:txPr>
              <a:bodyPr/>
              <a:lstStyle/>
              <a:p>
                <a:pPr>
                  <a:defRPr sz="1400"/>
                </a:pPr>
                <a:endParaRPr lang="es-MX"/>
              </a:p>
            </c:txPr>
            <c:showLegendKey val="0"/>
            <c:showVal val="0"/>
            <c:showCatName val="1"/>
            <c:showSerName val="0"/>
            <c:showPercent val="1"/>
            <c:showBubbleSize val="0"/>
            <c:showLeaderLines val="1"/>
            <c:extLst>
              <c:ext xmlns:c15="http://schemas.microsoft.com/office/drawing/2012/chart" uri="{CE6537A1-D6FC-4f65-9D91-7224C49458BB}">
                <c15:layout/>
              </c:ext>
            </c:extLst>
          </c:dLbls>
          <c:cat>
            <c:strRef>
              <c:f>CSU!$A$3:$A$4</c:f>
              <c:strCache>
                <c:ptCount val="2"/>
                <c:pt idx="0">
                  <c:v>Gestión de la CSU</c:v>
                </c:pt>
                <c:pt idx="1">
                  <c:v>Remuneraciones</c:v>
                </c:pt>
              </c:strCache>
            </c:strRef>
          </c:cat>
          <c:val>
            <c:numRef>
              <c:f>CSU!$B$3:$B$4</c:f>
              <c:numCache>
                <c:formatCode>_("$"* #,##0.00_);_("$"* \(#,##0.00\);_("$"* "-"??_);_(@_)</c:formatCode>
                <c:ptCount val="2"/>
                <c:pt idx="0">
                  <c:v>6862000</c:v>
                </c:pt>
                <c:pt idx="1">
                  <c:v>240000</c:v>
                </c:pt>
              </c:numCache>
            </c:numRef>
          </c:val>
        </c:ser>
        <c:dLbls>
          <c:showLegendKey val="0"/>
          <c:showVal val="0"/>
          <c:showCatName val="1"/>
          <c:showSerName val="0"/>
          <c:showPercent val="1"/>
          <c:showBubbleSize val="0"/>
          <c:showLeaderLines val="1"/>
        </c:dLbls>
      </c:pie3DChart>
    </c:plotArea>
    <c:plotVisOnly val="1"/>
    <c:dispBlanksAs val="gap"/>
    <c:showDLblsOverMax val="0"/>
  </c:chart>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s-MX"/>
              <a:t>División de Ciencias de la Comunicación y Diseño</a:t>
            </a:r>
          </a:p>
          <a:p>
            <a:pPr>
              <a:defRPr/>
            </a:pPr>
            <a:r>
              <a:rPr lang="es-MX"/>
              <a:t>(</a:t>
            </a:r>
            <a:r>
              <a:rPr lang="fr-FR"/>
              <a:t>$4’623,577</a:t>
            </a:r>
            <a:r>
              <a:rPr lang="es-MX"/>
              <a:t>)</a:t>
            </a:r>
            <a:endParaRPr lang="fr-FR"/>
          </a:p>
        </c:rich>
      </c:tx>
      <c:layout>
        <c:manualLayout>
          <c:xMode val="edge"/>
          <c:yMode val="edge"/>
          <c:x val="0.17715780839895001"/>
          <c:y val="8.6585010207057501E-4"/>
        </c:manualLayout>
      </c:layout>
      <c:overlay val="0"/>
    </c:title>
    <c:autoTitleDeleted val="0"/>
    <c:view3D>
      <c:rotX val="30"/>
      <c:rotY val="0"/>
      <c:rAngAx val="0"/>
      <c:perspective val="30"/>
    </c:view3D>
    <c:floor>
      <c:thickness val="0"/>
    </c:floor>
    <c:sideWall>
      <c:thickness val="0"/>
    </c:sideWall>
    <c:backWall>
      <c:thickness val="0"/>
    </c:backWall>
    <c:plotArea>
      <c:layout>
        <c:manualLayout>
          <c:layoutTarget val="inner"/>
          <c:xMode val="edge"/>
          <c:yMode val="edge"/>
          <c:x val="8.1944444444444403E-2"/>
          <c:y val="0.25752303878681798"/>
          <c:w val="0.83888888888888902"/>
          <c:h val="0.71569466316710395"/>
        </c:manualLayout>
      </c:layout>
      <c:pie3DChart>
        <c:varyColors val="1"/>
        <c:dLbls>
          <c:showLegendKey val="0"/>
          <c:showVal val="0"/>
          <c:showCatName val="1"/>
          <c:showSerName val="0"/>
          <c:showPercent val="1"/>
          <c:showBubbleSize val="0"/>
          <c:showLeaderLines val="0"/>
        </c:dLbls>
      </c:pie3DChart>
    </c:plotArea>
    <c:plotVisOnly val="1"/>
    <c:dispBlanksAs val="gap"/>
    <c:showDLblsOverMax val="0"/>
  </c:chart>
  <c:txPr>
    <a:bodyPr/>
    <a:lstStyle/>
    <a:p>
      <a:pPr>
        <a:defRPr sz="1800"/>
      </a:pPr>
      <a:endParaRPr lang="es-MX"/>
    </a:p>
  </c:txPr>
  <c:externalData r:id="rId1">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c:date1904 val="0"/>
  <c:lang val="es-MX"/>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view3D>
      <c:rotX val="30"/>
      <c:rotY val="0"/>
      <c:rAngAx val="0"/>
      <c:perspective val="30"/>
    </c:view3D>
    <c:floor>
      <c:thickness val="0"/>
    </c:floor>
    <c:sideWall>
      <c:thickness val="0"/>
    </c:sideWall>
    <c:backWall>
      <c:thickness val="0"/>
    </c:backWall>
    <c:plotArea>
      <c:layout/>
      <c:pie3DChart>
        <c:varyColors val="1"/>
        <c:ser>
          <c:idx val="0"/>
          <c:order val="0"/>
          <c:tx>
            <c:strRef>
              <c:f>DCCD!$B$2</c:f>
              <c:strCache>
                <c:ptCount val="1"/>
                <c:pt idx="0">
                  <c:v>Recursos</c:v>
                </c:pt>
              </c:strCache>
            </c:strRef>
          </c:tx>
          <c:dPt>
            <c:idx val="0"/>
            <c:bubble3D val="0"/>
            <c:spPr>
              <a:solidFill>
                <a:schemeClr val="tx2">
                  <a:lumMod val="40000"/>
                  <a:lumOff val="60000"/>
                </a:schemeClr>
              </a:solidFill>
            </c:spPr>
          </c:dPt>
          <c:dPt>
            <c:idx val="1"/>
            <c:bubble3D val="0"/>
            <c:spPr>
              <a:solidFill>
                <a:schemeClr val="accent2">
                  <a:lumMod val="60000"/>
                  <a:lumOff val="40000"/>
                </a:schemeClr>
              </a:solidFill>
            </c:spPr>
          </c:dPt>
          <c:dLbls>
            <c:spPr>
              <a:noFill/>
              <a:ln>
                <a:noFill/>
              </a:ln>
              <a:effectLst/>
            </c:spPr>
            <c:txPr>
              <a:bodyPr/>
              <a:lstStyle/>
              <a:p>
                <a:pPr>
                  <a:defRPr sz="1400"/>
                </a:pPr>
                <a:endParaRPr lang="es-MX"/>
              </a:p>
            </c:txPr>
            <c:showLegendKey val="0"/>
            <c:showVal val="0"/>
            <c:showCatName val="1"/>
            <c:showSerName val="0"/>
            <c:showPercent val="1"/>
            <c:showBubbleSize val="0"/>
            <c:showLeaderLines val="1"/>
            <c:extLst>
              <c:ext xmlns:c15="http://schemas.microsoft.com/office/drawing/2012/chart" uri="{CE6537A1-D6FC-4f65-9D91-7224C49458BB}">
                <c15:layout/>
              </c:ext>
            </c:extLst>
          </c:dLbls>
          <c:cat>
            <c:strRef>
              <c:f>DCCD!$A$3:$A$7</c:f>
              <c:strCache>
                <c:ptCount val="5"/>
                <c:pt idx="0">
                  <c:v>Dirección de la DCCD</c:v>
                </c:pt>
                <c:pt idx="1">
                  <c:v>Secretaría Académica</c:v>
                </c:pt>
                <c:pt idx="2">
                  <c:v>Departamento de Ciencias de la Comunicación</c:v>
                </c:pt>
                <c:pt idx="3">
                  <c:v>Departamento de Teoría y Procesos del Diseño</c:v>
                </c:pt>
                <c:pt idx="4">
                  <c:v>Departamento de Tecnologías y Sistemas</c:v>
                </c:pt>
              </c:strCache>
            </c:strRef>
          </c:cat>
          <c:val>
            <c:numRef>
              <c:f>DCCD!$B$3:$B$7</c:f>
              <c:numCache>
                <c:formatCode>_("$"* #,##0.00_);_("$"* \(#,##0.00\);_("$"* "-"??_);_(@_)</c:formatCode>
                <c:ptCount val="5"/>
                <c:pt idx="0">
                  <c:v>2325000</c:v>
                </c:pt>
                <c:pt idx="1">
                  <c:v>755000</c:v>
                </c:pt>
                <c:pt idx="2">
                  <c:v>620000</c:v>
                </c:pt>
                <c:pt idx="3">
                  <c:v>600000</c:v>
                </c:pt>
                <c:pt idx="4">
                  <c:v>500000</c:v>
                </c:pt>
              </c:numCache>
            </c:numRef>
          </c:val>
        </c:ser>
        <c:dLbls>
          <c:showLegendKey val="0"/>
          <c:showVal val="0"/>
          <c:showCatName val="1"/>
          <c:showSerName val="0"/>
          <c:showPercent val="1"/>
          <c:showBubbleSize val="0"/>
          <c:showLeaderLines val="1"/>
        </c:dLbls>
      </c:pie3DChart>
    </c:plotArea>
    <c:plotVisOnly val="1"/>
    <c:dispBlanksAs val="gap"/>
    <c:showDLblsOverMax val="0"/>
  </c:chart>
  <c:externalData r:id="rId1">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c:date1904 val="0"/>
  <c:lang val="es-MX"/>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view3D>
      <c:rotX val="30"/>
      <c:rotY val="0"/>
      <c:rAngAx val="0"/>
      <c:perspective val="30"/>
    </c:view3D>
    <c:floor>
      <c:thickness val="0"/>
    </c:floor>
    <c:sideWall>
      <c:thickness val="0"/>
    </c:sideWall>
    <c:backWall>
      <c:thickness val="0"/>
    </c:backWall>
    <c:plotArea>
      <c:layout/>
      <c:pie3DChart>
        <c:varyColors val="1"/>
        <c:ser>
          <c:idx val="0"/>
          <c:order val="0"/>
          <c:tx>
            <c:strRef>
              <c:f>DCNI!$B$2</c:f>
              <c:strCache>
                <c:ptCount val="1"/>
                <c:pt idx="0">
                  <c:v>Recursos</c:v>
                </c:pt>
              </c:strCache>
            </c:strRef>
          </c:tx>
          <c:dPt>
            <c:idx val="0"/>
            <c:bubble3D val="0"/>
            <c:spPr>
              <a:solidFill>
                <a:schemeClr val="tx2">
                  <a:lumMod val="40000"/>
                  <a:lumOff val="60000"/>
                </a:schemeClr>
              </a:solidFill>
            </c:spPr>
          </c:dPt>
          <c:dLbls>
            <c:spPr>
              <a:noFill/>
              <a:ln>
                <a:noFill/>
              </a:ln>
              <a:effectLst/>
            </c:spPr>
            <c:txPr>
              <a:bodyPr/>
              <a:lstStyle/>
              <a:p>
                <a:pPr>
                  <a:defRPr sz="1400"/>
                </a:pPr>
                <a:endParaRPr lang="es-MX"/>
              </a:p>
            </c:txPr>
            <c:showLegendKey val="0"/>
            <c:showVal val="0"/>
            <c:showCatName val="1"/>
            <c:showSerName val="0"/>
            <c:showPercent val="1"/>
            <c:showBubbleSize val="0"/>
            <c:showLeaderLines val="1"/>
            <c:extLst>
              <c:ext xmlns:c15="http://schemas.microsoft.com/office/drawing/2012/chart" uri="{CE6537A1-D6FC-4f65-9D91-7224C49458BB}">
                <c15:layout/>
              </c:ext>
            </c:extLst>
          </c:dLbls>
          <c:cat>
            <c:strRef>
              <c:f>DCNI!$A$3:$A$7</c:f>
              <c:strCache>
                <c:ptCount val="5"/>
                <c:pt idx="0">
                  <c:v>Dirección de la DCNI</c:v>
                </c:pt>
                <c:pt idx="1">
                  <c:v>Secretaría Académica</c:v>
                </c:pt>
                <c:pt idx="2">
                  <c:v>Departamento de Ciencias Naturales</c:v>
                </c:pt>
                <c:pt idx="3">
                  <c:v>Departamento de Procesos y Tecnología</c:v>
                </c:pt>
                <c:pt idx="4">
                  <c:v>Departamento de Matemáticas Aplicadas y Sistemas</c:v>
                </c:pt>
              </c:strCache>
            </c:strRef>
          </c:cat>
          <c:val>
            <c:numRef>
              <c:f>DCNI!$B$3:$B$7</c:f>
              <c:numCache>
                <c:formatCode>_("$"* #,##0.00_);_("$"* \(#,##0.00\);_("$"* "-"??_);_(@_)</c:formatCode>
                <c:ptCount val="5"/>
                <c:pt idx="0">
                  <c:v>2501280</c:v>
                </c:pt>
                <c:pt idx="1">
                  <c:v>105000</c:v>
                </c:pt>
                <c:pt idx="2">
                  <c:v>675400</c:v>
                </c:pt>
                <c:pt idx="3">
                  <c:v>825400</c:v>
                </c:pt>
                <c:pt idx="4">
                  <c:v>692920</c:v>
                </c:pt>
              </c:numCache>
            </c:numRef>
          </c:val>
        </c:ser>
        <c:dLbls>
          <c:showLegendKey val="0"/>
          <c:showVal val="0"/>
          <c:showCatName val="1"/>
          <c:showSerName val="0"/>
          <c:showPercent val="1"/>
          <c:showBubbleSize val="0"/>
          <c:showLeaderLines val="1"/>
        </c:dLbls>
      </c:pie3DChart>
    </c:plotArea>
    <c:plotVisOnly val="1"/>
    <c:dispBlanksAs val="gap"/>
    <c:showDLblsOverMax val="0"/>
  </c:chart>
  <c:externalData r:id="rId1">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c:date1904 val="0"/>
  <c:lang val="es-MX"/>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view3D>
      <c:rotX val="30"/>
      <c:rotY val="0"/>
      <c:rAngAx val="0"/>
      <c:perspective val="30"/>
    </c:view3D>
    <c:floor>
      <c:thickness val="0"/>
    </c:floor>
    <c:sideWall>
      <c:thickness val="0"/>
    </c:sideWall>
    <c:backWall>
      <c:thickness val="0"/>
    </c:backWall>
    <c:plotArea>
      <c:layout/>
      <c:pie3DChart>
        <c:varyColors val="1"/>
        <c:ser>
          <c:idx val="0"/>
          <c:order val="0"/>
          <c:tx>
            <c:strRef>
              <c:f>DCSH!$B$2</c:f>
              <c:strCache>
                <c:ptCount val="1"/>
                <c:pt idx="0">
                  <c:v>Recursos</c:v>
                </c:pt>
              </c:strCache>
            </c:strRef>
          </c:tx>
          <c:dPt>
            <c:idx val="0"/>
            <c:bubble3D val="0"/>
            <c:spPr>
              <a:solidFill>
                <a:srgbClr val="8EB4E3"/>
              </a:solidFill>
            </c:spPr>
          </c:dPt>
          <c:dPt>
            <c:idx val="1"/>
            <c:bubble3D val="0"/>
            <c:spPr>
              <a:solidFill>
                <a:schemeClr val="accent2">
                  <a:lumMod val="60000"/>
                  <a:lumOff val="40000"/>
                </a:schemeClr>
              </a:solidFill>
            </c:spPr>
          </c:dPt>
          <c:dLbls>
            <c:spPr>
              <a:noFill/>
              <a:ln>
                <a:noFill/>
              </a:ln>
              <a:effectLst/>
            </c:spPr>
            <c:txPr>
              <a:bodyPr/>
              <a:lstStyle/>
              <a:p>
                <a:pPr>
                  <a:defRPr sz="1400"/>
                </a:pPr>
                <a:endParaRPr lang="es-MX"/>
              </a:p>
            </c:txPr>
            <c:showLegendKey val="0"/>
            <c:showVal val="0"/>
            <c:showCatName val="1"/>
            <c:showSerName val="0"/>
            <c:showPercent val="1"/>
            <c:showBubbleSize val="0"/>
            <c:showLeaderLines val="1"/>
            <c:extLst>
              <c:ext xmlns:c15="http://schemas.microsoft.com/office/drawing/2012/chart" uri="{CE6537A1-D6FC-4f65-9D91-7224C49458BB}">
                <c15:layout/>
              </c:ext>
            </c:extLst>
          </c:dLbls>
          <c:cat>
            <c:strRef>
              <c:f>DCSH!$A$3:$A$6</c:f>
              <c:strCache>
                <c:ptCount val="4"/>
                <c:pt idx="0">
                  <c:v>Dirección de la DCSH</c:v>
                </c:pt>
                <c:pt idx="1">
                  <c:v>Departamento de Ciencias Sociales</c:v>
                </c:pt>
                <c:pt idx="2">
                  <c:v>Departamento de Estudios Institucionales</c:v>
                </c:pt>
                <c:pt idx="3">
                  <c:v>Departamento de Humanidades</c:v>
                </c:pt>
              </c:strCache>
            </c:strRef>
          </c:cat>
          <c:val>
            <c:numRef>
              <c:f>DCSH!$B$3:$B$6</c:f>
              <c:numCache>
                <c:formatCode>_("$"* #,##0.00_);_("$"* \(#,##0.00\);_("$"* "-"??_);_(@_)</c:formatCode>
                <c:ptCount val="4"/>
                <c:pt idx="0">
                  <c:v>2985000</c:v>
                </c:pt>
                <c:pt idx="1">
                  <c:v>605000</c:v>
                </c:pt>
                <c:pt idx="2">
                  <c:v>605000</c:v>
                </c:pt>
                <c:pt idx="3">
                  <c:v>605000</c:v>
                </c:pt>
              </c:numCache>
            </c:numRef>
          </c:val>
        </c:ser>
        <c:dLbls>
          <c:showLegendKey val="0"/>
          <c:showVal val="0"/>
          <c:showCatName val="1"/>
          <c:showSerName val="0"/>
          <c:showPercent val="1"/>
          <c:showBubbleSize val="0"/>
          <c:showLeaderLines val="1"/>
        </c:dLbls>
      </c:pie3DChart>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s-MX"/>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view3D>
      <c:rotX val="30"/>
      <c:rotY val="0"/>
      <c:rAngAx val="0"/>
      <c:perspective val="30"/>
    </c:view3D>
    <c:floor>
      <c:thickness val="0"/>
    </c:floor>
    <c:sideWall>
      <c:thickness val="0"/>
    </c:sideWall>
    <c:backWall>
      <c:thickness val="0"/>
    </c:backWall>
    <c:plotArea>
      <c:layout/>
      <c:pie3DChart>
        <c:varyColors val="1"/>
        <c:ser>
          <c:idx val="0"/>
          <c:order val="0"/>
          <c:tx>
            <c:strRef>
              <c:f>Hoja8!$D$26</c:f>
              <c:strCache>
                <c:ptCount val="1"/>
                <c:pt idx="0">
                  <c:v>%</c:v>
                </c:pt>
              </c:strCache>
            </c:strRef>
          </c:tx>
          <c:dPt>
            <c:idx val="0"/>
            <c:bubble3D val="0"/>
            <c:spPr>
              <a:solidFill>
                <a:schemeClr val="tx2">
                  <a:lumMod val="60000"/>
                  <a:lumOff val="40000"/>
                </a:schemeClr>
              </a:solidFill>
            </c:spPr>
          </c:dPt>
          <c:dPt>
            <c:idx val="1"/>
            <c:bubble3D val="0"/>
            <c:spPr>
              <a:solidFill>
                <a:schemeClr val="accent2">
                  <a:lumMod val="60000"/>
                  <a:lumOff val="40000"/>
                </a:schemeClr>
              </a:solidFill>
            </c:spPr>
          </c:dPt>
          <c:dPt>
            <c:idx val="2"/>
            <c:bubble3D val="0"/>
            <c:spPr>
              <a:solidFill>
                <a:schemeClr val="accent3">
                  <a:lumMod val="60000"/>
                  <a:lumOff val="40000"/>
                </a:schemeClr>
              </a:solidFill>
            </c:spPr>
          </c:dPt>
          <c:dPt>
            <c:idx val="3"/>
            <c:bubble3D val="0"/>
            <c:spPr>
              <a:solidFill>
                <a:schemeClr val="accent4">
                  <a:lumMod val="60000"/>
                  <a:lumOff val="40000"/>
                </a:schemeClr>
              </a:solidFill>
            </c:spPr>
          </c:dPt>
          <c:dPt>
            <c:idx val="4"/>
            <c:bubble3D val="0"/>
            <c:spPr>
              <a:solidFill>
                <a:schemeClr val="accent5">
                  <a:lumMod val="60000"/>
                  <a:lumOff val="40000"/>
                </a:schemeClr>
              </a:solidFill>
            </c:spPr>
          </c:dPt>
          <c:dLbls>
            <c:txPr>
              <a:bodyPr/>
              <a:lstStyle/>
              <a:p>
                <a:pPr>
                  <a:defRPr sz="1600" b="1"/>
                </a:pPr>
                <a:endParaRPr lang="es-MX"/>
              </a:p>
            </c:txPr>
            <c:showLegendKey val="0"/>
            <c:showVal val="0"/>
            <c:showCatName val="1"/>
            <c:showSerName val="0"/>
            <c:showPercent val="1"/>
            <c:showBubbleSize val="0"/>
            <c:showLeaderLines val="1"/>
          </c:dLbls>
          <c:cat>
            <c:strRef>
              <c:f>Hoja8!$C$27:$C$31</c:f>
              <c:strCache>
                <c:ptCount val="5"/>
                <c:pt idx="0">
                  <c:v>Rectoría</c:v>
                </c:pt>
                <c:pt idx="1">
                  <c:v>DCCD</c:v>
                </c:pt>
                <c:pt idx="2">
                  <c:v>DCNI</c:v>
                </c:pt>
                <c:pt idx="3">
                  <c:v>DCSH</c:v>
                </c:pt>
                <c:pt idx="4">
                  <c:v>Secretaría</c:v>
                </c:pt>
              </c:strCache>
            </c:strRef>
          </c:cat>
          <c:val>
            <c:numRef>
              <c:f>Hoja8!$D$27:$D$31</c:f>
              <c:numCache>
                <c:formatCode>0.00%</c:formatCode>
                <c:ptCount val="5"/>
                <c:pt idx="0">
                  <c:v>0.17538852946439401</c:v>
                </c:pt>
                <c:pt idx="1">
                  <c:v>5.7055490244188697E-2</c:v>
                </c:pt>
                <c:pt idx="2">
                  <c:v>5.7055490244188697E-2</c:v>
                </c:pt>
                <c:pt idx="3">
                  <c:v>5.7055490244188697E-2</c:v>
                </c:pt>
                <c:pt idx="4">
                  <c:v>0.65344499980304005</c:v>
                </c:pt>
              </c:numCache>
            </c:numRef>
          </c:val>
        </c:ser>
        <c:dLbls>
          <c:showLegendKey val="0"/>
          <c:showVal val="0"/>
          <c:showCatName val="1"/>
          <c:showSerName val="0"/>
          <c:showPercent val="1"/>
          <c:showBubbleSize val="0"/>
          <c:showLeaderLines val="1"/>
        </c:dLbls>
      </c:pie3DChart>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s-MX"/>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lineChart>
        <c:grouping val="standard"/>
        <c:varyColors val="0"/>
        <c:ser>
          <c:idx val="0"/>
          <c:order val="0"/>
          <c:tx>
            <c:strRef>
              <c:f>'crecimiento divisiones'!$A$21</c:f>
              <c:strCache>
                <c:ptCount val="1"/>
                <c:pt idx="0">
                  <c:v>dccd</c:v>
                </c:pt>
              </c:strCache>
            </c:strRef>
          </c:tx>
          <c:marker>
            <c:symbol val="none"/>
          </c:marker>
          <c:cat>
            <c:numRef>
              <c:f>'crecimiento divisiones'!$B$20:$D$20</c:f>
              <c:numCache>
                <c:formatCode>General</c:formatCode>
                <c:ptCount val="3"/>
                <c:pt idx="0">
                  <c:v>2014</c:v>
                </c:pt>
                <c:pt idx="1">
                  <c:v>2015</c:v>
                </c:pt>
                <c:pt idx="2">
                  <c:v>2016</c:v>
                </c:pt>
              </c:numCache>
            </c:numRef>
          </c:cat>
          <c:val>
            <c:numRef>
              <c:f>'crecimiento divisiones'!$B$21:$D$21</c:f>
              <c:numCache>
                <c:formatCode>_("$"* #,##0.00_);_("$"* \(#,##0.00\);_("$"* "-"??_);_(@_)</c:formatCode>
                <c:ptCount val="3"/>
                <c:pt idx="0">
                  <c:v>3680200</c:v>
                </c:pt>
                <c:pt idx="1">
                  <c:v>4623557</c:v>
                </c:pt>
                <c:pt idx="2">
                  <c:v>4800000</c:v>
                </c:pt>
              </c:numCache>
            </c:numRef>
          </c:val>
          <c:smooth val="0"/>
        </c:ser>
        <c:ser>
          <c:idx val="1"/>
          <c:order val="1"/>
          <c:tx>
            <c:strRef>
              <c:f>'crecimiento divisiones'!$A$22</c:f>
              <c:strCache>
                <c:ptCount val="1"/>
                <c:pt idx="0">
                  <c:v>dcni</c:v>
                </c:pt>
              </c:strCache>
            </c:strRef>
          </c:tx>
          <c:marker>
            <c:symbol val="none"/>
          </c:marker>
          <c:cat>
            <c:numRef>
              <c:f>'crecimiento divisiones'!$B$20:$D$20</c:f>
              <c:numCache>
                <c:formatCode>General</c:formatCode>
                <c:ptCount val="3"/>
                <c:pt idx="0">
                  <c:v>2014</c:v>
                </c:pt>
                <c:pt idx="1">
                  <c:v>2015</c:v>
                </c:pt>
                <c:pt idx="2">
                  <c:v>2016</c:v>
                </c:pt>
              </c:numCache>
            </c:numRef>
          </c:cat>
          <c:val>
            <c:numRef>
              <c:f>'crecimiento divisiones'!$B$22:$D$22</c:f>
              <c:numCache>
                <c:formatCode>_("$"* #,##0.00_);_("$"* \(#,##0.00\);_("$"* "-"??_);_(@_)</c:formatCode>
                <c:ptCount val="3"/>
                <c:pt idx="0">
                  <c:v>3727500</c:v>
                </c:pt>
                <c:pt idx="1">
                  <c:v>4720750</c:v>
                </c:pt>
                <c:pt idx="2">
                  <c:v>4800000</c:v>
                </c:pt>
              </c:numCache>
            </c:numRef>
          </c:val>
          <c:smooth val="0"/>
        </c:ser>
        <c:ser>
          <c:idx val="2"/>
          <c:order val="2"/>
          <c:tx>
            <c:strRef>
              <c:f>'crecimiento divisiones'!$A$23</c:f>
              <c:strCache>
                <c:ptCount val="1"/>
                <c:pt idx="0">
                  <c:v>dcsh</c:v>
                </c:pt>
              </c:strCache>
            </c:strRef>
          </c:tx>
          <c:marker>
            <c:symbol val="none"/>
          </c:marker>
          <c:cat>
            <c:numRef>
              <c:f>'crecimiento divisiones'!$B$20:$D$20</c:f>
              <c:numCache>
                <c:formatCode>General</c:formatCode>
                <c:ptCount val="3"/>
                <c:pt idx="0">
                  <c:v>2014</c:v>
                </c:pt>
                <c:pt idx="1">
                  <c:v>2015</c:v>
                </c:pt>
                <c:pt idx="2">
                  <c:v>2016</c:v>
                </c:pt>
              </c:numCache>
            </c:numRef>
          </c:cat>
          <c:val>
            <c:numRef>
              <c:f>'crecimiento divisiones'!$B$23:$D$23</c:f>
              <c:numCache>
                <c:formatCode>_("$"* #,##0.00_);_("$"* \(#,##0.00\);_("$"* "-"??_);_(@_)</c:formatCode>
                <c:ptCount val="3"/>
                <c:pt idx="0">
                  <c:v>3747480</c:v>
                </c:pt>
                <c:pt idx="1">
                  <c:v>4710006</c:v>
                </c:pt>
                <c:pt idx="2">
                  <c:v>4800000</c:v>
                </c:pt>
              </c:numCache>
            </c:numRef>
          </c:val>
          <c:smooth val="0"/>
        </c:ser>
        <c:dLbls>
          <c:showLegendKey val="0"/>
          <c:showVal val="0"/>
          <c:showCatName val="0"/>
          <c:showSerName val="0"/>
          <c:showPercent val="0"/>
          <c:showBubbleSize val="0"/>
        </c:dLbls>
        <c:marker val="1"/>
        <c:smooth val="0"/>
        <c:axId val="99932416"/>
        <c:axId val="99934208"/>
      </c:lineChart>
      <c:catAx>
        <c:axId val="99932416"/>
        <c:scaling>
          <c:orientation val="minMax"/>
        </c:scaling>
        <c:delete val="0"/>
        <c:axPos val="b"/>
        <c:numFmt formatCode="General" sourceLinked="1"/>
        <c:majorTickMark val="none"/>
        <c:minorTickMark val="none"/>
        <c:tickLblPos val="nextTo"/>
        <c:txPr>
          <a:bodyPr/>
          <a:lstStyle/>
          <a:p>
            <a:pPr>
              <a:defRPr sz="1800"/>
            </a:pPr>
            <a:endParaRPr lang="es-MX"/>
          </a:p>
        </c:txPr>
        <c:crossAx val="99934208"/>
        <c:crosses val="autoZero"/>
        <c:auto val="1"/>
        <c:lblAlgn val="ctr"/>
        <c:lblOffset val="100"/>
        <c:noMultiLvlLbl val="0"/>
      </c:catAx>
      <c:valAx>
        <c:axId val="99934208"/>
        <c:scaling>
          <c:orientation val="minMax"/>
          <c:min val="3400000"/>
        </c:scaling>
        <c:delete val="0"/>
        <c:axPos val="l"/>
        <c:majorGridlines/>
        <c:numFmt formatCode="_(&quot;$&quot;* #,##0.00_);_(&quot;$&quot;* \(#,##0.00\);_(&quot;$&quot;* &quot;-&quot;??_);_(@_)" sourceLinked="1"/>
        <c:majorTickMark val="none"/>
        <c:minorTickMark val="none"/>
        <c:tickLblPos val="nextTo"/>
        <c:spPr>
          <a:ln w="9525">
            <a:noFill/>
          </a:ln>
        </c:spPr>
        <c:txPr>
          <a:bodyPr/>
          <a:lstStyle/>
          <a:p>
            <a:pPr>
              <a:defRPr sz="1600"/>
            </a:pPr>
            <a:endParaRPr lang="es-MX"/>
          </a:p>
        </c:txPr>
        <c:crossAx val="99932416"/>
        <c:crosses val="autoZero"/>
        <c:crossBetween val="between"/>
      </c:valAx>
    </c:plotArea>
    <c:legend>
      <c:legendPos val="b"/>
      <c:layout/>
      <c:overlay val="0"/>
      <c:txPr>
        <a:bodyPr/>
        <a:lstStyle/>
        <a:p>
          <a:pPr>
            <a:defRPr sz="1800"/>
          </a:pPr>
          <a:endParaRPr lang="es-MX"/>
        </a:p>
      </c:txPr>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s-MX"/>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2400"/>
            </a:pPr>
            <a:r>
              <a:rPr lang="es-ES" sz="2400" dirty="0" smtClean="0"/>
              <a:t>Evolución de los presupuestos R&amp;S 2014-2016</a:t>
            </a:r>
            <a:endParaRPr lang="es-ES" sz="2400" dirty="0"/>
          </a:p>
        </c:rich>
      </c:tx>
      <c:layout/>
      <c:overlay val="0"/>
    </c:title>
    <c:autoTitleDeleted val="0"/>
    <c:plotArea>
      <c:layout/>
      <c:lineChart>
        <c:grouping val="standard"/>
        <c:varyColors val="0"/>
        <c:ser>
          <c:idx val="0"/>
          <c:order val="0"/>
          <c:tx>
            <c:strRef>
              <c:f>'crecimiento divisiones'!$A$28</c:f>
              <c:strCache>
                <c:ptCount val="1"/>
                <c:pt idx="0">
                  <c:v>rectoría</c:v>
                </c:pt>
              </c:strCache>
            </c:strRef>
          </c:tx>
          <c:marker>
            <c:symbol val="none"/>
          </c:marker>
          <c:cat>
            <c:numRef>
              <c:f>'crecimiento divisiones'!$B$27:$D$27</c:f>
              <c:numCache>
                <c:formatCode>General</c:formatCode>
                <c:ptCount val="3"/>
                <c:pt idx="0">
                  <c:v>2014</c:v>
                </c:pt>
                <c:pt idx="1">
                  <c:v>2015</c:v>
                </c:pt>
                <c:pt idx="2">
                  <c:v>2016</c:v>
                </c:pt>
              </c:numCache>
            </c:numRef>
          </c:cat>
          <c:val>
            <c:numRef>
              <c:f>'crecimiento divisiones'!$B$28:$D$28</c:f>
              <c:numCache>
                <c:formatCode>_("$"* #,##0.00_);_("$"* \(#,##0.00\);_("$"* "-"??_);_(@_)</c:formatCode>
                <c:ptCount val="3"/>
                <c:pt idx="0">
                  <c:v>19324321.129999999</c:v>
                </c:pt>
                <c:pt idx="1">
                  <c:v>15100863</c:v>
                </c:pt>
                <c:pt idx="2">
                  <c:v>14755196</c:v>
                </c:pt>
              </c:numCache>
            </c:numRef>
          </c:val>
          <c:smooth val="0"/>
        </c:ser>
        <c:ser>
          <c:idx val="1"/>
          <c:order val="1"/>
          <c:tx>
            <c:strRef>
              <c:f>'crecimiento divisiones'!$A$29</c:f>
              <c:strCache>
                <c:ptCount val="1"/>
                <c:pt idx="0">
                  <c:v>secretaría</c:v>
                </c:pt>
              </c:strCache>
            </c:strRef>
          </c:tx>
          <c:marker>
            <c:symbol val="none"/>
          </c:marker>
          <c:cat>
            <c:numRef>
              <c:f>'crecimiento divisiones'!$B$27:$D$27</c:f>
              <c:numCache>
                <c:formatCode>General</c:formatCode>
                <c:ptCount val="3"/>
                <c:pt idx="0">
                  <c:v>2014</c:v>
                </c:pt>
                <c:pt idx="1">
                  <c:v>2015</c:v>
                </c:pt>
                <c:pt idx="2">
                  <c:v>2016</c:v>
                </c:pt>
              </c:numCache>
            </c:numRef>
          </c:cat>
          <c:val>
            <c:numRef>
              <c:f>'crecimiento divisiones'!$B$29:$D$29</c:f>
              <c:numCache>
                <c:formatCode>_("$"* #,##0.00_);_("$"* \(#,##0.00\);_("$"* "-"??_);_(@_)</c:formatCode>
                <c:ptCount val="3"/>
                <c:pt idx="0">
                  <c:v>68325599.430000007</c:v>
                </c:pt>
                <c:pt idx="1">
                  <c:v>54973430</c:v>
                </c:pt>
                <c:pt idx="2">
                  <c:v>54973430</c:v>
                </c:pt>
              </c:numCache>
            </c:numRef>
          </c:val>
          <c:smooth val="0"/>
        </c:ser>
        <c:dLbls>
          <c:showLegendKey val="0"/>
          <c:showVal val="0"/>
          <c:showCatName val="0"/>
          <c:showSerName val="0"/>
          <c:showPercent val="0"/>
          <c:showBubbleSize val="0"/>
        </c:dLbls>
        <c:marker val="1"/>
        <c:smooth val="0"/>
        <c:axId val="100705408"/>
        <c:axId val="100706944"/>
      </c:lineChart>
      <c:catAx>
        <c:axId val="100705408"/>
        <c:scaling>
          <c:orientation val="minMax"/>
        </c:scaling>
        <c:delete val="0"/>
        <c:axPos val="b"/>
        <c:numFmt formatCode="General" sourceLinked="1"/>
        <c:majorTickMark val="none"/>
        <c:minorTickMark val="none"/>
        <c:tickLblPos val="nextTo"/>
        <c:txPr>
          <a:bodyPr/>
          <a:lstStyle/>
          <a:p>
            <a:pPr>
              <a:defRPr sz="1800"/>
            </a:pPr>
            <a:endParaRPr lang="es-MX"/>
          </a:p>
        </c:txPr>
        <c:crossAx val="100706944"/>
        <c:crosses val="autoZero"/>
        <c:auto val="1"/>
        <c:lblAlgn val="ctr"/>
        <c:lblOffset val="100"/>
        <c:noMultiLvlLbl val="0"/>
      </c:catAx>
      <c:valAx>
        <c:axId val="100706944"/>
        <c:scaling>
          <c:orientation val="minMax"/>
          <c:max val="70000000"/>
          <c:min val="10000000"/>
        </c:scaling>
        <c:delete val="0"/>
        <c:axPos val="l"/>
        <c:majorGridlines/>
        <c:numFmt formatCode="_(&quot;$&quot;* #,##0.00_);_(&quot;$&quot;* \(#,##0.00\);_(&quot;$&quot;* &quot;-&quot;??_);_(@_)" sourceLinked="1"/>
        <c:majorTickMark val="none"/>
        <c:minorTickMark val="none"/>
        <c:tickLblPos val="nextTo"/>
        <c:spPr>
          <a:ln w="9525">
            <a:noFill/>
          </a:ln>
        </c:spPr>
        <c:txPr>
          <a:bodyPr/>
          <a:lstStyle/>
          <a:p>
            <a:pPr>
              <a:defRPr sz="1600"/>
            </a:pPr>
            <a:endParaRPr lang="es-MX"/>
          </a:p>
        </c:txPr>
        <c:crossAx val="100705408"/>
        <c:crosses val="autoZero"/>
        <c:crossBetween val="between"/>
      </c:valAx>
    </c:plotArea>
    <c:legend>
      <c:legendPos val="b"/>
      <c:layout/>
      <c:overlay val="0"/>
      <c:txPr>
        <a:bodyPr/>
        <a:lstStyle/>
        <a:p>
          <a:pPr>
            <a:defRPr sz="2400"/>
          </a:pPr>
          <a:endParaRPr lang="es-MX"/>
        </a:p>
      </c:txPr>
    </c:legend>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s-MX"/>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lineChart>
        <c:grouping val="standard"/>
        <c:varyColors val="0"/>
        <c:ser>
          <c:idx val="0"/>
          <c:order val="0"/>
          <c:tx>
            <c:strRef>
              <c:f>trimestre!$A$13</c:f>
              <c:strCache>
                <c:ptCount val="1"/>
                <c:pt idx="0">
                  <c:v>Porcentaje</c:v>
                </c:pt>
              </c:strCache>
            </c:strRef>
          </c:tx>
          <c:spPr>
            <a:ln w="19050" cmpd="sng">
              <a:solidFill>
                <a:schemeClr val="tx1"/>
              </a:solidFill>
            </a:ln>
          </c:spPr>
          <c:marker>
            <c:symbol val="none"/>
          </c:marker>
          <c:dLbls>
            <c:dLbl>
              <c:idx val="0"/>
              <c:layout>
                <c:manualLayout>
                  <c:x val="-5.83333333333333E-2"/>
                  <c:y val="-6.944444444444440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5.5555555555555497E-2"/>
                  <c:y val="-7.4074074074074098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3.3333333333333298E-2"/>
                  <c:y val="-6.481481481481479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44444444444443E-2"/>
                  <c:y val="-6.944444444444440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400"/>
                </a:pPr>
                <a:endParaRPr lang="es-MX"/>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trimestre!$B$12:$E$12</c:f>
              <c:strCache>
                <c:ptCount val="4"/>
                <c:pt idx="0">
                  <c:v>Ene-Mar</c:v>
                </c:pt>
                <c:pt idx="1">
                  <c:v>Abr-Jun</c:v>
                </c:pt>
                <c:pt idx="2">
                  <c:v>Jul-sep</c:v>
                </c:pt>
                <c:pt idx="3">
                  <c:v>Oct-Dic</c:v>
                </c:pt>
              </c:strCache>
            </c:strRef>
          </c:cat>
          <c:val>
            <c:numRef>
              <c:f>trimestre!$B$13:$E$13</c:f>
              <c:numCache>
                <c:formatCode>0.0%</c:formatCode>
                <c:ptCount val="4"/>
                <c:pt idx="0">
                  <c:v>0.30231938959754301</c:v>
                </c:pt>
                <c:pt idx="1">
                  <c:v>0.301486570457005</c:v>
                </c:pt>
                <c:pt idx="2">
                  <c:v>0.24999854365861099</c:v>
                </c:pt>
                <c:pt idx="3">
                  <c:v>0.146195496286841</c:v>
                </c:pt>
              </c:numCache>
            </c:numRef>
          </c:val>
          <c:smooth val="0"/>
        </c:ser>
        <c:dLbls>
          <c:showLegendKey val="0"/>
          <c:showVal val="1"/>
          <c:showCatName val="0"/>
          <c:showSerName val="0"/>
          <c:showPercent val="0"/>
          <c:showBubbleSize val="0"/>
        </c:dLbls>
        <c:marker val="1"/>
        <c:smooth val="0"/>
        <c:axId val="100770944"/>
        <c:axId val="100773888"/>
      </c:lineChart>
      <c:catAx>
        <c:axId val="100770944"/>
        <c:scaling>
          <c:orientation val="minMax"/>
        </c:scaling>
        <c:delete val="0"/>
        <c:axPos val="b"/>
        <c:numFmt formatCode="General" sourceLinked="0"/>
        <c:majorTickMark val="none"/>
        <c:minorTickMark val="none"/>
        <c:tickLblPos val="nextTo"/>
        <c:txPr>
          <a:bodyPr/>
          <a:lstStyle/>
          <a:p>
            <a:pPr>
              <a:defRPr sz="1400"/>
            </a:pPr>
            <a:endParaRPr lang="es-MX"/>
          </a:p>
        </c:txPr>
        <c:crossAx val="100773888"/>
        <c:crosses val="autoZero"/>
        <c:auto val="1"/>
        <c:lblAlgn val="ctr"/>
        <c:lblOffset val="100"/>
        <c:noMultiLvlLbl val="0"/>
      </c:catAx>
      <c:valAx>
        <c:axId val="100773888"/>
        <c:scaling>
          <c:orientation val="minMax"/>
        </c:scaling>
        <c:delete val="1"/>
        <c:axPos val="l"/>
        <c:numFmt formatCode="0.0%" sourceLinked="1"/>
        <c:majorTickMark val="out"/>
        <c:minorTickMark val="none"/>
        <c:tickLblPos val="nextTo"/>
        <c:crossAx val="100770944"/>
        <c:crosses val="autoZero"/>
        <c:crossBetween val="between"/>
      </c:valAx>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s-MX"/>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'tipo de gasto'!$B$51</c:f>
              <c:strCache>
                <c:ptCount val="1"/>
                <c:pt idx="0">
                  <c:v>Rectoría</c:v>
                </c:pt>
              </c:strCache>
            </c:strRef>
          </c:tx>
          <c:invertIfNegative val="0"/>
          <c:dLbls>
            <c:spPr>
              <a:noFill/>
              <a:ln>
                <a:noFill/>
              </a:ln>
              <a:effectLst/>
            </c:spPr>
            <c:txPr>
              <a:bodyPr/>
              <a:lstStyle/>
              <a:p>
                <a:pPr>
                  <a:defRPr sz="1400"/>
                </a:pPr>
                <a:endParaRPr lang="es-MX"/>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'tipo de gasto'!$C$50:$E$50</c:f>
              <c:strCache>
                <c:ptCount val="3"/>
                <c:pt idx="0">
                  <c:v>Operación</c:v>
                </c:pt>
                <c:pt idx="1">
                  <c:v>Mantenimiento</c:v>
                </c:pt>
                <c:pt idx="2">
                  <c:v>Inversión</c:v>
                </c:pt>
              </c:strCache>
            </c:strRef>
          </c:cat>
          <c:val>
            <c:numRef>
              <c:f>'tipo de gasto'!$C$51:$E$51</c:f>
              <c:numCache>
                <c:formatCode>_(* #,##0.00_);_(* \(#,##0.00\);_(* "-"??_);_(@_)</c:formatCode>
                <c:ptCount val="3"/>
                <c:pt idx="0">
                  <c:v>14650196</c:v>
                </c:pt>
                <c:pt idx="1">
                  <c:v>0</c:v>
                </c:pt>
                <c:pt idx="2">
                  <c:v>105000</c:v>
                </c:pt>
              </c:numCache>
            </c:numRef>
          </c:val>
        </c:ser>
        <c:ser>
          <c:idx val="1"/>
          <c:order val="1"/>
          <c:tx>
            <c:strRef>
              <c:f>'tipo de gasto'!$B$52</c:f>
              <c:strCache>
                <c:ptCount val="1"/>
                <c:pt idx="0">
                  <c:v>Secretaría </c:v>
                </c:pt>
              </c:strCache>
            </c:strRef>
          </c:tx>
          <c:invertIfNegative val="0"/>
          <c:dLbls>
            <c:spPr>
              <a:noFill/>
              <a:ln>
                <a:noFill/>
              </a:ln>
              <a:effectLst/>
            </c:spPr>
            <c:txPr>
              <a:bodyPr/>
              <a:lstStyle/>
              <a:p>
                <a:pPr>
                  <a:defRPr sz="1400"/>
                </a:pPr>
                <a:endParaRPr lang="es-MX"/>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'tipo de gasto'!$C$50:$E$50</c:f>
              <c:strCache>
                <c:ptCount val="3"/>
                <c:pt idx="0">
                  <c:v>Operación</c:v>
                </c:pt>
                <c:pt idx="1">
                  <c:v>Mantenimiento</c:v>
                </c:pt>
                <c:pt idx="2">
                  <c:v>Inversión</c:v>
                </c:pt>
              </c:strCache>
            </c:strRef>
          </c:cat>
          <c:val>
            <c:numRef>
              <c:f>'tipo de gasto'!$C$52:$E$52</c:f>
              <c:numCache>
                <c:formatCode>_(* #,##0.00_);_(* \(#,##0.00\);_(* "-"??_);_(@_)</c:formatCode>
                <c:ptCount val="3"/>
                <c:pt idx="0">
                  <c:v>37144367.780000001</c:v>
                </c:pt>
                <c:pt idx="1">
                  <c:v>15807091.119999999</c:v>
                </c:pt>
                <c:pt idx="2">
                  <c:v>2021971.1</c:v>
                </c:pt>
              </c:numCache>
            </c:numRef>
          </c:val>
        </c:ser>
        <c:dLbls>
          <c:showLegendKey val="0"/>
          <c:showVal val="1"/>
          <c:showCatName val="0"/>
          <c:showSerName val="0"/>
          <c:showPercent val="0"/>
          <c:showBubbleSize val="0"/>
        </c:dLbls>
        <c:gapWidth val="150"/>
        <c:overlap val="-25"/>
        <c:axId val="93577600"/>
        <c:axId val="93579136"/>
      </c:barChart>
      <c:catAx>
        <c:axId val="93577600"/>
        <c:scaling>
          <c:orientation val="minMax"/>
        </c:scaling>
        <c:delete val="0"/>
        <c:axPos val="b"/>
        <c:numFmt formatCode="General" sourceLinked="0"/>
        <c:majorTickMark val="none"/>
        <c:minorTickMark val="none"/>
        <c:tickLblPos val="nextTo"/>
        <c:txPr>
          <a:bodyPr/>
          <a:lstStyle/>
          <a:p>
            <a:pPr>
              <a:defRPr sz="1600"/>
            </a:pPr>
            <a:endParaRPr lang="es-MX"/>
          </a:p>
        </c:txPr>
        <c:crossAx val="93579136"/>
        <c:crosses val="autoZero"/>
        <c:auto val="1"/>
        <c:lblAlgn val="ctr"/>
        <c:lblOffset val="100"/>
        <c:noMultiLvlLbl val="0"/>
      </c:catAx>
      <c:valAx>
        <c:axId val="93579136"/>
        <c:scaling>
          <c:orientation val="minMax"/>
          <c:min val="0"/>
        </c:scaling>
        <c:delete val="1"/>
        <c:axPos val="l"/>
        <c:numFmt formatCode="_(* #,##0_);_(* \(#,##0\);_(* &quot;-&quot;_);_(@_)" sourceLinked="0"/>
        <c:majorTickMark val="none"/>
        <c:minorTickMark val="none"/>
        <c:tickLblPos val="nextTo"/>
        <c:crossAx val="93577600"/>
        <c:crosses val="autoZero"/>
        <c:crossBetween val="between"/>
        <c:dispUnits>
          <c:builtInUnit val="millions"/>
          <c:dispUnitsLbl>
            <c:layout/>
          </c:dispUnitsLbl>
        </c:dispUnits>
      </c:valAx>
    </c:plotArea>
    <c:legend>
      <c:legendPos val="t"/>
      <c:layout/>
      <c:overlay val="0"/>
      <c:txPr>
        <a:bodyPr/>
        <a:lstStyle/>
        <a:p>
          <a:pPr>
            <a:defRPr sz="1400"/>
          </a:pPr>
          <a:endParaRPr lang="es-MX"/>
        </a:p>
      </c:txPr>
    </c:legend>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s-MX"/>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'tipo de gasto'!$B$55</c:f>
              <c:strCache>
                <c:ptCount val="1"/>
                <c:pt idx="0">
                  <c:v>División CCD</c:v>
                </c:pt>
              </c:strCache>
            </c:strRef>
          </c:tx>
          <c:invertIfNegative val="0"/>
          <c:dLbls>
            <c:spPr>
              <a:noFill/>
              <a:ln>
                <a:noFill/>
              </a:ln>
              <a:effectLst/>
            </c:spPr>
            <c:txPr>
              <a:bodyPr/>
              <a:lstStyle/>
              <a:p>
                <a:pPr>
                  <a:defRPr sz="1400"/>
                </a:pPr>
                <a:endParaRPr lang="es-MX"/>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'tipo de gasto'!$C$54:$E$54</c:f>
              <c:strCache>
                <c:ptCount val="3"/>
                <c:pt idx="0">
                  <c:v>Operación</c:v>
                </c:pt>
                <c:pt idx="1">
                  <c:v>Mantenimiento</c:v>
                </c:pt>
                <c:pt idx="2">
                  <c:v>Inversión</c:v>
                </c:pt>
              </c:strCache>
            </c:strRef>
          </c:cat>
          <c:val>
            <c:numRef>
              <c:f>'tipo de gasto'!$C$55:$E$55</c:f>
              <c:numCache>
                <c:formatCode>_(* #,##0.00_);_(* \(#,##0.00\);_(* "-"??_);_(@_)</c:formatCode>
                <c:ptCount val="3"/>
                <c:pt idx="0">
                  <c:v>4341095</c:v>
                </c:pt>
                <c:pt idx="1">
                  <c:v>214612</c:v>
                </c:pt>
                <c:pt idx="2">
                  <c:v>244293</c:v>
                </c:pt>
              </c:numCache>
            </c:numRef>
          </c:val>
        </c:ser>
        <c:ser>
          <c:idx val="1"/>
          <c:order val="1"/>
          <c:tx>
            <c:strRef>
              <c:f>'tipo de gasto'!$B$56</c:f>
              <c:strCache>
                <c:ptCount val="1"/>
                <c:pt idx="0">
                  <c:v>División CNI</c:v>
                </c:pt>
              </c:strCache>
            </c:strRef>
          </c:tx>
          <c:invertIfNegative val="0"/>
          <c:dLbls>
            <c:spPr>
              <a:noFill/>
              <a:ln>
                <a:noFill/>
              </a:ln>
              <a:effectLst/>
            </c:spPr>
            <c:txPr>
              <a:bodyPr/>
              <a:lstStyle/>
              <a:p>
                <a:pPr>
                  <a:defRPr sz="1400"/>
                </a:pPr>
                <a:endParaRPr lang="es-MX"/>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'tipo de gasto'!$C$54:$E$54</c:f>
              <c:strCache>
                <c:ptCount val="3"/>
                <c:pt idx="0">
                  <c:v>Operación</c:v>
                </c:pt>
                <c:pt idx="1">
                  <c:v>Mantenimiento</c:v>
                </c:pt>
                <c:pt idx="2">
                  <c:v>Inversión</c:v>
                </c:pt>
              </c:strCache>
            </c:strRef>
          </c:cat>
          <c:val>
            <c:numRef>
              <c:f>'tipo de gasto'!$C$56:$E$56</c:f>
              <c:numCache>
                <c:formatCode>_(* #,##0.00_);_(* \(#,##0.00\);_(* "-"??_);_(@_)</c:formatCode>
                <c:ptCount val="3"/>
                <c:pt idx="0">
                  <c:v>3454650</c:v>
                </c:pt>
                <c:pt idx="1">
                  <c:v>628430</c:v>
                </c:pt>
                <c:pt idx="2">
                  <c:v>716920</c:v>
                </c:pt>
              </c:numCache>
            </c:numRef>
          </c:val>
        </c:ser>
        <c:ser>
          <c:idx val="2"/>
          <c:order val="2"/>
          <c:tx>
            <c:strRef>
              <c:f>'tipo de gasto'!$B$57</c:f>
              <c:strCache>
                <c:ptCount val="1"/>
                <c:pt idx="0">
                  <c:v>División CSH</c:v>
                </c:pt>
              </c:strCache>
            </c:strRef>
          </c:tx>
          <c:invertIfNegative val="0"/>
          <c:dLbls>
            <c:spPr>
              <a:noFill/>
              <a:ln>
                <a:noFill/>
              </a:ln>
              <a:effectLst/>
            </c:spPr>
            <c:txPr>
              <a:bodyPr/>
              <a:lstStyle/>
              <a:p>
                <a:pPr>
                  <a:defRPr sz="1400"/>
                </a:pPr>
                <a:endParaRPr lang="es-MX"/>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'tipo de gasto'!$C$54:$E$54</c:f>
              <c:strCache>
                <c:ptCount val="3"/>
                <c:pt idx="0">
                  <c:v>Operación</c:v>
                </c:pt>
                <c:pt idx="1">
                  <c:v>Mantenimiento</c:v>
                </c:pt>
                <c:pt idx="2">
                  <c:v>Inversión</c:v>
                </c:pt>
              </c:strCache>
            </c:strRef>
          </c:cat>
          <c:val>
            <c:numRef>
              <c:f>'tipo de gasto'!$C$57:$E$57</c:f>
              <c:numCache>
                <c:formatCode>_(* #,##0.00_);_(* \(#,##0.00\);_(* "-"??_);_(@_)</c:formatCode>
                <c:ptCount val="3"/>
                <c:pt idx="0">
                  <c:v>4611000</c:v>
                </c:pt>
                <c:pt idx="1">
                  <c:v>0</c:v>
                </c:pt>
                <c:pt idx="2">
                  <c:v>189000</c:v>
                </c:pt>
              </c:numCache>
            </c:numRef>
          </c:val>
        </c:ser>
        <c:dLbls>
          <c:showLegendKey val="0"/>
          <c:showVal val="1"/>
          <c:showCatName val="0"/>
          <c:showSerName val="0"/>
          <c:showPercent val="0"/>
          <c:showBubbleSize val="0"/>
        </c:dLbls>
        <c:gapWidth val="150"/>
        <c:overlap val="-25"/>
        <c:axId val="93620096"/>
        <c:axId val="93621632"/>
      </c:barChart>
      <c:catAx>
        <c:axId val="93620096"/>
        <c:scaling>
          <c:orientation val="minMax"/>
        </c:scaling>
        <c:delete val="0"/>
        <c:axPos val="b"/>
        <c:numFmt formatCode="General" sourceLinked="0"/>
        <c:majorTickMark val="none"/>
        <c:minorTickMark val="none"/>
        <c:tickLblPos val="nextTo"/>
        <c:txPr>
          <a:bodyPr/>
          <a:lstStyle/>
          <a:p>
            <a:pPr>
              <a:defRPr sz="1400"/>
            </a:pPr>
            <a:endParaRPr lang="es-MX"/>
          </a:p>
        </c:txPr>
        <c:crossAx val="93621632"/>
        <c:crosses val="autoZero"/>
        <c:auto val="1"/>
        <c:lblAlgn val="ctr"/>
        <c:lblOffset val="100"/>
        <c:noMultiLvlLbl val="0"/>
      </c:catAx>
      <c:valAx>
        <c:axId val="93621632"/>
        <c:scaling>
          <c:orientation val="minMax"/>
        </c:scaling>
        <c:delete val="1"/>
        <c:axPos val="l"/>
        <c:numFmt formatCode="#,##0" sourceLinked="0"/>
        <c:majorTickMark val="none"/>
        <c:minorTickMark val="none"/>
        <c:tickLblPos val="nextTo"/>
        <c:crossAx val="93620096"/>
        <c:crosses val="autoZero"/>
        <c:crossBetween val="between"/>
        <c:dispUnits>
          <c:builtInUnit val="millions"/>
          <c:dispUnitsLbl>
            <c:layout/>
          </c:dispUnitsLbl>
        </c:dispUnits>
      </c:valAx>
    </c:plotArea>
    <c:legend>
      <c:legendPos val="t"/>
      <c:layout/>
      <c:overlay val="0"/>
      <c:txPr>
        <a:bodyPr/>
        <a:lstStyle/>
        <a:p>
          <a:pPr>
            <a:defRPr sz="1400"/>
          </a:pPr>
          <a:endParaRPr lang="es-MX"/>
        </a:p>
      </c:txPr>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4029282" cy="35076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sz="quarter" idx="1"/>
          </p:nvPr>
        </p:nvSpPr>
        <p:spPr>
          <a:xfrm>
            <a:off x="5265014" y="0"/>
            <a:ext cx="4029282" cy="350760"/>
          </a:xfrm>
          <a:prstGeom prst="rect">
            <a:avLst/>
          </a:prstGeom>
        </p:spPr>
        <p:txBody>
          <a:bodyPr vert="horz" lIns="91440" tIns="45720" rIns="91440" bIns="45720" rtlCol="0"/>
          <a:lstStyle>
            <a:lvl1pPr algn="r">
              <a:defRPr sz="1200"/>
            </a:lvl1pPr>
          </a:lstStyle>
          <a:p>
            <a:fld id="{4E78689B-8E49-4A67-875F-18A0CE773D64}" type="datetimeFigureOut">
              <a:rPr lang="es-MX" smtClean="0"/>
              <a:t>21/01/2016</a:t>
            </a:fld>
            <a:endParaRPr lang="es-MX"/>
          </a:p>
        </p:txBody>
      </p:sp>
      <p:sp>
        <p:nvSpPr>
          <p:cNvPr id="4" name="3 Marcador de pie de página"/>
          <p:cNvSpPr>
            <a:spLocks noGrp="1"/>
          </p:cNvSpPr>
          <p:nvPr>
            <p:ph type="ftr" sz="quarter" idx="2"/>
          </p:nvPr>
        </p:nvSpPr>
        <p:spPr>
          <a:xfrm>
            <a:off x="1" y="6658443"/>
            <a:ext cx="4029282" cy="350760"/>
          </a:xfrm>
          <a:prstGeom prst="rect">
            <a:avLst/>
          </a:prstGeom>
        </p:spPr>
        <p:txBody>
          <a:bodyPr vert="horz" lIns="91440" tIns="45720" rIns="91440" bIns="45720"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5265014" y="6658443"/>
            <a:ext cx="4029282" cy="350760"/>
          </a:xfrm>
          <a:prstGeom prst="rect">
            <a:avLst/>
          </a:prstGeom>
        </p:spPr>
        <p:txBody>
          <a:bodyPr vert="horz" lIns="91440" tIns="45720" rIns="91440" bIns="45720" rtlCol="0" anchor="b"/>
          <a:lstStyle>
            <a:lvl1pPr algn="r">
              <a:defRPr sz="1200"/>
            </a:lvl1pPr>
          </a:lstStyle>
          <a:p>
            <a:fld id="{E9B998E6-9F29-44EB-8AEB-C173D056C1B7}" type="slidenum">
              <a:rPr lang="es-MX" smtClean="0"/>
              <a:t>‹Nº›</a:t>
            </a:fld>
            <a:endParaRPr lang="es-MX"/>
          </a:p>
        </p:txBody>
      </p:sp>
    </p:spTree>
    <p:extLst>
      <p:ext uri="{BB962C8B-B14F-4D97-AF65-F5344CB8AC3E}">
        <p14:creationId xmlns:p14="http://schemas.microsoft.com/office/powerpoint/2010/main" val="7901319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0"/>
            <a:ext cx="4029282" cy="350760"/>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5265014" y="0"/>
            <a:ext cx="4029282" cy="350760"/>
          </a:xfrm>
          <a:prstGeom prst="rect">
            <a:avLst/>
          </a:prstGeom>
        </p:spPr>
        <p:txBody>
          <a:bodyPr vert="horz" lIns="91440" tIns="45720" rIns="91440" bIns="45720" rtlCol="0"/>
          <a:lstStyle>
            <a:lvl1pPr algn="r">
              <a:defRPr sz="1200"/>
            </a:lvl1pPr>
          </a:lstStyle>
          <a:p>
            <a:fld id="{FE7A5D90-E940-9C41-AFF3-C49FB85EA9B5}" type="datetimeFigureOut">
              <a:rPr lang="es-ES" smtClean="0"/>
              <a:t>21/01/2016</a:t>
            </a:fld>
            <a:endParaRPr lang="es-ES"/>
          </a:p>
        </p:txBody>
      </p:sp>
      <p:sp>
        <p:nvSpPr>
          <p:cNvPr id="4" name="Marcador de imagen de diapositiva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930482" y="3330419"/>
            <a:ext cx="7435436" cy="3154441"/>
          </a:xfrm>
          <a:prstGeom prst="rect">
            <a:avLst/>
          </a:prstGeom>
        </p:spPr>
        <p:txBody>
          <a:bodyPr vert="horz" lIns="91440" tIns="45720" rIns="91440" bIns="45720" rtlCol="0"/>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6" name="Marcador de pie de página 5"/>
          <p:cNvSpPr>
            <a:spLocks noGrp="1"/>
          </p:cNvSpPr>
          <p:nvPr>
            <p:ph type="ftr" sz="quarter" idx="4"/>
          </p:nvPr>
        </p:nvSpPr>
        <p:spPr>
          <a:xfrm>
            <a:off x="1" y="6658443"/>
            <a:ext cx="4029282" cy="350760"/>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5265014" y="6658443"/>
            <a:ext cx="4029282" cy="350760"/>
          </a:xfrm>
          <a:prstGeom prst="rect">
            <a:avLst/>
          </a:prstGeom>
        </p:spPr>
        <p:txBody>
          <a:bodyPr vert="horz" lIns="91440" tIns="45720" rIns="91440" bIns="45720" rtlCol="0" anchor="b"/>
          <a:lstStyle>
            <a:lvl1pPr algn="r">
              <a:defRPr sz="1200"/>
            </a:lvl1pPr>
          </a:lstStyle>
          <a:p>
            <a:fld id="{22641D97-2FE4-E241-90E7-6FACC84610C1}" type="slidenum">
              <a:rPr lang="es-ES" smtClean="0"/>
              <a:t>‹Nº›</a:t>
            </a:fld>
            <a:endParaRPr lang="es-ES"/>
          </a:p>
        </p:txBody>
      </p:sp>
    </p:spTree>
    <p:extLst>
      <p:ext uri="{BB962C8B-B14F-4D97-AF65-F5344CB8AC3E}">
        <p14:creationId xmlns:p14="http://schemas.microsoft.com/office/powerpoint/2010/main" val="87352245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22641D97-2FE4-E241-90E7-6FACC84610C1}" type="slidenum">
              <a:rPr lang="es-ES" smtClean="0"/>
              <a:t>1</a:t>
            </a:fld>
            <a:endParaRPr lang="es-ES"/>
          </a:p>
        </p:txBody>
      </p:sp>
    </p:spTree>
    <p:extLst>
      <p:ext uri="{BB962C8B-B14F-4D97-AF65-F5344CB8AC3E}">
        <p14:creationId xmlns:p14="http://schemas.microsoft.com/office/powerpoint/2010/main" val="13639620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22641D97-2FE4-E241-90E7-6FACC84610C1}" type="slidenum">
              <a:rPr lang="es-ES" smtClean="0"/>
              <a:t>10</a:t>
            </a:fld>
            <a:endParaRPr lang="es-ES"/>
          </a:p>
        </p:txBody>
      </p:sp>
    </p:spTree>
    <p:extLst>
      <p:ext uri="{BB962C8B-B14F-4D97-AF65-F5344CB8AC3E}">
        <p14:creationId xmlns:p14="http://schemas.microsoft.com/office/powerpoint/2010/main" val="19050982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sz="1200" kern="1200" dirty="0" smtClean="0">
                <a:solidFill>
                  <a:schemeClr val="tx1"/>
                </a:solidFill>
                <a:effectLst/>
                <a:latin typeface="+mn-lt"/>
                <a:ea typeface="+mn-ea"/>
                <a:cs typeface="+mn-cs"/>
              </a:rPr>
              <a:t>El incremento en las divisiones se restó a los recursos de la Rectoría.</a:t>
            </a:r>
            <a:endParaRPr lang="es-ES_tradnl" sz="1200" kern="1200" dirty="0" smtClean="0">
              <a:solidFill>
                <a:schemeClr val="tx1"/>
              </a:solidFill>
              <a:effectLst/>
              <a:latin typeface="+mn-lt"/>
              <a:ea typeface="+mn-ea"/>
              <a:cs typeface="+mn-cs"/>
            </a:endParaRPr>
          </a:p>
          <a:p>
            <a:r>
              <a:rPr lang="es-ES" sz="1200" kern="1200" dirty="0" smtClean="0">
                <a:solidFill>
                  <a:schemeClr val="tx1"/>
                </a:solidFill>
                <a:effectLst/>
                <a:latin typeface="+mn-lt"/>
                <a:ea typeface="+mn-ea"/>
                <a:cs typeface="+mn-cs"/>
              </a:rPr>
              <a:t>Se incrementó el recurso para todas las divisiones y se homologo a $4.8 MDP para cerrar la brecha de presupuesto existente.</a:t>
            </a:r>
            <a:endParaRPr lang="es-ES_tradnl" sz="1200" kern="1200" dirty="0" smtClean="0">
              <a:solidFill>
                <a:schemeClr val="tx1"/>
              </a:solidFill>
              <a:effectLst/>
              <a:latin typeface="+mn-lt"/>
              <a:ea typeface="+mn-ea"/>
              <a:cs typeface="+mn-cs"/>
            </a:endParaRPr>
          </a:p>
          <a:p>
            <a:r>
              <a:rPr lang="es-ES" sz="1200" kern="1200" dirty="0" smtClean="0">
                <a:solidFill>
                  <a:schemeClr val="tx1"/>
                </a:solidFill>
                <a:effectLst/>
                <a:latin typeface="+mn-lt"/>
                <a:ea typeface="+mn-ea"/>
                <a:cs typeface="+mn-cs"/>
              </a:rPr>
              <a:t>Se espera que con el seguimiento al ejercicio de los recursos y la caracterización más precisa de las necesidades de cada división se hagan ajustes acordes con la naturaleza del gasto en cada una.</a:t>
            </a:r>
            <a:endParaRPr lang="es-ES_tradnl" sz="1200" kern="1200" dirty="0" smtClean="0">
              <a:solidFill>
                <a:schemeClr val="tx1"/>
              </a:solidFill>
              <a:effectLst/>
              <a:latin typeface="+mn-lt"/>
              <a:ea typeface="+mn-ea"/>
              <a:cs typeface="+mn-cs"/>
            </a:endParaRPr>
          </a:p>
          <a:p>
            <a:r>
              <a:rPr lang="es-ES" sz="1200" kern="1200" dirty="0" smtClean="0">
                <a:solidFill>
                  <a:schemeClr val="tx1"/>
                </a:solidFill>
                <a:effectLst/>
                <a:latin typeface="+mn-lt"/>
                <a:ea typeface="+mn-ea"/>
                <a:cs typeface="+mn-cs"/>
              </a:rPr>
              <a:t>Asimismo se espera que las divisiones muestren resultados de los proyectos, relacionados con el MDP etiquetado para fortalecer la docencia en cada una.</a:t>
            </a:r>
          </a:p>
          <a:p>
            <a:endParaRPr lang="es-ES" sz="1200" kern="1200" dirty="0" smtClean="0">
              <a:solidFill>
                <a:schemeClr val="tx1"/>
              </a:solidFill>
              <a:effectLst/>
              <a:latin typeface="+mn-lt"/>
              <a:ea typeface="+mn-ea"/>
              <a:cs typeface="+mn-cs"/>
            </a:endParaRPr>
          </a:p>
          <a:p>
            <a:r>
              <a:rPr lang="es-ES" sz="1200" kern="1200" dirty="0" smtClean="0">
                <a:solidFill>
                  <a:schemeClr val="tx1"/>
                </a:solidFill>
                <a:effectLst/>
                <a:latin typeface="+mn-lt"/>
                <a:ea typeface="+mn-ea"/>
                <a:cs typeface="+mn-cs"/>
              </a:rPr>
              <a:t>Criterios</a:t>
            </a:r>
            <a:r>
              <a:rPr lang="es-ES" sz="1200" kern="1200" baseline="0" dirty="0" smtClean="0">
                <a:solidFill>
                  <a:schemeClr val="tx1"/>
                </a:solidFill>
                <a:effectLst/>
                <a:latin typeface="+mn-lt"/>
                <a:ea typeface="+mn-ea"/>
                <a:cs typeface="+mn-cs"/>
              </a:rPr>
              <a:t> para la atención de necesidades de las divisiones desde la Rectoría / </a:t>
            </a:r>
            <a:r>
              <a:rPr lang="es-ES" sz="1200" kern="1200" baseline="0" dirty="0" err="1" smtClean="0">
                <a:solidFill>
                  <a:schemeClr val="tx1"/>
                </a:solidFill>
                <a:effectLst/>
                <a:latin typeface="+mn-lt"/>
                <a:ea typeface="+mn-ea"/>
                <a:cs typeface="+mn-cs"/>
              </a:rPr>
              <a:t>Sría</a:t>
            </a:r>
            <a:r>
              <a:rPr lang="es-ES" sz="1200" kern="1200" baseline="0" dirty="0" smtClean="0">
                <a:solidFill>
                  <a:schemeClr val="tx1"/>
                </a:solidFill>
                <a:effectLst/>
                <a:latin typeface="+mn-lt"/>
                <a:ea typeface="+mn-ea"/>
                <a:cs typeface="+mn-cs"/>
              </a:rPr>
              <a:t>)</a:t>
            </a:r>
          </a:p>
          <a:p>
            <a:pPr marL="228600" indent="-228600">
              <a:buAutoNum type="arabicPeriod"/>
            </a:pPr>
            <a:r>
              <a:rPr lang="es-ES" sz="1200" kern="1200" baseline="0" dirty="0" smtClean="0">
                <a:solidFill>
                  <a:schemeClr val="tx1"/>
                </a:solidFill>
                <a:effectLst/>
                <a:latin typeface="+mn-lt"/>
                <a:ea typeface="+mn-ea"/>
                <a:cs typeface="+mn-cs"/>
              </a:rPr>
              <a:t>Funciones transversales (</a:t>
            </a:r>
            <a:r>
              <a:rPr lang="es-ES" sz="1200" kern="1200" baseline="0" dirty="0" err="1" smtClean="0">
                <a:solidFill>
                  <a:schemeClr val="tx1"/>
                </a:solidFill>
                <a:effectLst/>
                <a:latin typeface="+mn-lt"/>
                <a:ea typeface="+mn-ea"/>
                <a:cs typeface="+mn-cs"/>
              </a:rPr>
              <a:t>ss</a:t>
            </a:r>
            <a:r>
              <a:rPr lang="es-ES" sz="1200" kern="1200" baseline="0" dirty="0" smtClean="0">
                <a:solidFill>
                  <a:schemeClr val="tx1"/>
                </a:solidFill>
                <a:effectLst/>
                <a:latin typeface="+mn-lt"/>
                <a:ea typeface="+mn-ea"/>
                <a:cs typeface="+mn-cs"/>
              </a:rPr>
              <a:t>, movilidad, </a:t>
            </a:r>
            <a:r>
              <a:rPr lang="es-ES" sz="1200" kern="1200" baseline="0" dirty="0" err="1" smtClean="0">
                <a:solidFill>
                  <a:schemeClr val="tx1"/>
                </a:solidFill>
                <a:effectLst/>
                <a:latin typeface="+mn-lt"/>
                <a:ea typeface="+mn-ea"/>
                <a:cs typeface="+mn-cs"/>
              </a:rPr>
              <a:t>act</a:t>
            </a:r>
            <a:r>
              <a:rPr lang="es-ES" sz="1200" kern="1200" baseline="0" dirty="0" smtClean="0">
                <a:solidFill>
                  <a:schemeClr val="tx1"/>
                </a:solidFill>
                <a:effectLst/>
                <a:latin typeface="+mn-lt"/>
                <a:ea typeface="+mn-ea"/>
                <a:cs typeface="+mn-cs"/>
              </a:rPr>
              <a:t> culturales, deportivas, lenguas)</a:t>
            </a:r>
          </a:p>
          <a:p>
            <a:pPr marL="228600" indent="-228600">
              <a:buAutoNum type="arabicPeriod"/>
            </a:pPr>
            <a:r>
              <a:rPr lang="es-ES" sz="1200" kern="1200" baseline="0" dirty="0" smtClean="0">
                <a:solidFill>
                  <a:schemeClr val="tx1"/>
                </a:solidFill>
                <a:effectLst/>
                <a:latin typeface="+mn-lt"/>
                <a:ea typeface="+mn-ea"/>
                <a:cs typeface="+mn-cs"/>
              </a:rPr>
              <a:t>Programas transversales</a:t>
            </a:r>
            <a:r>
              <a:rPr lang="es-ES_tradnl" sz="1200" kern="1200" baseline="0" dirty="0" smtClean="0">
                <a:solidFill>
                  <a:schemeClr val="tx1"/>
                </a:solidFill>
                <a:effectLst/>
                <a:latin typeface="+mn-lt"/>
                <a:ea typeface="+mn-ea"/>
                <a:cs typeface="+mn-cs"/>
              </a:rPr>
              <a:t> (centralizar, gestionar, optimizar)</a:t>
            </a:r>
          </a:p>
          <a:p>
            <a:pPr marL="228600" indent="-228600">
              <a:buAutoNum type="arabicPeriod"/>
            </a:pPr>
            <a:r>
              <a:rPr lang="es-ES_tradnl" sz="1200" kern="1200" baseline="0" dirty="0" smtClean="0">
                <a:solidFill>
                  <a:schemeClr val="tx1"/>
                </a:solidFill>
                <a:effectLst/>
                <a:latin typeface="+mn-lt"/>
                <a:ea typeface="+mn-ea"/>
                <a:cs typeface="+mn-cs"/>
              </a:rPr>
              <a:t>Instalaciones de espacios comunes</a:t>
            </a:r>
          </a:p>
          <a:p>
            <a:pPr marL="228600" indent="-228600">
              <a:buAutoNum type="arabicPeriod"/>
            </a:pPr>
            <a:r>
              <a:rPr lang="es-ES_tradnl" sz="1200" kern="1200" baseline="0" dirty="0" smtClean="0">
                <a:solidFill>
                  <a:schemeClr val="tx1"/>
                </a:solidFill>
                <a:effectLst/>
                <a:latin typeface="+mn-lt"/>
                <a:ea typeface="+mn-ea"/>
                <a:cs typeface="+mn-cs"/>
              </a:rPr>
              <a:t>Docencia, aulas, laboratorios (cómputo, audiovisual, </a:t>
            </a:r>
            <a:r>
              <a:rPr lang="es-ES_tradnl" sz="1200" kern="1200" baseline="0" dirty="0" err="1" smtClean="0">
                <a:solidFill>
                  <a:schemeClr val="tx1"/>
                </a:solidFill>
                <a:effectLst/>
                <a:latin typeface="+mn-lt"/>
                <a:ea typeface="+mn-ea"/>
                <a:cs typeface="+mn-cs"/>
              </a:rPr>
              <a:t>etc</a:t>
            </a:r>
            <a:r>
              <a:rPr lang="es-ES_tradnl" sz="1200" kern="1200" baseline="0" dirty="0" smtClean="0">
                <a:solidFill>
                  <a:schemeClr val="tx1"/>
                </a:solidFill>
                <a:effectLst/>
                <a:latin typeface="+mn-lt"/>
                <a:ea typeface="+mn-ea"/>
                <a:cs typeface="+mn-cs"/>
              </a:rPr>
              <a:t>)</a:t>
            </a:r>
          </a:p>
          <a:p>
            <a:pPr marL="228600" indent="-228600">
              <a:buAutoNum type="arabicPeriod"/>
            </a:pPr>
            <a:r>
              <a:rPr lang="es-ES_tradnl" sz="1200" kern="1200" baseline="0" dirty="0" smtClean="0">
                <a:solidFill>
                  <a:schemeClr val="tx1"/>
                </a:solidFill>
                <a:effectLst/>
                <a:latin typeface="+mn-lt"/>
                <a:ea typeface="+mn-ea"/>
                <a:cs typeface="+mn-cs"/>
              </a:rPr>
              <a:t>Seguridad</a:t>
            </a:r>
          </a:p>
          <a:p>
            <a:pPr marL="228600" indent="-228600">
              <a:buAutoNum type="arabicPeriod"/>
            </a:pPr>
            <a:r>
              <a:rPr lang="es-ES_tradnl" sz="1200" kern="1200" baseline="0" dirty="0" smtClean="0">
                <a:solidFill>
                  <a:schemeClr val="tx1"/>
                </a:solidFill>
                <a:effectLst/>
                <a:latin typeface="+mn-lt"/>
                <a:ea typeface="+mn-ea"/>
                <a:cs typeface="+mn-cs"/>
              </a:rPr>
              <a:t>Necesidades básicas de operación</a:t>
            </a:r>
          </a:p>
          <a:p>
            <a:pPr marL="228600" indent="-228600">
              <a:buAutoNum type="arabicPeriod"/>
            </a:pPr>
            <a:r>
              <a:rPr lang="es-ES_tradnl" sz="1200" kern="1200" baseline="0" dirty="0" smtClean="0">
                <a:solidFill>
                  <a:schemeClr val="tx1"/>
                </a:solidFill>
                <a:effectLst/>
                <a:latin typeface="+mn-lt"/>
                <a:ea typeface="+mn-ea"/>
                <a:cs typeface="+mn-cs"/>
              </a:rPr>
              <a:t>Crecimiento con base en PDI, PDD (metas)</a:t>
            </a:r>
          </a:p>
        </p:txBody>
      </p:sp>
      <p:sp>
        <p:nvSpPr>
          <p:cNvPr id="4" name="Marcador de número de diapositiva 3"/>
          <p:cNvSpPr>
            <a:spLocks noGrp="1"/>
          </p:cNvSpPr>
          <p:nvPr>
            <p:ph type="sldNum" sz="quarter" idx="10"/>
          </p:nvPr>
        </p:nvSpPr>
        <p:spPr/>
        <p:txBody>
          <a:bodyPr/>
          <a:lstStyle/>
          <a:p>
            <a:fld id="{22641D97-2FE4-E241-90E7-6FACC84610C1}" type="slidenum">
              <a:rPr lang="es-ES" smtClean="0"/>
              <a:t>11</a:t>
            </a:fld>
            <a:endParaRPr lang="es-ES"/>
          </a:p>
        </p:txBody>
      </p:sp>
    </p:spTree>
    <p:extLst>
      <p:ext uri="{BB962C8B-B14F-4D97-AF65-F5344CB8AC3E}">
        <p14:creationId xmlns:p14="http://schemas.microsoft.com/office/powerpoint/2010/main" val="40245261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22641D97-2FE4-E241-90E7-6FACC84610C1}" type="slidenum">
              <a:rPr lang="es-ES" smtClean="0"/>
              <a:t>12</a:t>
            </a:fld>
            <a:endParaRPr lang="es-ES"/>
          </a:p>
        </p:txBody>
      </p:sp>
    </p:spTree>
    <p:extLst>
      <p:ext uri="{BB962C8B-B14F-4D97-AF65-F5344CB8AC3E}">
        <p14:creationId xmlns:p14="http://schemas.microsoft.com/office/powerpoint/2010/main" val="31664971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22641D97-2FE4-E241-90E7-6FACC84610C1}" type="slidenum">
              <a:rPr lang="es-ES" smtClean="0"/>
              <a:t>13</a:t>
            </a:fld>
            <a:endParaRPr lang="es-ES"/>
          </a:p>
        </p:txBody>
      </p:sp>
    </p:spTree>
    <p:extLst>
      <p:ext uri="{BB962C8B-B14F-4D97-AF65-F5344CB8AC3E}">
        <p14:creationId xmlns:p14="http://schemas.microsoft.com/office/powerpoint/2010/main" val="36171002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s-MX" sz="1200" kern="1200" dirty="0" smtClean="0">
                <a:solidFill>
                  <a:schemeClr val="tx1"/>
                </a:solidFill>
                <a:effectLst/>
                <a:latin typeface="+mn-lt"/>
                <a:ea typeface="+mn-ea"/>
                <a:cs typeface="+mn-cs"/>
              </a:rPr>
              <a:t>Conforme a la recomendación de Rectoría General de consolidar los recursos para reducir las transferencias, en los últimos años se han reducido progresivamente el número de estructuras presupuestales. En 2016 solo la DCCD amplió el número de proyectos por un cambio en la política de la administración de sus recursos, favoreciendo la atención de los cuatro programas institucionales (docencia, investigación, preservación y difusión de la cultura y apoyo institucional)</a:t>
            </a:r>
            <a:endParaRPr lang="es-ES_tradnl" sz="1200" kern="1200" dirty="0" smtClean="0">
              <a:solidFill>
                <a:schemeClr val="tx1"/>
              </a:solidFill>
              <a:effectLst/>
              <a:latin typeface="+mn-lt"/>
              <a:ea typeface="+mn-ea"/>
              <a:cs typeface="+mn-cs"/>
            </a:endParaRPr>
          </a:p>
          <a:p>
            <a:endParaRPr lang="es-ES" dirty="0"/>
          </a:p>
        </p:txBody>
      </p:sp>
      <p:sp>
        <p:nvSpPr>
          <p:cNvPr id="4" name="Marcador de número de diapositiva 3"/>
          <p:cNvSpPr>
            <a:spLocks noGrp="1"/>
          </p:cNvSpPr>
          <p:nvPr>
            <p:ph type="sldNum" sz="quarter" idx="10"/>
          </p:nvPr>
        </p:nvSpPr>
        <p:spPr/>
        <p:txBody>
          <a:bodyPr/>
          <a:lstStyle/>
          <a:p>
            <a:fld id="{22641D97-2FE4-E241-90E7-6FACC84610C1}" type="slidenum">
              <a:rPr lang="es-ES" smtClean="0"/>
              <a:t>14</a:t>
            </a:fld>
            <a:endParaRPr lang="es-ES"/>
          </a:p>
        </p:txBody>
      </p:sp>
    </p:spTree>
    <p:extLst>
      <p:ext uri="{BB962C8B-B14F-4D97-AF65-F5344CB8AC3E}">
        <p14:creationId xmlns:p14="http://schemas.microsoft.com/office/powerpoint/2010/main" val="9089490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s-MX" sz="1200" kern="1200" dirty="0" smtClean="0">
                <a:solidFill>
                  <a:schemeClr val="tx1"/>
                </a:solidFill>
                <a:effectLst/>
                <a:latin typeface="+mn-lt"/>
                <a:ea typeface="+mn-ea"/>
                <a:cs typeface="+mn-cs"/>
              </a:rPr>
              <a:t>Se sugirió una política de distribución de los recursos, priorizando su ejercicio en la primera mitad del año y dejando solo un porcentaje reducido para el último trimestre.</a:t>
            </a:r>
            <a:endParaRPr lang="es-ES_tradnl" sz="1200" kern="1200" dirty="0" smtClean="0">
              <a:solidFill>
                <a:schemeClr val="tx1"/>
              </a:solidFill>
              <a:effectLst/>
              <a:latin typeface="+mn-lt"/>
              <a:ea typeface="+mn-ea"/>
              <a:cs typeface="+mn-cs"/>
            </a:endParaRPr>
          </a:p>
          <a:p>
            <a:endParaRPr lang="es-MX" baseline="0" dirty="0" smtClean="0"/>
          </a:p>
        </p:txBody>
      </p:sp>
      <p:sp>
        <p:nvSpPr>
          <p:cNvPr id="4" name="Marcador de número de diapositiva 3"/>
          <p:cNvSpPr>
            <a:spLocks noGrp="1"/>
          </p:cNvSpPr>
          <p:nvPr>
            <p:ph type="sldNum" sz="quarter" idx="10"/>
          </p:nvPr>
        </p:nvSpPr>
        <p:spPr/>
        <p:txBody>
          <a:bodyPr/>
          <a:lstStyle/>
          <a:p>
            <a:fld id="{22641D97-2FE4-E241-90E7-6FACC84610C1}" type="slidenum">
              <a:rPr lang="es-ES" smtClean="0"/>
              <a:t>15</a:t>
            </a:fld>
            <a:endParaRPr lang="es-ES"/>
          </a:p>
        </p:txBody>
      </p:sp>
    </p:spTree>
    <p:extLst>
      <p:ext uri="{BB962C8B-B14F-4D97-AF65-F5344CB8AC3E}">
        <p14:creationId xmlns:p14="http://schemas.microsoft.com/office/powerpoint/2010/main" val="34695105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sz="1200" kern="1200" dirty="0" smtClean="0">
                <a:solidFill>
                  <a:schemeClr val="tx1"/>
                </a:solidFill>
                <a:effectLst/>
                <a:latin typeface="+mn-lt"/>
                <a:ea typeface="+mn-ea"/>
                <a:cs typeface="+mn-cs"/>
              </a:rPr>
              <a:t>Rectoría:</a:t>
            </a:r>
            <a:endParaRPr lang="es-ES_tradnl" sz="1200" kern="1200" dirty="0" smtClean="0">
              <a:solidFill>
                <a:schemeClr val="tx1"/>
              </a:solidFill>
              <a:effectLst/>
              <a:latin typeface="+mn-lt"/>
              <a:ea typeface="+mn-ea"/>
              <a:cs typeface="+mn-cs"/>
            </a:endParaRPr>
          </a:p>
          <a:p>
            <a:r>
              <a:rPr lang="es-ES" sz="1200" kern="1200" dirty="0" smtClean="0">
                <a:solidFill>
                  <a:schemeClr val="tx1"/>
                </a:solidFill>
                <a:effectLst/>
                <a:latin typeface="+mn-lt"/>
                <a:ea typeface="+mn-ea"/>
                <a:cs typeface="+mn-cs"/>
              </a:rPr>
              <a:t>Los gastos de inversión son principalmente equipo de cómputo y un lente para una cámara digital. El resto es mobiliario menor</a:t>
            </a:r>
            <a:endParaRPr lang="es-ES_tradnl" sz="1200" kern="1200" dirty="0" smtClean="0">
              <a:solidFill>
                <a:schemeClr val="tx1"/>
              </a:solidFill>
              <a:effectLst/>
              <a:latin typeface="+mn-lt"/>
              <a:ea typeface="+mn-ea"/>
              <a:cs typeface="+mn-cs"/>
            </a:endParaRPr>
          </a:p>
          <a:p>
            <a:r>
              <a:rPr lang="es-ES" sz="1200" kern="1200" dirty="0" smtClean="0">
                <a:solidFill>
                  <a:schemeClr val="tx1"/>
                </a:solidFill>
                <a:effectLst/>
                <a:latin typeface="+mn-lt"/>
                <a:ea typeface="+mn-ea"/>
                <a:cs typeface="+mn-cs"/>
              </a:rPr>
              <a:t>Secretaría:</a:t>
            </a:r>
            <a:endParaRPr lang="es-ES_tradnl" sz="1200" kern="1200" dirty="0" smtClean="0">
              <a:solidFill>
                <a:schemeClr val="tx1"/>
              </a:solidFill>
              <a:effectLst/>
              <a:latin typeface="+mn-lt"/>
              <a:ea typeface="+mn-ea"/>
              <a:cs typeface="+mn-cs"/>
            </a:endParaRPr>
          </a:p>
          <a:p>
            <a:r>
              <a:rPr lang="es-ES" sz="1200" kern="1200" dirty="0" smtClean="0">
                <a:solidFill>
                  <a:schemeClr val="tx1"/>
                </a:solidFill>
                <a:effectLst/>
                <a:latin typeface="+mn-lt"/>
                <a:ea typeface="+mn-ea"/>
                <a:cs typeface="+mn-cs"/>
              </a:rPr>
              <a:t>15. MDP corresponden a la partida protegida de libros y revistas.</a:t>
            </a:r>
            <a:endParaRPr lang="es-ES_tradnl" sz="1200" kern="1200" dirty="0" smtClean="0">
              <a:solidFill>
                <a:schemeClr val="tx1"/>
              </a:solidFill>
              <a:effectLst/>
              <a:latin typeface="+mn-lt"/>
              <a:ea typeface="+mn-ea"/>
              <a:cs typeface="+mn-cs"/>
            </a:endParaRPr>
          </a:p>
          <a:p>
            <a:r>
              <a:rPr lang="es-ES" sz="1200" kern="1200" dirty="0" smtClean="0">
                <a:solidFill>
                  <a:schemeClr val="tx1"/>
                </a:solidFill>
                <a:effectLst/>
                <a:latin typeface="+mn-lt"/>
                <a:ea typeface="+mn-ea"/>
                <a:cs typeface="+mn-cs"/>
              </a:rPr>
              <a:t>Cerca de $250,000 son para equipo de cómputo, televisores y pantallas para diversos fines de gestión y monitoreo.</a:t>
            </a:r>
            <a:endParaRPr lang="es-ES_tradnl" sz="1200" kern="1200" dirty="0" smtClean="0">
              <a:solidFill>
                <a:schemeClr val="tx1"/>
              </a:solidFill>
              <a:effectLst/>
              <a:latin typeface="+mn-lt"/>
              <a:ea typeface="+mn-ea"/>
              <a:cs typeface="+mn-cs"/>
            </a:endParaRPr>
          </a:p>
          <a:p>
            <a:r>
              <a:rPr lang="es-ES" sz="1200" kern="1200" dirty="0" smtClean="0">
                <a:solidFill>
                  <a:schemeClr val="tx1"/>
                </a:solidFill>
                <a:effectLst/>
                <a:latin typeface="+mn-lt"/>
                <a:ea typeface="+mn-ea"/>
                <a:cs typeface="+mn-cs"/>
              </a:rPr>
              <a:t>El resto es equipo para el área de servicios generales y mobiliario en general (</a:t>
            </a:r>
            <a:r>
              <a:rPr lang="es-ES" sz="1200" kern="1200" dirty="0" err="1" smtClean="0">
                <a:solidFill>
                  <a:schemeClr val="tx1"/>
                </a:solidFill>
                <a:effectLst/>
                <a:latin typeface="+mn-lt"/>
                <a:ea typeface="+mn-ea"/>
                <a:cs typeface="+mn-cs"/>
              </a:rPr>
              <a:t>aprox</a:t>
            </a:r>
            <a:r>
              <a:rPr lang="es-ES" sz="1200" kern="1200" dirty="0" smtClean="0">
                <a:solidFill>
                  <a:schemeClr val="tx1"/>
                </a:solidFill>
                <a:effectLst/>
                <a:latin typeface="+mn-lt"/>
                <a:ea typeface="+mn-ea"/>
                <a:cs typeface="+mn-cs"/>
              </a:rPr>
              <a:t> $250,000)</a:t>
            </a:r>
          </a:p>
          <a:p>
            <a:r>
              <a:rPr lang="es-ES" sz="1200" kern="1200" dirty="0" smtClean="0">
                <a:solidFill>
                  <a:schemeClr val="tx1"/>
                </a:solidFill>
                <a:effectLst/>
                <a:latin typeface="+mn-lt"/>
                <a:ea typeface="+mn-ea"/>
                <a:cs typeface="+mn-cs"/>
              </a:rPr>
              <a:t>En cuanto al mantenimiento, se concentran las partidas protegidas de mantenimiento y adaptaciones a instalaciones y a la infraestructura de </a:t>
            </a:r>
            <a:r>
              <a:rPr lang="es-ES" sz="1200" kern="1200" dirty="0" err="1" smtClean="0">
                <a:solidFill>
                  <a:schemeClr val="tx1"/>
                </a:solidFill>
                <a:effectLst/>
                <a:latin typeface="+mn-lt"/>
                <a:ea typeface="+mn-ea"/>
                <a:cs typeface="+mn-cs"/>
              </a:rPr>
              <a:t>TIC´s</a:t>
            </a:r>
            <a:r>
              <a:rPr lang="es-ES" sz="1200" kern="1200" dirty="0" smtClean="0">
                <a:solidFill>
                  <a:schemeClr val="tx1"/>
                </a:solidFill>
                <a:effectLst/>
                <a:latin typeface="+mn-lt"/>
                <a:ea typeface="+mn-ea"/>
                <a:cs typeface="+mn-cs"/>
              </a:rPr>
              <a:t>, por más de 4MDP. Asimismo se elaboró el plan de adaptaciones, mantenimientos a instalaciones y equipos, así como el mantenimiento a equipo especializado.</a:t>
            </a:r>
            <a:endParaRPr lang="es-ES_tradnl" sz="1200" kern="1200" dirty="0" smtClean="0">
              <a:solidFill>
                <a:schemeClr val="tx1"/>
              </a:solidFill>
              <a:effectLst/>
              <a:latin typeface="+mn-lt"/>
              <a:ea typeface="+mn-ea"/>
              <a:cs typeface="+mn-cs"/>
            </a:endParaRPr>
          </a:p>
          <a:p>
            <a:r>
              <a:rPr lang="es-ES" sz="1200" kern="1200" dirty="0" smtClean="0">
                <a:solidFill>
                  <a:schemeClr val="tx1"/>
                </a:solidFill>
                <a:effectLst/>
                <a:latin typeface="+mn-lt"/>
                <a:ea typeface="+mn-ea"/>
                <a:cs typeface="+mn-cs"/>
              </a:rPr>
              <a:t> </a:t>
            </a:r>
            <a:endParaRPr lang="es-ES_tradnl" sz="1200" kern="1200" dirty="0" smtClean="0">
              <a:solidFill>
                <a:schemeClr val="tx1"/>
              </a:solidFill>
              <a:effectLst/>
              <a:latin typeface="+mn-lt"/>
              <a:ea typeface="+mn-ea"/>
              <a:cs typeface="+mn-cs"/>
            </a:endParaRPr>
          </a:p>
          <a:p>
            <a:r>
              <a:rPr lang="es-ES" sz="1200" kern="1200" dirty="0" smtClean="0">
                <a:solidFill>
                  <a:schemeClr val="tx1"/>
                </a:solidFill>
                <a:effectLst/>
                <a:latin typeface="+mn-lt"/>
                <a:ea typeface="+mn-ea"/>
                <a:cs typeface="+mn-cs"/>
              </a:rPr>
              <a:t>DCCD:</a:t>
            </a:r>
            <a:endParaRPr lang="es-ES_tradnl" sz="1200" kern="1200" dirty="0" smtClean="0">
              <a:solidFill>
                <a:schemeClr val="tx1"/>
              </a:solidFill>
              <a:effectLst/>
              <a:latin typeface="+mn-lt"/>
              <a:ea typeface="+mn-ea"/>
              <a:cs typeface="+mn-cs"/>
            </a:endParaRPr>
          </a:p>
          <a:p>
            <a:r>
              <a:rPr lang="es-ES" sz="1200" kern="1200" dirty="0" smtClean="0">
                <a:solidFill>
                  <a:schemeClr val="tx1"/>
                </a:solidFill>
                <a:effectLst/>
                <a:latin typeface="+mn-lt"/>
                <a:ea typeface="+mn-ea"/>
                <a:cs typeface="+mn-cs"/>
              </a:rPr>
              <a:t>Tres cuartas partes de los gastos de inversión son para equipo de cómputo.</a:t>
            </a:r>
            <a:endParaRPr lang="es-ES_tradnl" sz="1200" kern="1200" dirty="0" smtClean="0">
              <a:solidFill>
                <a:schemeClr val="tx1"/>
              </a:solidFill>
              <a:effectLst/>
              <a:latin typeface="+mn-lt"/>
              <a:ea typeface="+mn-ea"/>
              <a:cs typeface="+mn-cs"/>
            </a:endParaRPr>
          </a:p>
          <a:p>
            <a:r>
              <a:rPr lang="es-ES" sz="1200" kern="1200" dirty="0" smtClean="0">
                <a:solidFill>
                  <a:schemeClr val="tx1"/>
                </a:solidFill>
                <a:effectLst/>
                <a:latin typeface="+mn-lt"/>
                <a:ea typeface="+mn-ea"/>
                <a:cs typeface="+mn-cs"/>
              </a:rPr>
              <a:t>El resto es para equipo de audio, fotográfico y mobiliario</a:t>
            </a:r>
            <a:endParaRPr lang="es-ES_tradnl" sz="1200" kern="1200" dirty="0" smtClean="0">
              <a:solidFill>
                <a:schemeClr val="tx1"/>
              </a:solidFill>
              <a:effectLst/>
              <a:latin typeface="+mn-lt"/>
              <a:ea typeface="+mn-ea"/>
              <a:cs typeface="+mn-cs"/>
            </a:endParaRPr>
          </a:p>
          <a:p>
            <a:r>
              <a:rPr lang="es-ES" sz="1200" kern="1200" dirty="0" smtClean="0">
                <a:solidFill>
                  <a:schemeClr val="tx1"/>
                </a:solidFill>
                <a:effectLst/>
                <a:latin typeface="+mn-lt"/>
                <a:ea typeface="+mn-ea"/>
                <a:cs typeface="+mn-cs"/>
              </a:rPr>
              <a:t>En cuanto al mantenimiento, dos terceras partes se dirigen a la infraestructura de TIC’S.</a:t>
            </a:r>
            <a:endParaRPr lang="es-ES_tradnl" sz="1200" kern="1200" dirty="0" smtClean="0">
              <a:solidFill>
                <a:schemeClr val="tx1"/>
              </a:solidFill>
              <a:effectLst/>
              <a:latin typeface="+mn-lt"/>
              <a:ea typeface="+mn-ea"/>
              <a:cs typeface="+mn-cs"/>
            </a:endParaRPr>
          </a:p>
          <a:p>
            <a:r>
              <a:rPr lang="es-ES" sz="1200" kern="1200" dirty="0" smtClean="0">
                <a:solidFill>
                  <a:schemeClr val="tx1"/>
                </a:solidFill>
                <a:effectLst/>
                <a:latin typeface="+mn-lt"/>
                <a:ea typeface="+mn-ea"/>
                <a:cs typeface="+mn-cs"/>
              </a:rPr>
              <a:t>DCNI:</a:t>
            </a:r>
            <a:endParaRPr lang="es-ES_tradnl" sz="1200" kern="1200" dirty="0" smtClean="0">
              <a:solidFill>
                <a:schemeClr val="tx1"/>
              </a:solidFill>
              <a:effectLst/>
              <a:latin typeface="+mn-lt"/>
              <a:ea typeface="+mn-ea"/>
              <a:cs typeface="+mn-cs"/>
            </a:endParaRPr>
          </a:p>
          <a:p>
            <a:r>
              <a:rPr lang="es-ES" sz="1200" kern="1200" dirty="0" smtClean="0">
                <a:solidFill>
                  <a:schemeClr val="tx1"/>
                </a:solidFill>
                <a:effectLst/>
                <a:latin typeface="+mn-lt"/>
                <a:ea typeface="+mn-ea"/>
                <a:cs typeface="+mn-cs"/>
              </a:rPr>
              <a:t>Alrededor de $400,000 son para equipo especializado</a:t>
            </a:r>
            <a:endParaRPr lang="es-ES_tradnl" sz="1200" kern="1200" dirty="0" smtClean="0">
              <a:solidFill>
                <a:schemeClr val="tx1"/>
              </a:solidFill>
              <a:effectLst/>
              <a:latin typeface="+mn-lt"/>
              <a:ea typeface="+mn-ea"/>
              <a:cs typeface="+mn-cs"/>
            </a:endParaRPr>
          </a:p>
          <a:p>
            <a:r>
              <a:rPr lang="es-ES" sz="1200" kern="1200" dirty="0" smtClean="0">
                <a:solidFill>
                  <a:schemeClr val="tx1"/>
                </a:solidFill>
                <a:effectLst/>
                <a:latin typeface="+mn-lt"/>
                <a:ea typeface="+mn-ea"/>
                <a:cs typeface="+mn-cs"/>
              </a:rPr>
              <a:t>Aproximadamente $200,00 son para equipo de cómputo</a:t>
            </a:r>
            <a:endParaRPr lang="es-ES_tradnl" sz="1200" kern="1200" dirty="0" smtClean="0">
              <a:solidFill>
                <a:schemeClr val="tx1"/>
              </a:solidFill>
              <a:effectLst/>
              <a:latin typeface="+mn-lt"/>
              <a:ea typeface="+mn-ea"/>
              <a:cs typeface="+mn-cs"/>
            </a:endParaRPr>
          </a:p>
          <a:p>
            <a:r>
              <a:rPr lang="es-ES" sz="1200" kern="1200" dirty="0" smtClean="0">
                <a:solidFill>
                  <a:schemeClr val="tx1"/>
                </a:solidFill>
                <a:effectLst/>
                <a:latin typeface="+mn-lt"/>
                <a:ea typeface="+mn-ea"/>
                <a:cs typeface="+mn-cs"/>
              </a:rPr>
              <a:t>El resto es principalmente mobiliario.</a:t>
            </a:r>
            <a:endParaRPr lang="es-ES_tradnl" sz="1200" kern="1200" dirty="0" smtClean="0">
              <a:solidFill>
                <a:schemeClr val="tx1"/>
              </a:solidFill>
              <a:effectLst/>
              <a:latin typeface="+mn-lt"/>
              <a:ea typeface="+mn-ea"/>
              <a:cs typeface="+mn-cs"/>
            </a:endParaRPr>
          </a:p>
          <a:p>
            <a:r>
              <a:rPr lang="es-ES" sz="1200" kern="1200" dirty="0" smtClean="0">
                <a:solidFill>
                  <a:schemeClr val="tx1"/>
                </a:solidFill>
                <a:effectLst/>
                <a:latin typeface="+mn-lt"/>
                <a:ea typeface="+mn-ea"/>
                <a:cs typeface="+mn-cs"/>
              </a:rPr>
              <a:t>En cuanto a mantenimiento, dos terceras partes son para equipo especializado. </a:t>
            </a:r>
            <a:endParaRPr lang="es-ES_tradnl" sz="1200" kern="1200" dirty="0" smtClean="0">
              <a:solidFill>
                <a:schemeClr val="tx1"/>
              </a:solidFill>
              <a:effectLst/>
              <a:latin typeface="+mn-lt"/>
              <a:ea typeface="+mn-ea"/>
              <a:cs typeface="+mn-cs"/>
            </a:endParaRPr>
          </a:p>
          <a:p>
            <a:r>
              <a:rPr lang="es-ES" sz="1200" kern="1200" dirty="0" smtClean="0">
                <a:solidFill>
                  <a:schemeClr val="tx1"/>
                </a:solidFill>
                <a:effectLst/>
                <a:latin typeface="+mn-lt"/>
                <a:ea typeface="+mn-ea"/>
                <a:cs typeface="+mn-cs"/>
              </a:rPr>
              <a:t>DCSH:</a:t>
            </a:r>
            <a:endParaRPr lang="es-ES_tradnl" sz="1200" kern="1200" dirty="0" smtClean="0">
              <a:solidFill>
                <a:schemeClr val="tx1"/>
              </a:solidFill>
              <a:effectLst/>
              <a:latin typeface="+mn-lt"/>
              <a:ea typeface="+mn-ea"/>
              <a:cs typeface="+mn-cs"/>
            </a:endParaRPr>
          </a:p>
          <a:p>
            <a:r>
              <a:rPr lang="es-ES" sz="1200" kern="1200" dirty="0" smtClean="0">
                <a:solidFill>
                  <a:schemeClr val="tx1"/>
                </a:solidFill>
                <a:effectLst/>
                <a:latin typeface="+mn-lt"/>
                <a:ea typeface="+mn-ea"/>
                <a:cs typeface="+mn-cs"/>
              </a:rPr>
              <a:t>Prácticamente todo el recurso es para equipo de cómputo, solo una pequeña proporción es para mobiliario.</a:t>
            </a:r>
            <a:endParaRPr lang="es-ES_tradnl" sz="1200" kern="1200" dirty="0" smtClean="0">
              <a:solidFill>
                <a:schemeClr val="tx1"/>
              </a:solidFill>
              <a:effectLst/>
              <a:latin typeface="+mn-lt"/>
              <a:ea typeface="+mn-ea"/>
              <a:cs typeface="+mn-cs"/>
            </a:endParaRPr>
          </a:p>
          <a:p>
            <a:r>
              <a:rPr lang="es-ES" sz="1200" kern="1200" dirty="0" smtClean="0">
                <a:solidFill>
                  <a:schemeClr val="tx1"/>
                </a:solidFill>
                <a:effectLst/>
                <a:latin typeface="+mn-lt"/>
                <a:ea typeface="+mn-ea"/>
                <a:cs typeface="+mn-cs"/>
              </a:rPr>
              <a:t> </a:t>
            </a:r>
            <a:endParaRPr lang="es-ES_tradnl" sz="1200" kern="1200" dirty="0" smtClean="0">
              <a:solidFill>
                <a:schemeClr val="tx1"/>
              </a:solidFill>
              <a:effectLst/>
              <a:latin typeface="+mn-lt"/>
              <a:ea typeface="+mn-ea"/>
              <a:cs typeface="+mn-cs"/>
            </a:endParaRPr>
          </a:p>
          <a:p>
            <a:endParaRPr lang="es-ES_tradnl" sz="1200" kern="1200" dirty="0" smtClean="0">
              <a:solidFill>
                <a:schemeClr val="tx1"/>
              </a:solidFill>
              <a:effectLst/>
              <a:latin typeface="+mn-lt"/>
              <a:ea typeface="+mn-ea"/>
              <a:cs typeface="+mn-cs"/>
            </a:endParaRPr>
          </a:p>
          <a:p>
            <a:endParaRPr lang="es-ES" dirty="0"/>
          </a:p>
        </p:txBody>
      </p:sp>
      <p:sp>
        <p:nvSpPr>
          <p:cNvPr id="4" name="Marcador de número de diapositiva 3"/>
          <p:cNvSpPr>
            <a:spLocks noGrp="1"/>
          </p:cNvSpPr>
          <p:nvPr>
            <p:ph type="sldNum" sz="quarter" idx="10"/>
          </p:nvPr>
        </p:nvSpPr>
        <p:spPr/>
        <p:txBody>
          <a:bodyPr/>
          <a:lstStyle/>
          <a:p>
            <a:fld id="{22641D97-2FE4-E241-90E7-6FACC84610C1}" type="slidenum">
              <a:rPr lang="es-ES" smtClean="0"/>
              <a:t>16</a:t>
            </a:fld>
            <a:endParaRPr lang="es-ES"/>
          </a:p>
        </p:txBody>
      </p:sp>
    </p:spTree>
    <p:extLst>
      <p:ext uri="{BB962C8B-B14F-4D97-AF65-F5344CB8AC3E}">
        <p14:creationId xmlns:p14="http://schemas.microsoft.com/office/powerpoint/2010/main" val="16866626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MX" sz="1800" dirty="0" smtClean="0"/>
              <a:t>Docencia:</a:t>
            </a:r>
          </a:p>
          <a:p>
            <a:r>
              <a:rPr lang="es-MX" sz="1800" dirty="0" smtClean="0"/>
              <a:t>Fortalecimiento</a:t>
            </a:r>
            <a:r>
              <a:rPr lang="es-MX" sz="1800" baseline="0" dirty="0" smtClean="0"/>
              <a:t> a la docencia: </a:t>
            </a:r>
          </a:p>
          <a:p>
            <a:r>
              <a:rPr lang="es-MX" sz="1200" kern="1200" dirty="0" smtClean="0">
                <a:solidFill>
                  <a:schemeClr val="tx1"/>
                </a:solidFill>
                <a:effectLst/>
                <a:latin typeface="+mn-lt"/>
                <a:ea typeface="+mn-ea"/>
                <a:cs typeface="+mn-cs"/>
              </a:rPr>
              <a:t>En el proyecto de fortalecimiento a la docencia, de la Rectoría de Unidad incluye recursos para:</a:t>
            </a:r>
            <a:endParaRPr lang="es-ES_tradnl" sz="1200" kern="1200" dirty="0" smtClean="0">
              <a:solidFill>
                <a:schemeClr val="tx1"/>
              </a:solidFill>
              <a:effectLst/>
              <a:latin typeface="+mn-lt"/>
              <a:ea typeface="+mn-ea"/>
              <a:cs typeface="+mn-cs"/>
            </a:endParaRPr>
          </a:p>
          <a:p>
            <a:pPr lvl="0"/>
            <a:r>
              <a:rPr lang="es-MX" sz="1200" kern="1200" dirty="0" smtClean="0">
                <a:solidFill>
                  <a:schemeClr val="tx1"/>
                </a:solidFill>
                <a:effectLst/>
                <a:latin typeface="+mn-lt"/>
                <a:ea typeface="+mn-ea"/>
                <a:cs typeface="+mn-cs"/>
              </a:rPr>
              <a:t>Premios (partida protegida); investigaciones del modelo</a:t>
            </a:r>
            <a:r>
              <a:rPr lang="es-MX" sz="1200" kern="1200" baseline="0" dirty="0" smtClean="0">
                <a:solidFill>
                  <a:schemeClr val="tx1"/>
                </a:solidFill>
                <a:effectLst/>
                <a:latin typeface="+mn-lt"/>
                <a:ea typeface="+mn-ea"/>
                <a:cs typeface="+mn-cs"/>
              </a:rPr>
              <a:t> 73,000</a:t>
            </a:r>
            <a:endParaRPr lang="es-ES_tradnl" sz="1200" kern="1200" dirty="0" smtClean="0">
              <a:solidFill>
                <a:schemeClr val="tx1"/>
              </a:solidFill>
              <a:effectLst/>
              <a:latin typeface="+mn-lt"/>
              <a:ea typeface="+mn-ea"/>
              <a:cs typeface="+mn-cs"/>
            </a:endParaRPr>
          </a:p>
          <a:p>
            <a:r>
              <a:rPr lang="es-MX" sz="1200" dirty="0" smtClean="0"/>
              <a:t>Convocatoria libros de texto:</a:t>
            </a:r>
            <a:r>
              <a:rPr lang="es-MX" sz="1200" baseline="0" dirty="0" smtClean="0"/>
              <a:t> $250,000</a:t>
            </a:r>
          </a:p>
          <a:p>
            <a:pPr marL="0" marR="0" indent="0" algn="l" defTabSz="457200" rtl="0" eaLnBrk="1" fontAlgn="auto" latinLnBrk="0" hangingPunct="1">
              <a:lnSpc>
                <a:spcPct val="100000"/>
              </a:lnSpc>
              <a:spcBef>
                <a:spcPts val="0"/>
              </a:spcBef>
              <a:spcAft>
                <a:spcPts val="0"/>
              </a:spcAft>
              <a:buClrTx/>
              <a:buSzTx/>
              <a:buFontTx/>
              <a:buNone/>
              <a:tabLst/>
              <a:defRPr/>
            </a:pPr>
            <a:r>
              <a:rPr lang="es-MX" sz="1200" dirty="0" smtClean="0"/>
              <a:t>Comisión interdivisional de Innovación educativa y apropiación tecnológica: $250,000</a:t>
            </a:r>
          </a:p>
          <a:p>
            <a:pPr marL="0" marR="0" indent="0" algn="l" defTabSz="457200" rtl="0" eaLnBrk="1" fontAlgn="auto" latinLnBrk="0" hangingPunct="1">
              <a:lnSpc>
                <a:spcPct val="100000"/>
              </a:lnSpc>
              <a:spcBef>
                <a:spcPts val="0"/>
              </a:spcBef>
              <a:spcAft>
                <a:spcPts val="0"/>
              </a:spcAft>
              <a:buClrTx/>
              <a:buSzTx/>
              <a:buFontTx/>
              <a:buNone/>
              <a:tabLst/>
              <a:defRPr/>
            </a:pPr>
            <a:r>
              <a:rPr lang="es-MX" sz="1200" dirty="0" smtClean="0"/>
              <a:t>Desarrollo de contenidos digitales para UEA de alta reprobación: $600,000</a:t>
            </a:r>
          </a:p>
          <a:p>
            <a:r>
              <a:rPr lang="es-MX" sz="1200" dirty="0" smtClean="0"/>
              <a:t>L</a:t>
            </a:r>
            <a:r>
              <a:rPr lang="es-MX" sz="1200" baseline="0" dirty="0" smtClean="0"/>
              <a:t>os jefes de Depto intervendrían en el ejercicio de los programas de apoyo a los departamentos</a:t>
            </a:r>
          </a:p>
          <a:p>
            <a:r>
              <a:rPr lang="es-MX" sz="1200" baseline="0" dirty="0" smtClean="0"/>
              <a:t>Es un apoyo y no se trata de restarle a los departamentos.</a:t>
            </a:r>
          </a:p>
          <a:p>
            <a:pPr marL="0" marR="0" indent="0" algn="l" defTabSz="457200" rtl="0" eaLnBrk="1" fontAlgn="auto" latinLnBrk="0" hangingPunct="1">
              <a:lnSpc>
                <a:spcPct val="100000"/>
              </a:lnSpc>
              <a:spcBef>
                <a:spcPts val="0"/>
              </a:spcBef>
              <a:spcAft>
                <a:spcPts val="0"/>
              </a:spcAft>
              <a:buClrTx/>
              <a:buSzTx/>
              <a:buFontTx/>
              <a:buNone/>
              <a:tabLst/>
              <a:defRPr/>
            </a:pPr>
            <a:endParaRPr lang="es-MX" sz="1200" baseline="0" dirty="0" smtClean="0"/>
          </a:p>
          <a:p>
            <a:r>
              <a:rPr lang="es-MX" sz="1800" dirty="0" smtClean="0"/>
              <a:t>Investigación:</a:t>
            </a:r>
          </a:p>
          <a:p>
            <a:r>
              <a:rPr lang="es-MX" sz="1800" dirty="0" smtClean="0"/>
              <a:t>Convocatoria 2015</a:t>
            </a:r>
            <a:r>
              <a:rPr lang="es-MX" sz="1800" baseline="0" dirty="0" smtClean="0"/>
              <a:t> de investigación interdisciplinaria. $2,600,000 </a:t>
            </a:r>
          </a:p>
          <a:p>
            <a:r>
              <a:rPr lang="es-MX" sz="1200" kern="1200" dirty="0" smtClean="0">
                <a:solidFill>
                  <a:schemeClr val="tx1"/>
                </a:solidFill>
                <a:effectLst/>
                <a:latin typeface="+mn-lt"/>
                <a:ea typeface="+mn-ea"/>
                <a:cs typeface="+mn-cs"/>
              </a:rPr>
              <a:t>Seminario de las formas de la investigación científica en cada una de las divisiones </a:t>
            </a:r>
          </a:p>
          <a:p>
            <a:r>
              <a:rPr lang="es-MX" sz="1200" kern="1200" dirty="0" smtClean="0">
                <a:solidFill>
                  <a:schemeClr val="tx1"/>
                </a:solidFill>
                <a:effectLst/>
                <a:latin typeface="+mn-lt"/>
                <a:ea typeface="+mn-ea"/>
                <a:cs typeface="+mn-cs"/>
              </a:rPr>
              <a:t>primero, jefes de departamento y directores de división $100,000</a:t>
            </a:r>
          </a:p>
          <a:p>
            <a:r>
              <a:rPr lang="es-MX" sz="1800" dirty="0" smtClean="0"/>
              <a:t>Y Primer congreso de</a:t>
            </a:r>
            <a:r>
              <a:rPr lang="es-MX" sz="1800" baseline="0" dirty="0" smtClean="0"/>
              <a:t> investigación interdisciplinaria </a:t>
            </a:r>
            <a:r>
              <a:rPr lang="es-MX" sz="1800" dirty="0" smtClean="0"/>
              <a:t>de la Unidad: $100,000</a:t>
            </a:r>
          </a:p>
          <a:p>
            <a:r>
              <a:rPr lang="es-MX" sz="1800" dirty="0" smtClean="0"/>
              <a:t>Apoyo</a:t>
            </a:r>
            <a:r>
              <a:rPr lang="es-MX" sz="1800" baseline="0" dirty="0" smtClean="0"/>
              <a:t> a Grupos de investigación $363,750</a:t>
            </a:r>
            <a:endParaRPr lang="es-MX" sz="1800" dirty="0" smtClean="0"/>
          </a:p>
          <a:p>
            <a:endParaRPr lang="es-MX" sz="1800" dirty="0" smtClean="0"/>
          </a:p>
          <a:p>
            <a:endParaRPr lang="es-MX" sz="1800" dirty="0" smtClean="0"/>
          </a:p>
          <a:p>
            <a:r>
              <a:rPr lang="es-MX" sz="1800" dirty="0" smtClean="0"/>
              <a:t>Preservación y Difusión de la Cultura:</a:t>
            </a:r>
          </a:p>
          <a:p>
            <a:pPr lvl="0"/>
            <a:r>
              <a:rPr lang="es-MX" sz="1200" kern="1200" dirty="0" smtClean="0">
                <a:solidFill>
                  <a:schemeClr val="tx1"/>
                </a:solidFill>
                <a:effectLst/>
                <a:latin typeface="+mn-lt"/>
                <a:ea typeface="+mn-ea"/>
                <a:cs typeface="+mn-cs"/>
              </a:rPr>
              <a:t>Talleres culturales</a:t>
            </a:r>
            <a:endParaRPr lang="es-ES_tradnl" sz="1200" kern="1200" dirty="0" smtClean="0">
              <a:solidFill>
                <a:schemeClr val="tx1"/>
              </a:solidFill>
              <a:effectLst/>
              <a:latin typeface="+mn-lt"/>
              <a:ea typeface="+mn-ea"/>
              <a:cs typeface="+mn-cs"/>
            </a:endParaRPr>
          </a:p>
          <a:p>
            <a:pPr lvl="0"/>
            <a:r>
              <a:rPr lang="es-MX" sz="1200" kern="1200" dirty="0" smtClean="0">
                <a:solidFill>
                  <a:schemeClr val="tx1"/>
                </a:solidFill>
                <a:effectLst/>
                <a:latin typeface="+mn-lt"/>
                <a:ea typeface="+mn-ea"/>
                <a:cs typeface="+mn-cs"/>
              </a:rPr>
              <a:t>Actividades culturales</a:t>
            </a:r>
            <a:endParaRPr lang="es-ES_tradnl" sz="1200" kern="1200" dirty="0" smtClean="0">
              <a:solidFill>
                <a:schemeClr val="tx1"/>
              </a:solidFill>
              <a:effectLst/>
              <a:latin typeface="+mn-lt"/>
              <a:ea typeface="+mn-ea"/>
              <a:cs typeface="+mn-cs"/>
            </a:endParaRPr>
          </a:p>
          <a:p>
            <a:pPr lvl="0"/>
            <a:r>
              <a:rPr lang="es-MX" sz="1200" kern="1200" dirty="0" smtClean="0">
                <a:solidFill>
                  <a:schemeClr val="tx1"/>
                </a:solidFill>
                <a:effectLst/>
                <a:latin typeface="+mn-lt"/>
                <a:ea typeface="+mn-ea"/>
                <a:cs typeface="+mn-cs"/>
              </a:rPr>
              <a:t>Difusión en medios</a:t>
            </a:r>
            <a:endParaRPr lang="es-ES_tradnl" sz="1200" kern="1200" dirty="0" smtClean="0">
              <a:solidFill>
                <a:schemeClr val="tx1"/>
              </a:solidFill>
              <a:effectLst/>
              <a:latin typeface="+mn-lt"/>
              <a:ea typeface="+mn-ea"/>
              <a:cs typeface="+mn-cs"/>
            </a:endParaRPr>
          </a:p>
          <a:p>
            <a:pPr lvl="0"/>
            <a:r>
              <a:rPr lang="es-MX" sz="1200" kern="1200" dirty="0" smtClean="0">
                <a:solidFill>
                  <a:schemeClr val="tx1"/>
                </a:solidFill>
                <a:effectLst/>
                <a:latin typeface="+mn-lt"/>
                <a:ea typeface="+mn-ea"/>
                <a:cs typeface="+mn-cs"/>
              </a:rPr>
              <a:t>Jornadas  y ciclos de extensión y divulgación.</a:t>
            </a:r>
            <a:endParaRPr lang="es-ES_tradnl" sz="1200" kern="1200" dirty="0" smtClean="0">
              <a:solidFill>
                <a:schemeClr val="tx1"/>
              </a:solidFill>
              <a:effectLst/>
              <a:latin typeface="+mn-lt"/>
              <a:ea typeface="+mn-ea"/>
              <a:cs typeface="+mn-cs"/>
            </a:endParaRPr>
          </a:p>
          <a:p>
            <a:pPr lvl="0"/>
            <a:r>
              <a:rPr lang="es-MX" sz="1200" kern="1200" dirty="0" smtClean="0">
                <a:solidFill>
                  <a:schemeClr val="tx1"/>
                </a:solidFill>
                <a:effectLst/>
                <a:latin typeface="+mn-lt"/>
                <a:ea typeface="+mn-ea"/>
                <a:cs typeface="+mn-cs"/>
              </a:rPr>
              <a:t>Desarrollo del polo de desarrollo científico, tecnológico y cultural.</a:t>
            </a:r>
            <a:endParaRPr lang="es-ES_tradnl" sz="1200" kern="1200" dirty="0" smtClean="0">
              <a:solidFill>
                <a:schemeClr val="tx1"/>
              </a:solidFill>
              <a:effectLst/>
              <a:latin typeface="+mn-lt"/>
              <a:ea typeface="+mn-ea"/>
              <a:cs typeface="+mn-cs"/>
            </a:endParaRPr>
          </a:p>
          <a:p>
            <a:endParaRPr lang="es-MX" sz="1800"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s-MX" sz="1800" baseline="0" dirty="0" smtClean="0"/>
              <a:t>Apoyo institucional:</a:t>
            </a:r>
          </a:p>
          <a:p>
            <a:pPr marL="0" marR="0" indent="0" algn="l" defTabSz="457200" rtl="0" eaLnBrk="1" fontAlgn="auto" latinLnBrk="0" hangingPunct="1">
              <a:lnSpc>
                <a:spcPct val="100000"/>
              </a:lnSpc>
              <a:spcBef>
                <a:spcPts val="0"/>
              </a:spcBef>
              <a:spcAft>
                <a:spcPts val="0"/>
              </a:spcAft>
              <a:buClrTx/>
              <a:buSzTx/>
              <a:buFontTx/>
              <a:buNone/>
              <a:tabLst/>
              <a:defRPr/>
            </a:pPr>
            <a:r>
              <a:rPr lang="es-MX" sz="1800" baseline="0" dirty="0" smtClean="0"/>
              <a:t>Centro de Educación Continua y a lo largo de la vida: $400,000</a:t>
            </a:r>
          </a:p>
          <a:p>
            <a:pPr marL="0" marR="0" indent="0" algn="l" defTabSz="457200" rtl="0" eaLnBrk="1" fontAlgn="auto" latinLnBrk="0" hangingPunct="1">
              <a:lnSpc>
                <a:spcPct val="100000"/>
              </a:lnSpc>
              <a:spcBef>
                <a:spcPts val="0"/>
              </a:spcBef>
              <a:spcAft>
                <a:spcPts val="0"/>
              </a:spcAft>
              <a:buClrTx/>
              <a:buSzTx/>
              <a:buFontTx/>
              <a:buNone/>
              <a:tabLst/>
              <a:defRPr/>
            </a:pPr>
            <a:r>
              <a:rPr lang="es-MX" sz="1800" baseline="0" dirty="0" smtClean="0"/>
              <a:t>Identidad y comunicación estratégica: 200,000</a:t>
            </a:r>
          </a:p>
          <a:p>
            <a:pPr marL="0" marR="0" lvl="0" indent="0" algn="l" defTabSz="457200" rtl="0" eaLnBrk="1" fontAlgn="auto" latinLnBrk="0" hangingPunct="1">
              <a:lnSpc>
                <a:spcPct val="100000"/>
              </a:lnSpc>
              <a:spcBef>
                <a:spcPts val="0"/>
              </a:spcBef>
              <a:spcAft>
                <a:spcPts val="0"/>
              </a:spcAft>
              <a:buClrTx/>
              <a:buSzTx/>
              <a:buFontTx/>
              <a:buNone/>
              <a:tabLst/>
              <a:defRPr/>
            </a:pPr>
            <a:r>
              <a:rPr lang="es-MX" sz="1800" kern="1200" dirty="0" smtClean="0">
                <a:solidFill>
                  <a:schemeClr val="tx1"/>
                </a:solidFill>
                <a:effectLst/>
                <a:latin typeface="+mn-lt"/>
                <a:ea typeface="+mn-ea"/>
                <a:cs typeface="+mn-cs"/>
              </a:rPr>
              <a:t>Diagnósticos sobre los alumnos para reforzar el Sistema d Acompañamiento estudiantil: 600,000</a:t>
            </a:r>
          </a:p>
          <a:p>
            <a:pPr marL="0" marR="0" indent="0" algn="l" defTabSz="457200" rtl="0" eaLnBrk="1" fontAlgn="auto" latinLnBrk="0" hangingPunct="1">
              <a:lnSpc>
                <a:spcPct val="100000"/>
              </a:lnSpc>
              <a:spcBef>
                <a:spcPts val="0"/>
              </a:spcBef>
              <a:spcAft>
                <a:spcPts val="0"/>
              </a:spcAft>
              <a:buClrTx/>
              <a:buSzTx/>
              <a:buFontTx/>
              <a:buNone/>
              <a:tabLst/>
              <a:defRPr/>
            </a:pPr>
            <a:r>
              <a:rPr lang="es-MX" sz="1800" baseline="0" dirty="0" smtClean="0"/>
              <a:t>Remuneraciones: $800,000.00</a:t>
            </a:r>
          </a:p>
          <a:p>
            <a:pPr marL="0" marR="0" indent="0" algn="l" defTabSz="457200" rtl="0" eaLnBrk="1" fontAlgn="auto" latinLnBrk="0" hangingPunct="1">
              <a:lnSpc>
                <a:spcPct val="100000"/>
              </a:lnSpc>
              <a:spcBef>
                <a:spcPts val="0"/>
              </a:spcBef>
              <a:spcAft>
                <a:spcPts val="0"/>
              </a:spcAft>
              <a:buClrTx/>
              <a:buSzTx/>
              <a:buFontTx/>
              <a:buNone/>
              <a:tabLst/>
              <a:defRPr/>
            </a:pPr>
            <a:r>
              <a:rPr lang="es-MX" sz="1800" baseline="0" dirty="0" smtClean="0"/>
              <a:t>Oficina de la rectoría: 500,000</a:t>
            </a:r>
          </a:p>
          <a:p>
            <a:pPr marL="0" marR="0" indent="0" algn="l" defTabSz="457200" rtl="0" eaLnBrk="1" fontAlgn="auto" latinLnBrk="0" hangingPunct="1">
              <a:lnSpc>
                <a:spcPct val="100000"/>
              </a:lnSpc>
              <a:spcBef>
                <a:spcPts val="0"/>
              </a:spcBef>
              <a:spcAft>
                <a:spcPts val="0"/>
              </a:spcAft>
              <a:buClrTx/>
              <a:buSzTx/>
              <a:buFontTx/>
              <a:buNone/>
              <a:tabLst/>
              <a:defRPr/>
            </a:pPr>
            <a:r>
              <a:rPr lang="es-MX" sz="1800" dirty="0" smtClean="0"/>
              <a:t>Herramientas</a:t>
            </a:r>
            <a:r>
              <a:rPr lang="es-MX" sz="1800" baseline="0" dirty="0" smtClean="0"/>
              <a:t> de innovación tecnológica: $600,000</a:t>
            </a:r>
          </a:p>
          <a:p>
            <a:pPr marL="0" marR="0" indent="0" algn="l" defTabSz="457200" rtl="0" eaLnBrk="1" fontAlgn="auto" latinLnBrk="0" hangingPunct="1">
              <a:lnSpc>
                <a:spcPct val="100000"/>
              </a:lnSpc>
              <a:spcBef>
                <a:spcPts val="0"/>
              </a:spcBef>
              <a:spcAft>
                <a:spcPts val="0"/>
              </a:spcAft>
              <a:buClrTx/>
              <a:buSzTx/>
              <a:buFontTx/>
              <a:buNone/>
              <a:tabLst/>
              <a:defRPr/>
            </a:pPr>
            <a:r>
              <a:rPr lang="es-MX" sz="1200" kern="1200" dirty="0" smtClean="0">
                <a:solidFill>
                  <a:schemeClr val="tx1"/>
                </a:solidFill>
                <a:effectLst/>
                <a:latin typeface="+mn-lt"/>
                <a:ea typeface="+mn-ea"/>
                <a:cs typeface="+mn-cs"/>
              </a:rPr>
              <a:t>Gastos de gestión para organización de reuniones de CPU, comisiones, organización de eventos entre otros. Son los gastos de operación que dan soporte a la unidad. Aquí se encuentran ubicadas la mayoría de las partidas protegidas. Además se encuentran proyectos como el de Innovación educativa y apropiación tecnológica.</a:t>
            </a:r>
            <a:endParaRPr lang="es-ES_tradnl"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s-MX" sz="1800"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s-MX" sz="1800" b="1" dirty="0" smtClean="0"/>
              <a:t>Ojo</a:t>
            </a:r>
            <a:r>
              <a:rPr lang="es-MX" sz="1800" dirty="0" smtClean="0"/>
              <a:t>: explicar lo que gasta</a:t>
            </a:r>
            <a:r>
              <a:rPr lang="es-MX" sz="1800" baseline="0" dirty="0" smtClean="0"/>
              <a:t> secretaría en apoyo institucional</a:t>
            </a:r>
            <a:endParaRPr lang="es-MX" sz="1800"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s-MX" sz="1800"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s-MX" sz="1800" dirty="0" smtClean="0"/>
          </a:p>
          <a:p>
            <a:endParaRPr lang="es-MX" sz="1800" dirty="0" smtClean="0"/>
          </a:p>
          <a:p>
            <a:endParaRPr lang="es-MX" sz="1800" dirty="0" smtClean="0"/>
          </a:p>
          <a:p>
            <a:endParaRPr lang="es-MX" sz="1800" dirty="0" smtClean="0"/>
          </a:p>
          <a:p>
            <a:r>
              <a:rPr lang="es-MX" sz="1800" dirty="0" smtClean="0"/>
              <a:t>Preservación y difusión de la cultura: </a:t>
            </a:r>
          </a:p>
          <a:p>
            <a:r>
              <a:rPr lang="es-MX" sz="1800" dirty="0" smtClean="0"/>
              <a:t>Polo de desarrollo cultural. Foros, otros eventos</a:t>
            </a:r>
          </a:p>
          <a:p>
            <a:r>
              <a:rPr lang="es-MX" sz="1800" dirty="0" smtClean="0"/>
              <a:t>Revista de alumnos: </a:t>
            </a:r>
          </a:p>
          <a:p>
            <a:endParaRPr lang="es-MX" dirty="0" smtClean="0"/>
          </a:p>
          <a:p>
            <a:endParaRPr lang="es-MX" dirty="0" smtClean="0"/>
          </a:p>
          <a:p>
            <a:endParaRPr lang="es-MX" dirty="0" smtClean="0"/>
          </a:p>
          <a:p>
            <a:endParaRPr lang="es-MX" dirty="0" smtClean="0"/>
          </a:p>
          <a:p>
            <a:endParaRPr lang="es-MX" dirty="0" smtClean="0"/>
          </a:p>
          <a:p>
            <a:endParaRPr lang="es-MX" dirty="0"/>
          </a:p>
        </p:txBody>
      </p:sp>
      <p:sp>
        <p:nvSpPr>
          <p:cNvPr id="4" name="Marcador de número de diapositiva 3"/>
          <p:cNvSpPr>
            <a:spLocks noGrp="1"/>
          </p:cNvSpPr>
          <p:nvPr>
            <p:ph type="sldNum" sz="quarter" idx="10"/>
          </p:nvPr>
        </p:nvSpPr>
        <p:spPr/>
        <p:txBody>
          <a:bodyPr/>
          <a:lstStyle/>
          <a:p>
            <a:fld id="{22641D97-2FE4-E241-90E7-6FACC84610C1}" type="slidenum">
              <a:rPr lang="es-ES" smtClean="0"/>
              <a:t>17</a:t>
            </a:fld>
            <a:endParaRPr lang="es-ES"/>
          </a:p>
        </p:txBody>
      </p:sp>
    </p:spTree>
    <p:extLst>
      <p:ext uri="{BB962C8B-B14F-4D97-AF65-F5344CB8AC3E}">
        <p14:creationId xmlns:p14="http://schemas.microsoft.com/office/powerpoint/2010/main" val="6630131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22641D97-2FE4-E241-90E7-6FACC84610C1}" type="slidenum">
              <a:rPr lang="es-ES" smtClean="0"/>
              <a:t>18</a:t>
            </a:fld>
            <a:endParaRPr lang="es-ES"/>
          </a:p>
        </p:txBody>
      </p:sp>
    </p:spTree>
    <p:extLst>
      <p:ext uri="{BB962C8B-B14F-4D97-AF65-F5344CB8AC3E}">
        <p14:creationId xmlns:p14="http://schemas.microsoft.com/office/powerpoint/2010/main" val="1617174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22641D97-2FE4-E241-90E7-6FACC84610C1}" type="slidenum">
              <a:rPr lang="es-ES" smtClean="0"/>
              <a:t>19</a:t>
            </a:fld>
            <a:endParaRPr lang="es-ES"/>
          </a:p>
        </p:txBody>
      </p:sp>
    </p:spTree>
    <p:extLst>
      <p:ext uri="{BB962C8B-B14F-4D97-AF65-F5344CB8AC3E}">
        <p14:creationId xmlns:p14="http://schemas.microsoft.com/office/powerpoint/2010/main" val="22787965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22641D97-2FE4-E241-90E7-6FACC84610C1}" type="slidenum">
              <a:rPr lang="es-ES" smtClean="0"/>
              <a:t>2</a:t>
            </a:fld>
            <a:endParaRPr lang="es-ES"/>
          </a:p>
        </p:txBody>
      </p:sp>
    </p:spTree>
    <p:extLst>
      <p:ext uri="{BB962C8B-B14F-4D97-AF65-F5344CB8AC3E}">
        <p14:creationId xmlns:p14="http://schemas.microsoft.com/office/powerpoint/2010/main" val="26536819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s-MX" sz="1200" kern="1200" dirty="0" smtClean="0">
                <a:solidFill>
                  <a:schemeClr val="tx1"/>
                </a:solidFill>
                <a:effectLst/>
                <a:latin typeface="+mn-lt"/>
                <a:ea typeface="+mn-ea"/>
                <a:cs typeface="+mn-cs"/>
              </a:rPr>
              <a:t>Los recursos en las coordinaciones se mantuvieron o en algunos casos fueron reducidos.</a:t>
            </a:r>
            <a:endParaRPr lang="es-ES_tradnl" sz="1200" kern="1200" dirty="0" smtClean="0">
              <a:solidFill>
                <a:schemeClr val="tx1"/>
              </a:solidFill>
              <a:effectLst/>
              <a:latin typeface="+mn-lt"/>
              <a:ea typeface="+mn-ea"/>
              <a:cs typeface="+mn-cs"/>
            </a:endParaRPr>
          </a:p>
          <a:p>
            <a:endParaRPr lang="es-MX" dirty="0"/>
          </a:p>
        </p:txBody>
      </p:sp>
      <p:sp>
        <p:nvSpPr>
          <p:cNvPr id="4" name="Marcador de número de diapositiva 3"/>
          <p:cNvSpPr>
            <a:spLocks noGrp="1"/>
          </p:cNvSpPr>
          <p:nvPr>
            <p:ph type="sldNum" sz="quarter" idx="10"/>
          </p:nvPr>
        </p:nvSpPr>
        <p:spPr/>
        <p:txBody>
          <a:bodyPr/>
          <a:lstStyle/>
          <a:p>
            <a:fld id="{22641D97-2FE4-E241-90E7-6FACC84610C1}" type="slidenum">
              <a:rPr lang="es-ES" smtClean="0"/>
              <a:t>20</a:t>
            </a:fld>
            <a:endParaRPr lang="es-ES"/>
          </a:p>
        </p:txBody>
      </p:sp>
    </p:spTree>
    <p:extLst>
      <p:ext uri="{BB962C8B-B14F-4D97-AF65-F5344CB8AC3E}">
        <p14:creationId xmlns:p14="http://schemas.microsoft.com/office/powerpoint/2010/main" val="3555967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sz="1200" kern="1200" dirty="0" smtClean="0">
                <a:solidFill>
                  <a:schemeClr val="tx1"/>
                </a:solidFill>
                <a:effectLst/>
                <a:latin typeface="+mn-lt"/>
                <a:ea typeface="+mn-ea"/>
                <a:cs typeface="+mn-cs"/>
              </a:rPr>
              <a:t>Gestión de rectoría: Eventos académicos, apoyo a comisiones, gastos de operación.</a:t>
            </a:r>
            <a:endParaRPr lang="es-ES_tradnl" sz="1200"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Posicionamiento de la unidad: </a:t>
            </a:r>
            <a:r>
              <a:rPr lang="es-ES" sz="1200" kern="1200" dirty="0" smtClean="0">
                <a:solidFill>
                  <a:schemeClr val="tx1"/>
                </a:solidFill>
                <a:effectLst/>
                <a:latin typeface="+mn-lt"/>
                <a:ea typeface="+mn-ea"/>
                <a:cs typeface="+mn-cs"/>
              </a:rPr>
              <a:t>Campañas de difusión, polo de desarrollo científico, tecnológico y cultural, coloquio de bachillerato, Consejos de participación Social.</a:t>
            </a:r>
            <a:endParaRPr lang="es-ES_tradnl" sz="1200" kern="1200" dirty="0" smtClean="0">
              <a:solidFill>
                <a:schemeClr val="tx1"/>
              </a:solidFill>
              <a:effectLst/>
              <a:latin typeface="+mn-lt"/>
              <a:ea typeface="+mn-ea"/>
              <a:cs typeface="+mn-cs"/>
            </a:endParaRPr>
          </a:p>
          <a:p>
            <a:r>
              <a:rPr lang="es-ES" sz="1200" kern="1200" dirty="0" smtClean="0">
                <a:solidFill>
                  <a:schemeClr val="tx1"/>
                </a:solidFill>
                <a:effectLst/>
                <a:latin typeface="+mn-lt"/>
                <a:ea typeface="+mn-ea"/>
                <a:cs typeface="+mn-cs"/>
              </a:rPr>
              <a:t>Fortalecimiento a la docencia: Apoyo a la formación, Sistema de Acompañamiento Estudiantil, diagnósticos y estrategias remediales, convocatorias de material de apoyo a la docencia</a:t>
            </a:r>
            <a:endParaRPr lang="es-ES_tradnl" sz="1200" kern="1200" dirty="0" smtClean="0">
              <a:solidFill>
                <a:schemeClr val="tx1"/>
              </a:solidFill>
              <a:effectLst/>
              <a:latin typeface="+mn-lt"/>
              <a:ea typeface="+mn-ea"/>
              <a:cs typeface="+mn-cs"/>
            </a:endParaRPr>
          </a:p>
          <a:p>
            <a:r>
              <a:rPr lang="es-ES" sz="1200" kern="1200" dirty="0" smtClean="0">
                <a:solidFill>
                  <a:schemeClr val="tx1"/>
                </a:solidFill>
                <a:effectLst/>
                <a:latin typeface="+mn-lt"/>
                <a:ea typeface="+mn-ea"/>
                <a:cs typeface="+mn-cs"/>
              </a:rPr>
              <a:t>Fortalecimiento a la investigación: Convocatorias de investigación interdisciplinaria, proyectos interdisciplinarios, congreso interdisciplinario, seminario, apoyo a PDD, producción editorial</a:t>
            </a:r>
            <a:endParaRPr lang="es-ES_tradnl" sz="1200" kern="1200" dirty="0" smtClean="0">
              <a:solidFill>
                <a:schemeClr val="tx1"/>
              </a:solidFill>
              <a:effectLst/>
              <a:latin typeface="+mn-lt"/>
              <a:ea typeface="+mn-ea"/>
              <a:cs typeface="+mn-cs"/>
            </a:endParaRPr>
          </a:p>
          <a:p>
            <a:r>
              <a:rPr lang="es-ES" sz="1200" kern="1200" dirty="0" smtClean="0">
                <a:solidFill>
                  <a:schemeClr val="tx1"/>
                </a:solidFill>
                <a:effectLst/>
                <a:latin typeface="+mn-lt"/>
                <a:ea typeface="+mn-ea"/>
                <a:cs typeface="+mn-cs"/>
              </a:rPr>
              <a:t>Apropiación tecnológica: Consolidación de </a:t>
            </a:r>
            <a:r>
              <a:rPr lang="es-ES" sz="1200" kern="1200" dirty="0" err="1" smtClean="0">
                <a:solidFill>
                  <a:schemeClr val="tx1"/>
                </a:solidFill>
                <a:effectLst/>
                <a:latin typeface="+mn-lt"/>
                <a:ea typeface="+mn-ea"/>
                <a:cs typeface="+mn-cs"/>
              </a:rPr>
              <a:t>Dialecta</a:t>
            </a:r>
            <a:r>
              <a:rPr lang="es-ES" sz="1200" kern="1200" dirty="0" smtClean="0">
                <a:solidFill>
                  <a:schemeClr val="tx1"/>
                </a:solidFill>
                <a:effectLst/>
                <a:latin typeface="+mn-lt"/>
                <a:ea typeface="+mn-ea"/>
                <a:cs typeface="+mn-cs"/>
              </a:rPr>
              <a:t> y otras aplicaciones de </a:t>
            </a:r>
            <a:r>
              <a:rPr lang="es-ES" sz="1200" kern="1200" dirty="0" err="1" smtClean="0">
                <a:solidFill>
                  <a:schemeClr val="tx1"/>
                </a:solidFill>
                <a:effectLst/>
                <a:latin typeface="+mn-lt"/>
                <a:ea typeface="+mn-ea"/>
                <a:cs typeface="+mn-cs"/>
              </a:rPr>
              <a:t>TIC´s</a:t>
            </a:r>
            <a:r>
              <a:rPr lang="es-ES" sz="1200" kern="1200" dirty="0" smtClean="0">
                <a:solidFill>
                  <a:schemeClr val="tx1"/>
                </a:solidFill>
                <a:effectLst/>
                <a:latin typeface="+mn-lt"/>
                <a:ea typeface="+mn-ea"/>
                <a:cs typeface="+mn-cs"/>
              </a:rPr>
              <a:t> para fortalecimiento a la docencia.</a:t>
            </a:r>
            <a:endParaRPr lang="es-ES_tradnl" sz="1200" kern="1200" dirty="0" smtClean="0">
              <a:solidFill>
                <a:schemeClr val="tx1"/>
              </a:solidFill>
              <a:effectLst/>
              <a:latin typeface="+mn-lt"/>
              <a:ea typeface="+mn-ea"/>
              <a:cs typeface="+mn-cs"/>
            </a:endParaRPr>
          </a:p>
          <a:p>
            <a:r>
              <a:rPr lang="es-ES" sz="1200" kern="1200" dirty="0" smtClean="0">
                <a:solidFill>
                  <a:schemeClr val="tx1"/>
                </a:solidFill>
                <a:effectLst/>
                <a:latin typeface="+mn-lt"/>
                <a:ea typeface="+mn-ea"/>
                <a:cs typeface="+mn-cs"/>
              </a:rPr>
              <a:t>Educación continua: Modelo de educación continua autosustentable</a:t>
            </a:r>
            <a:endParaRPr lang="es-ES_tradnl" sz="1200" kern="1200" dirty="0" smtClean="0">
              <a:solidFill>
                <a:schemeClr val="tx1"/>
              </a:solidFill>
              <a:effectLst/>
              <a:latin typeface="+mn-lt"/>
              <a:ea typeface="+mn-ea"/>
              <a:cs typeface="+mn-cs"/>
            </a:endParaRPr>
          </a:p>
          <a:p>
            <a:endParaRPr lang="es-ES" dirty="0"/>
          </a:p>
        </p:txBody>
      </p:sp>
      <p:sp>
        <p:nvSpPr>
          <p:cNvPr id="4" name="Marcador de número de diapositiva 3"/>
          <p:cNvSpPr>
            <a:spLocks noGrp="1"/>
          </p:cNvSpPr>
          <p:nvPr>
            <p:ph type="sldNum" sz="quarter" idx="10"/>
          </p:nvPr>
        </p:nvSpPr>
        <p:spPr/>
        <p:txBody>
          <a:bodyPr/>
          <a:lstStyle/>
          <a:p>
            <a:fld id="{22641D97-2FE4-E241-90E7-6FACC84610C1}" type="slidenum">
              <a:rPr lang="es-ES" smtClean="0"/>
              <a:t>21</a:t>
            </a:fld>
            <a:endParaRPr lang="es-ES"/>
          </a:p>
        </p:txBody>
      </p:sp>
    </p:spTree>
    <p:extLst>
      <p:ext uri="{BB962C8B-B14F-4D97-AF65-F5344CB8AC3E}">
        <p14:creationId xmlns:p14="http://schemas.microsoft.com/office/powerpoint/2010/main" val="25998838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sz="1200" kern="1200" dirty="0" smtClean="0">
                <a:solidFill>
                  <a:schemeClr val="tx1"/>
                </a:solidFill>
                <a:effectLst/>
                <a:latin typeface="+mn-lt"/>
                <a:ea typeface="+mn-ea"/>
                <a:cs typeface="+mn-cs"/>
              </a:rPr>
              <a:t>Cursos de idiomas, intensivos, sabatinos, para niños y público en general.</a:t>
            </a:r>
            <a:endParaRPr lang="es-ES_tradnl" sz="1200" kern="1200" dirty="0" smtClean="0">
              <a:solidFill>
                <a:schemeClr val="tx1"/>
              </a:solidFill>
              <a:effectLst/>
              <a:latin typeface="+mn-lt"/>
              <a:ea typeface="+mn-ea"/>
              <a:cs typeface="+mn-cs"/>
            </a:endParaRPr>
          </a:p>
          <a:p>
            <a:r>
              <a:rPr lang="es-ES" sz="1200" kern="1200" dirty="0" smtClean="0">
                <a:solidFill>
                  <a:schemeClr val="tx1"/>
                </a:solidFill>
                <a:effectLst/>
                <a:latin typeface="+mn-lt"/>
                <a:ea typeface="+mn-ea"/>
                <a:cs typeface="+mn-cs"/>
              </a:rPr>
              <a:t>Centro de Escritura y Argumentación</a:t>
            </a:r>
            <a:endParaRPr lang="es-ES_tradnl" sz="1200" kern="1200" dirty="0" smtClean="0">
              <a:solidFill>
                <a:schemeClr val="tx1"/>
              </a:solidFill>
              <a:effectLst/>
              <a:latin typeface="+mn-lt"/>
              <a:ea typeface="+mn-ea"/>
              <a:cs typeface="+mn-cs"/>
            </a:endParaRPr>
          </a:p>
          <a:p>
            <a:r>
              <a:rPr lang="es-ES" sz="1200" kern="1200" dirty="0" smtClean="0">
                <a:solidFill>
                  <a:schemeClr val="tx1"/>
                </a:solidFill>
                <a:effectLst/>
                <a:latin typeface="+mn-lt"/>
                <a:ea typeface="+mn-ea"/>
                <a:cs typeface="+mn-cs"/>
              </a:rPr>
              <a:t>Servicios a externos</a:t>
            </a:r>
            <a:endParaRPr lang="es-ES_tradnl" sz="1200" kern="1200" dirty="0" smtClean="0">
              <a:solidFill>
                <a:schemeClr val="tx1"/>
              </a:solidFill>
              <a:effectLst/>
              <a:latin typeface="+mn-lt"/>
              <a:ea typeface="+mn-ea"/>
              <a:cs typeface="+mn-cs"/>
            </a:endParaRPr>
          </a:p>
          <a:p>
            <a:r>
              <a:rPr lang="es-ES" sz="1200" kern="1200" dirty="0" smtClean="0">
                <a:solidFill>
                  <a:schemeClr val="tx1"/>
                </a:solidFill>
                <a:effectLst/>
                <a:latin typeface="+mn-lt"/>
                <a:ea typeface="+mn-ea"/>
                <a:cs typeface="+mn-cs"/>
              </a:rPr>
              <a:t>Certificación como centro evaluador de TOEFL</a:t>
            </a:r>
          </a:p>
          <a:p>
            <a:endParaRPr lang="es-ES" sz="1200" kern="1200" dirty="0" smtClean="0">
              <a:solidFill>
                <a:schemeClr val="tx1"/>
              </a:solidFill>
              <a:effectLst/>
              <a:latin typeface="+mn-lt"/>
              <a:ea typeface="+mn-ea"/>
              <a:cs typeface="+mn-cs"/>
            </a:endParaRPr>
          </a:p>
          <a:p>
            <a:r>
              <a:rPr lang="es-ES" sz="1200" kern="1200" dirty="0" smtClean="0">
                <a:solidFill>
                  <a:schemeClr val="tx1"/>
                </a:solidFill>
                <a:effectLst/>
                <a:latin typeface="+mn-lt"/>
                <a:ea typeface="+mn-ea"/>
                <a:cs typeface="+mn-cs"/>
              </a:rPr>
              <a:t>Apoyo académico</a:t>
            </a:r>
          </a:p>
          <a:p>
            <a:r>
              <a:rPr lang="es-ES" sz="1200" kern="1200" dirty="0" smtClean="0">
                <a:solidFill>
                  <a:schemeClr val="tx1"/>
                </a:solidFill>
                <a:effectLst/>
                <a:latin typeface="+mn-lt"/>
                <a:ea typeface="+mn-ea"/>
                <a:cs typeface="+mn-cs"/>
              </a:rPr>
              <a:t>Apoyo psicológico</a:t>
            </a:r>
          </a:p>
          <a:p>
            <a:endParaRPr lang="es-ES" sz="1200" kern="1200" dirty="0" smtClean="0">
              <a:solidFill>
                <a:schemeClr val="tx1"/>
              </a:solidFill>
              <a:effectLst/>
              <a:latin typeface="+mn-lt"/>
              <a:ea typeface="+mn-ea"/>
              <a:cs typeface="+mn-cs"/>
            </a:endParaRPr>
          </a:p>
          <a:p>
            <a:endParaRPr lang="es-ES_tradnl" sz="1200" kern="1200" dirty="0" smtClean="0">
              <a:solidFill>
                <a:schemeClr val="tx1"/>
              </a:solidFill>
              <a:effectLst/>
              <a:latin typeface="+mn-lt"/>
              <a:ea typeface="+mn-ea"/>
              <a:cs typeface="+mn-cs"/>
            </a:endParaRPr>
          </a:p>
          <a:p>
            <a:endParaRPr lang="es-ES" dirty="0"/>
          </a:p>
        </p:txBody>
      </p:sp>
      <p:sp>
        <p:nvSpPr>
          <p:cNvPr id="4" name="Marcador de número de diapositiva 3"/>
          <p:cNvSpPr>
            <a:spLocks noGrp="1"/>
          </p:cNvSpPr>
          <p:nvPr>
            <p:ph type="sldNum" sz="quarter" idx="10"/>
          </p:nvPr>
        </p:nvSpPr>
        <p:spPr/>
        <p:txBody>
          <a:bodyPr/>
          <a:lstStyle/>
          <a:p>
            <a:fld id="{22641D97-2FE4-E241-90E7-6FACC84610C1}" type="slidenum">
              <a:rPr lang="es-ES" smtClean="0"/>
              <a:t>22</a:t>
            </a:fld>
            <a:endParaRPr lang="es-ES"/>
          </a:p>
        </p:txBody>
      </p:sp>
    </p:spTree>
    <p:extLst>
      <p:ext uri="{BB962C8B-B14F-4D97-AF65-F5344CB8AC3E}">
        <p14:creationId xmlns:p14="http://schemas.microsoft.com/office/powerpoint/2010/main" val="30917785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MX" sz="1200" kern="1200" dirty="0" smtClean="0">
                <a:solidFill>
                  <a:schemeClr val="tx1"/>
                </a:solidFill>
                <a:effectLst/>
                <a:latin typeface="+mn-lt"/>
                <a:ea typeface="+mn-ea"/>
                <a:cs typeface="+mn-cs"/>
              </a:rPr>
              <a:t>Talleres y actividades culturales</a:t>
            </a:r>
            <a:endParaRPr lang="es-ES_tradnl" sz="1200" kern="1200" dirty="0" smtClean="0">
              <a:solidFill>
                <a:schemeClr val="tx1"/>
              </a:solidFill>
              <a:effectLst/>
              <a:latin typeface="+mn-lt"/>
              <a:ea typeface="+mn-ea"/>
              <a:cs typeface="+mn-cs"/>
            </a:endParaRPr>
          </a:p>
          <a:p>
            <a:r>
              <a:rPr lang="es-MX" sz="1200" kern="1200" dirty="0" smtClean="0">
                <a:solidFill>
                  <a:schemeClr val="tx1"/>
                </a:solidFill>
                <a:effectLst/>
                <a:latin typeface="+mn-lt"/>
                <a:ea typeface="+mn-ea"/>
                <a:cs typeface="+mn-cs"/>
              </a:rPr>
              <a:t>Inserciones en medios</a:t>
            </a:r>
            <a:endParaRPr lang="es-ES_tradnl" sz="1200" kern="1200" dirty="0" smtClean="0">
              <a:solidFill>
                <a:schemeClr val="tx1"/>
              </a:solidFill>
              <a:effectLst/>
              <a:latin typeface="+mn-lt"/>
              <a:ea typeface="+mn-ea"/>
              <a:cs typeface="+mn-cs"/>
            </a:endParaRPr>
          </a:p>
          <a:p>
            <a:r>
              <a:rPr lang="es-MX" sz="1200" kern="1200" dirty="0" smtClean="0">
                <a:solidFill>
                  <a:schemeClr val="tx1"/>
                </a:solidFill>
                <a:effectLst/>
                <a:latin typeface="+mn-lt"/>
                <a:ea typeface="+mn-ea"/>
                <a:cs typeface="+mn-cs"/>
              </a:rPr>
              <a:t>Exposiciones</a:t>
            </a:r>
            <a:endParaRPr lang="es-ES_tradnl" sz="1200" kern="1200" dirty="0" smtClean="0">
              <a:solidFill>
                <a:schemeClr val="tx1"/>
              </a:solidFill>
              <a:effectLst/>
              <a:latin typeface="+mn-lt"/>
              <a:ea typeface="+mn-ea"/>
              <a:cs typeface="+mn-cs"/>
            </a:endParaRPr>
          </a:p>
          <a:p>
            <a:r>
              <a:rPr lang="es-MX" sz="1200" kern="1200" dirty="0" smtClean="0">
                <a:solidFill>
                  <a:schemeClr val="tx1"/>
                </a:solidFill>
                <a:effectLst/>
                <a:latin typeface="+mn-lt"/>
                <a:ea typeface="+mn-ea"/>
                <a:cs typeface="+mn-cs"/>
              </a:rPr>
              <a:t>Servicio social</a:t>
            </a:r>
            <a:endParaRPr lang="es-ES_tradnl" sz="1200" kern="1200" dirty="0" smtClean="0">
              <a:solidFill>
                <a:schemeClr val="tx1"/>
              </a:solidFill>
              <a:effectLst/>
              <a:latin typeface="+mn-lt"/>
              <a:ea typeface="+mn-ea"/>
              <a:cs typeface="+mn-cs"/>
            </a:endParaRPr>
          </a:p>
          <a:p>
            <a:endParaRPr lang="es-MX" dirty="0"/>
          </a:p>
        </p:txBody>
      </p:sp>
      <p:sp>
        <p:nvSpPr>
          <p:cNvPr id="4" name="Marcador de número de diapositiva 3"/>
          <p:cNvSpPr>
            <a:spLocks noGrp="1"/>
          </p:cNvSpPr>
          <p:nvPr>
            <p:ph type="sldNum" sz="quarter" idx="10"/>
          </p:nvPr>
        </p:nvSpPr>
        <p:spPr/>
        <p:txBody>
          <a:bodyPr/>
          <a:lstStyle/>
          <a:p>
            <a:fld id="{22641D97-2FE4-E241-90E7-6FACC84610C1}" type="slidenum">
              <a:rPr lang="es-ES" smtClean="0"/>
              <a:t>23</a:t>
            </a:fld>
            <a:endParaRPr lang="es-ES"/>
          </a:p>
        </p:txBody>
      </p:sp>
    </p:spTree>
    <p:extLst>
      <p:ext uri="{BB962C8B-B14F-4D97-AF65-F5344CB8AC3E}">
        <p14:creationId xmlns:p14="http://schemas.microsoft.com/office/powerpoint/2010/main" val="344517273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MX" sz="1200" kern="1200" dirty="0" smtClean="0">
                <a:solidFill>
                  <a:schemeClr val="tx1"/>
                </a:solidFill>
                <a:effectLst/>
                <a:latin typeface="+mn-lt"/>
                <a:ea typeface="+mn-ea"/>
                <a:cs typeface="+mn-cs"/>
              </a:rPr>
              <a:t>Proyectos de la Oficina de Transferencia de Conocimiento</a:t>
            </a:r>
            <a:endParaRPr lang="es-ES_tradnl" sz="1200" kern="1200" dirty="0" smtClean="0">
              <a:solidFill>
                <a:schemeClr val="tx1"/>
              </a:solidFill>
              <a:effectLst/>
              <a:latin typeface="+mn-lt"/>
              <a:ea typeface="+mn-ea"/>
              <a:cs typeface="+mn-cs"/>
            </a:endParaRPr>
          </a:p>
          <a:p>
            <a:r>
              <a:rPr lang="es-MX" sz="1200" kern="1200" dirty="0" smtClean="0">
                <a:solidFill>
                  <a:schemeClr val="tx1"/>
                </a:solidFill>
                <a:effectLst/>
                <a:latin typeface="+mn-lt"/>
                <a:ea typeface="+mn-ea"/>
                <a:cs typeface="+mn-cs"/>
              </a:rPr>
              <a:t>Modelo de vinculación</a:t>
            </a:r>
            <a:endParaRPr lang="es-ES_tradnl" sz="1200" kern="1200" dirty="0" smtClean="0">
              <a:solidFill>
                <a:schemeClr val="tx1"/>
              </a:solidFill>
              <a:effectLst/>
              <a:latin typeface="+mn-lt"/>
              <a:ea typeface="+mn-ea"/>
              <a:cs typeface="+mn-cs"/>
            </a:endParaRPr>
          </a:p>
          <a:p>
            <a:r>
              <a:rPr lang="es-MX" sz="1200" kern="1200" dirty="0" smtClean="0">
                <a:solidFill>
                  <a:schemeClr val="tx1"/>
                </a:solidFill>
                <a:effectLst/>
                <a:latin typeface="+mn-lt"/>
                <a:ea typeface="+mn-ea"/>
                <a:cs typeface="+mn-cs"/>
              </a:rPr>
              <a:t>Sistema de información</a:t>
            </a:r>
            <a:endParaRPr lang="es-ES_tradnl" sz="1200" kern="1200" dirty="0" smtClean="0">
              <a:solidFill>
                <a:schemeClr val="tx1"/>
              </a:solidFill>
              <a:effectLst/>
              <a:latin typeface="+mn-lt"/>
              <a:ea typeface="+mn-ea"/>
              <a:cs typeface="+mn-cs"/>
            </a:endParaRPr>
          </a:p>
          <a:p>
            <a:r>
              <a:rPr lang="es-MX" sz="1200" kern="1200" dirty="0" smtClean="0">
                <a:solidFill>
                  <a:schemeClr val="tx1"/>
                </a:solidFill>
                <a:effectLst/>
                <a:latin typeface="+mn-lt"/>
                <a:ea typeface="+mn-ea"/>
                <a:cs typeface="+mn-cs"/>
              </a:rPr>
              <a:t>Movilidad</a:t>
            </a:r>
            <a:endParaRPr lang="es-ES_tradnl" sz="1200" kern="1200" dirty="0" smtClean="0">
              <a:solidFill>
                <a:schemeClr val="tx1"/>
              </a:solidFill>
              <a:effectLst/>
              <a:latin typeface="+mn-lt"/>
              <a:ea typeface="+mn-ea"/>
              <a:cs typeface="+mn-cs"/>
            </a:endParaRPr>
          </a:p>
          <a:p>
            <a:r>
              <a:rPr lang="es-MX" sz="1200" kern="1200" dirty="0" smtClean="0">
                <a:solidFill>
                  <a:schemeClr val="tx1"/>
                </a:solidFill>
                <a:effectLst/>
                <a:latin typeface="+mn-lt"/>
                <a:ea typeface="+mn-ea"/>
                <a:cs typeface="+mn-cs"/>
              </a:rPr>
              <a:t>Análisis de bienes de inversión con recursos de PRODEP</a:t>
            </a:r>
            <a:endParaRPr lang="es-ES_tradnl" sz="1200" kern="1200" dirty="0" smtClean="0">
              <a:solidFill>
                <a:schemeClr val="tx1"/>
              </a:solidFill>
              <a:effectLst/>
              <a:latin typeface="+mn-lt"/>
              <a:ea typeface="+mn-ea"/>
              <a:cs typeface="+mn-cs"/>
            </a:endParaRPr>
          </a:p>
          <a:p>
            <a:r>
              <a:rPr lang="es-MX" sz="1200" kern="1200" dirty="0" smtClean="0">
                <a:solidFill>
                  <a:schemeClr val="tx1"/>
                </a:solidFill>
                <a:effectLst/>
                <a:latin typeface="+mn-lt"/>
                <a:ea typeface="+mn-ea"/>
                <a:cs typeface="+mn-cs"/>
              </a:rPr>
              <a:t>Informe anual</a:t>
            </a:r>
            <a:endParaRPr lang="es-ES_tradnl" sz="1200" kern="1200" dirty="0" smtClean="0">
              <a:solidFill>
                <a:schemeClr val="tx1"/>
              </a:solidFill>
              <a:effectLst/>
              <a:latin typeface="+mn-lt"/>
              <a:ea typeface="+mn-ea"/>
              <a:cs typeface="+mn-cs"/>
            </a:endParaRPr>
          </a:p>
          <a:p>
            <a:r>
              <a:rPr lang="es-MX" sz="1200" kern="1200" dirty="0" smtClean="0">
                <a:solidFill>
                  <a:schemeClr val="tx1"/>
                </a:solidFill>
                <a:effectLst/>
                <a:latin typeface="+mn-lt"/>
                <a:ea typeface="+mn-ea"/>
                <a:cs typeface="+mn-cs"/>
              </a:rPr>
              <a:t>Seguimiento a PDI</a:t>
            </a:r>
            <a:endParaRPr lang="es-ES_tradnl" sz="1200" kern="1200" dirty="0" smtClean="0">
              <a:solidFill>
                <a:schemeClr val="tx1"/>
              </a:solidFill>
              <a:effectLst/>
              <a:latin typeface="+mn-lt"/>
              <a:ea typeface="+mn-ea"/>
              <a:cs typeface="+mn-cs"/>
            </a:endParaRPr>
          </a:p>
          <a:p>
            <a:r>
              <a:rPr lang="es-MX" sz="1200" kern="1200" dirty="0" smtClean="0">
                <a:solidFill>
                  <a:schemeClr val="tx1"/>
                </a:solidFill>
                <a:effectLst/>
                <a:latin typeface="+mn-lt"/>
                <a:ea typeface="+mn-ea"/>
                <a:cs typeface="+mn-cs"/>
              </a:rPr>
              <a:t>Estudios de egresados y empleadores</a:t>
            </a:r>
            <a:endParaRPr lang="es-ES_tradnl" sz="1200" kern="1200" dirty="0" smtClean="0">
              <a:solidFill>
                <a:schemeClr val="tx1"/>
              </a:solidFill>
              <a:effectLst/>
              <a:latin typeface="+mn-lt"/>
              <a:ea typeface="+mn-ea"/>
              <a:cs typeface="+mn-cs"/>
            </a:endParaRPr>
          </a:p>
          <a:p>
            <a:r>
              <a:rPr lang="es-MX" sz="1200" kern="1200" dirty="0" smtClean="0">
                <a:solidFill>
                  <a:schemeClr val="tx1"/>
                </a:solidFill>
                <a:effectLst/>
                <a:latin typeface="+mn-lt"/>
                <a:ea typeface="+mn-ea"/>
                <a:cs typeface="+mn-cs"/>
              </a:rPr>
              <a:t>Emprendedurismo</a:t>
            </a:r>
            <a:endParaRPr lang="es-ES_tradnl" sz="1200" kern="1200" dirty="0" smtClean="0">
              <a:solidFill>
                <a:schemeClr val="tx1"/>
              </a:solidFill>
              <a:effectLst/>
              <a:latin typeface="+mn-lt"/>
              <a:ea typeface="+mn-ea"/>
              <a:cs typeface="+mn-cs"/>
            </a:endParaRPr>
          </a:p>
          <a:p>
            <a:r>
              <a:rPr lang="es-MX" sz="1200" kern="1200" dirty="0" smtClean="0">
                <a:solidFill>
                  <a:schemeClr val="tx1"/>
                </a:solidFill>
                <a:effectLst/>
                <a:latin typeface="+mn-lt"/>
                <a:ea typeface="+mn-ea"/>
                <a:cs typeface="+mn-cs"/>
              </a:rPr>
              <a:t>Bolsa de trabajo</a:t>
            </a:r>
            <a:endParaRPr lang="es-ES_tradnl" sz="1200" kern="1200" dirty="0" smtClean="0">
              <a:solidFill>
                <a:schemeClr val="tx1"/>
              </a:solidFill>
              <a:effectLst/>
              <a:latin typeface="+mn-lt"/>
              <a:ea typeface="+mn-ea"/>
              <a:cs typeface="+mn-cs"/>
            </a:endParaRPr>
          </a:p>
          <a:p>
            <a:endParaRPr lang="es-MX" dirty="0"/>
          </a:p>
        </p:txBody>
      </p:sp>
      <p:sp>
        <p:nvSpPr>
          <p:cNvPr id="4" name="Marcador de número de diapositiva 3"/>
          <p:cNvSpPr>
            <a:spLocks noGrp="1"/>
          </p:cNvSpPr>
          <p:nvPr>
            <p:ph type="sldNum" sz="quarter" idx="10"/>
          </p:nvPr>
        </p:nvSpPr>
        <p:spPr/>
        <p:txBody>
          <a:bodyPr/>
          <a:lstStyle/>
          <a:p>
            <a:fld id="{22641D97-2FE4-E241-90E7-6FACC84610C1}" type="slidenum">
              <a:rPr lang="es-ES" smtClean="0"/>
              <a:t>24</a:t>
            </a:fld>
            <a:endParaRPr lang="es-ES"/>
          </a:p>
        </p:txBody>
      </p:sp>
    </p:spTree>
    <p:extLst>
      <p:ext uri="{BB962C8B-B14F-4D97-AF65-F5344CB8AC3E}">
        <p14:creationId xmlns:p14="http://schemas.microsoft.com/office/powerpoint/2010/main" val="8783702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22641D97-2FE4-E241-90E7-6FACC84610C1}" type="slidenum">
              <a:rPr lang="es-ES" smtClean="0"/>
              <a:t>25</a:t>
            </a:fld>
            <a:endParaRPr lang="es-ES"/>
          </a:p>
        </p:txBody>
      </p:sp>
    </p:spTree>
    <p:extLst>
      <p:ext uri="{BB962C8B-B14F-4D97-AF65-F5344CB8AC3E}">
        <p14:creationId xmlns:p14="http://schemas.microsoft.com/office/powerpoint/2010/main" val="9331352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s-MX" sz="1200" kern="1200" dirty="0" smtClean="0">
                <a:solidFill>
                  <a:schemeClr val="tx1"/>
                </a:solidFill>
                <a:effectLst/>
                <a:latin typeface="+mn-lt"/>
                <a:ea typeface="+mn-ea"/>
                <a:cs typeface="+mn-cs"/>
              </a:rPr>
              <a:t>Partidas protegidas ubicadas en las coordinaciones de Servicios Bibliotecarios, Servicios de Cómputo, Espacios físicos, Servicios Generales, Servicios Universitarios y Servicios Administrativos.</a:t>
            </a:r>
          </a:p>
          <a:p>
            <a:pPr marL="0" marR="0" indent="0" algn="l" defTabSz="457200" rtl="0" eaLnBrk="1" fontAlgn="auto" latinLnBrk="0" hangingPunct="1">
              <a:lnSpc>
                <a:spcPct val="100000"/>
              </a:lnSpc>
              <a:spcBef>
                <a:spcPts val="0"/>
              </a:spcBef>
              <a:spcAft>
                <a:spcPts val="0"/>
              </a:spcAft>
              <a:buClrTx/>
              <a:buSzTx/>
              <a:buFontTx/>
              <a:buNone/>
              <a:tabLst/>
              <a:defRPr/>
            </a:pPr>
            <a:r>
              <a:rPr lang="es-MX" sz="1200" b="1" kern="1200" dirty="0" smtClean="0">
                <a:solidFill>
                  <a:schemeClr val="tx1"/>
                </a:solidFill>
                <a:effectLst/>
                <a:latin typeface="+mn-lt"/>
                <a:ea typeface="+mn-ea"/>
                <a:cs typeface="+mn-cs"/>
              </a:rPr>
              <a:t>Ojo</a:t>
            </a:r>
            <a:r>
              <a:rPr lang="es-MX" sz="1200" kern="1200" dirty="0" smtClean="0">
                <a:solidFill>
                  <a:schemeClr val="tx1"/>
                </a:solidFill>
                <a:effectLst/>
                <a:latin typeface="+mn-lt"/>
                <a:ea typeface="+mn-ea"/>
                <a:cs typeface="+mn-cs"/>
              </a:rPr>
              <a:t>: explicar qué es gestión de secretaría</a:t>
            </a:r>
            <a:endParaRPr lang="es-ES_tradnl" sz="1200" kern="1200" dirty="0" smtClean="0">
              <a:solidFill>
                <a:schemeClr val="tx1"/>
              </a:solidFill>
              <a:effectLst/>
              <a:latin typeface="+mn-lt"/>
              <a:ea typeface="+mn-ea"/>
              <a:cs typeface="+mn-cs"/>
            </a:endParaRPr>
          </a:p>
          <a:p>
            <a:endParaRPr lang="es-ES" dirty="0"/>
          </a:p>
        </p:txBody>
      </p:sp>
      <p:sp>
        <p:nvSpPr>
          <p:cNvPr id="4" name="Marcador de número de diapositiva 3"/>
          <p:cNvSpPr>
            <a:spLocks noGrp="1"/>
          </p:cNvSpPr>
          <p:nvPr>
            <p:ph type="sldNum" sz="quarter" idx="10"/>
          </p:nvPr>
        </p:nvSpPr>
        <p:spPr/>
        <p:txBody>
          <a:bodyPr/>
          <a:lstStyle/>
          <a:p>
            <a:fld id="{22641D97-2FE4-E241-90E7-6FACC84610C1}" type="slidenum">
              <a:rPr lang="es-ES" smtClean="0"/>
              <a:t>26</a:t>
            </a:fld>
            <a:endParaRPr lang="es-ES"/>
          </a:p>
        </p:txBody>
      </p:sp>
    </p:spTree>
    <p:extLst>
      <p:ext uri="{BB962C8B-B14F-4D97-AF65-F5344CB8AC3E}">
        <p14:creationId xmlns:p14="http://schemas.microsoft.com/office/powerpoint/2010/main" val="419039365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22641D97-2FE4-E241-90E7-6FACC84610C1}" type="slidenum">
              <a:rPr lang="es-ES" smtClean="0"/>
              <a:t>27</a:t>
            </a:fld>
            <a:endParaRPr lang="es-ES"/>
          </a:p>
        </p:txBody>
      </p:sp>
    </p:spTree>
    <p:extLst>
      <p:ext uri="{BB962C8B-B14F-4D97-AF65-F5344CB8AC3E}">
        <p14:creationId xmlns:p14="http://schemas.microsoft.com/office/powerpoint/2010/main" val="28375112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22641D97-2FE4-E241-90E7-6FACC84610C1}" type="slidenum">
              <a:rPr lang="es-ES" smtClean="0"/>
              <a:t>28</a:t>
            </a:fld>
            <a:endParaRPr lang="es-ES"/>
          </a:p>
        </p:txBody>
      </p:sp>
    </p:spTree>
    <p:extLst>
      <p:ext uri="{BB962C8B-B14F-4D97-AF65-F5344CB8AC3E}">
        <p14:creationId xmlns:p14="http://schemas.microsoft.com/office/powerpoint/2010/main" val="86960044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smtClean="0"/>
              <a:t>Partida protegida para el sistema</a:t>
            </a:r>
            <a:r>
              <a:rPr lang="es-ES" baseline="0" dirty="0" smtClean="0"/>
              <a:t> de información</a:t>
            </a:r>
          </a:p>
          <a:p>
            <a:r>
              <a:rPr lang="es-ES" baseline="0" dirty="0" smtClean="0"/>
              <a:t>Partida protegida para pago de telefonía</a:t>
            </a:r>
          </a:p>
          <a:p>
            <a:r>
              <a:rPr lang="es-ES" baseline="0" dirty="0" smtClean="0"/>
              <a:t>Partida protegida para anillo metropolitano</a:t>
            </a:r>
          </a:p>
          <a:p>
            <a:r>
              <a:rPr lang="es-ES" baseline="0" dirty="0" smtClean="0"/>
              <a:t>Gastos de gestión de la oficina para los servicios que ofrece</a:t>
            </a:r>
            <a:endParaRPr lang="es-ES" dirty="0"/>
          </a:p>
        </p:txBody>
      </p:sp>
      <p:sp>
        <p:nvSpPr>
          <p:cNvPr id="4" name="Marcador de número de diapositiva 3"/>
          <p:cNvSpPr>
            <a:spLocks noGrp="1"/>
          </p:cNvSpPr>
          <p:nvPr>
            <p:ph type="sldNum" sz="quarter" idx="10"/>
          </p:nvPr>
        </p:nvSpPr>
        <p:spPr/>
        <p:txBody>
          <a:bodyPr/>
          <a:lstStyle/>
          <a:p>
            <a:fld id="{22641D97-2FE4-E241-90E7-6FACC84610C1}" type="slidenum">
              <a:rPr lang="es-ES" smtClean="0"/>
              <a:t>29</a:t>
            </a:fld>
            <a:endParaRPr lang="es-ES"/>
          </a:p>
        </p:txBody>
      </p:sp>
    </p:spTree>
    <p:extLst>
      <p:ext uri="{BB962C8B-B14F-4D97-AF65-F5344CB8AC3E}">
        <p14:creationId xmlns:p14="http://schemas.microsoft.com/office/powerpoint/2010/main" val="30014670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22641D97-2FE4-E241-90E7-6FACC84610C1}" type="slidenum">
              <a:rPr lang="es-ES" smtClean="0"/>
              <a:t>3</a:t>
            </a:fld>
            <a:endParaRPr lang="es-ES"/>
          </a:p>
        </p:txBody>
      </p:sp>
    </p:spTree>
    <p:extLst>
      <p:ext uri="{BB962C8B-B14F-4D97-AF65-F5344CB8AC3E}">
        <p14:creationId xmlns:p14="http://schemas.microsoft.com/office/powerpoint/2010/main" val="35154731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smtClean="0"/>
              <a:t>Gastos de gestión de la oficina</a:t>
            </a:r>
          </a:p>
          <a:p>
            <a:r>
              <a:rPr lang="es-ES" dirty="0" smtClean="0"/>
              <a:t>Credencialización con</a:t>
            </a:r>
            <a:r>
              <a:rPr lang="es-ES" baseline="0" dirty="0" smtClean="0"/>
              <a:t> el formato e infraestructura vigentes</a:t>
            </a:r>
            <a:endParaRPr lang="es-ES" dirty="0"/>
          </a:p>
        </p:txBody>
      </p:sp>
      <p:sp>
        <p:nvSpPr>
          <p:cNvPr id="4" name="Marcador de número de diapositiva 3"/>
          <p:cNvSpPr>
            <a:spLocks noGrp="1"/>
          </p:cNvSpPr>
          <p:nvPr>
            <p:ph type="sldNum" sz="quarter" idx="10"/>
          </p:nvPr>
        </p:nvSpPr>
        <p:spPr/>
        <p:txBody>
          <a:bodyPr/>
          <a:lstStyle/>
          <a:p>
            <a:fld id="{22641D97-2FE4-E241-90E7-6FACC84610C1}" type="slidenum">
              <a:rPr lang="es-ES" smtClean="0"/>
              <a:t>30</a:t>
            </a:fld>
            <a:endParaRPr lang="es-ES"/>
          </a:p>
        </p:txBody>
      </p:sp>
    </p:spTree>
    <p:extLst>
      <p:ext uri="{BB962C8B-B14F-4D97-AF65-F5344CB8AC3E}">
        <p14:creationId xmlns:p14="http://schemas.microsoft.com/office/powerpoint/2010/main" val="81356522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smtClean="0"/>
              <a:t>Partida protegida de pago de energía eléctrica,</a:t>
            </a:r>
            <a:r>
              <a:rPr lang="es-ES" baseline="0" dirty="0" smtClean="0"/>
              <a:t> ajustada a las necesidades de la Unidad</a:t>
            </a:r>
          </a:p>
          <a:p>
            <a:r>
              <a:rPr lang="es-ES" baseline="0" dirty="0" smtClean="0"/>
              <a:t>Mantenimiento a equipo especializado y parque vehicular</a:t>
            </a:r>
          </a:p>
          <a:p>
            <a:r>
              <a:rPr lang="es-ES" baseline="0" dirty="0" smtClean="0"/>
              <a:t>Servicios de intendencia y jardinería</a:t>
            </a:r>
          </a:p>
          <a:p>
            <a:r>
              <a:rPr lang="es-ES" baseline="0" dirty="0" smtClean="0"/>
              <a:t>Servicio de vigilancia</a:t>
            </a:r>
          </a:p>
          <a:p>
            <a:r>
              <a:rPr lang="es-ES" baseline="0" dirty="0" smtClean="0"/>
              <a:t>Gestión de la oficina</a:t>
            </a:r>
            <a:endParaRPr lang="es-ES" dirty="0"/>
          </a:p>
        </p:txBody>
      </p:sp>
      <p:sp>
        <p:nvSpPr>
          <p:cNvPr id="4" name="Marcador de número de diapositiva 3"/>
          <p:cNvSpPr>
            <a:spLocks noGrp="1"/>
          </p:cNvSpPr>
          <p:nvPr>
            <p:ph type="sldNum" sz="quarter" idx="10"/>
          </p:nvPr>
        </p:nvSpPr>
        <p:spPr/>
        <p:txBody>
          <a:bodyPr/>
          <a:lstStyle/>
          <a:p>
            <a:fld id="{22641D97-2FE4-E241-90E7-6FACC84610C1}" type="slidenum">
              <a:rPr lang="es-ES" smtClean="0"/>
              <a:t>31</a:t>
            </a:fld>
            <a:endParaRPr lang="es-ES"/>
          </a:p>
        </p:txBody>
      </p:sp>
    </p:spTree>
    <p:extLst>
      <p:ext uri="{BB962C8B-B14F-4D97-AF65-F5344CB8AC3E}">
        <p14:creationId xmlns:p14="http://schemas.microsoft.com/office/powerpoint/2010/main" val="15961850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smtClean="0"/>
              <a:t>Partida protegida de mantenimiento, ajustada a las necesidades de la Unidad</a:t>
            </a:r>
          </a:p>
          <a:p>
            <a:r>
              <a:rPr lang="es-ES" dirty="0" smtClean="0"/>
              <a:t>Adaptaciones a espacios físicos</a:t>
            </a:r>
          </a:p>
          <a:p>
            <a:r>
              <a:rPr lang="es-ES" dirty="0" smtClean="0"/>
              <a:t>Conservación de espacios físicos</a:t>
            </a:r>
          </a:p>
          <a:p>
            <a:r>
              <a:rPr lang="es-ES" dirty="0" smtClean="0"/>
              <a:t>Gastos de gestión de la oficina</a:t>
            </a:r>
          </a:p>
        </p:txBody>
      </p:sp>
      <p:sp>
        <p:nvSpPr>
          <p:cNvPr id="4" name="Marcador de número de diapositiva 3"/>
          <p:cNvSpPr>
            <a:spLocks noGrp="1"/>
          </p:cNvSpPr>
          <p:nvPr>
            <p:ph type="sldNum" sz="quarter" idx="10"/>
          </p:nvPr>
        </p:nvSpPr>
        <p:spPr/>
        <p:txBody>
          <a:bodyPr/>
          <a:lstStyle/>
          <a:p>
            <a:fld id="{22641D97-2FE4-E241-90E7-6FACC84610C1}" type="slidenum">
              <a:rPr lang="es-ES" smtClean="0"/>
              <a:t>32</a:t>
            </a:fld>
            <a:endParaRPr lang="es-ES"/>
          </a:p>
        </p:txBody>
      </p:sp>
    </p:spTree>
    <p:extLst>
      <p:ext uri="{BB962C8B-B14F-4D97-AF65-F5344CB8AC3E}">
        <p14:creationId xmlns:p14="http://schemas.microsoft.com/office/powerpoint/2010/main" val="232008042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smtClean="0"/>
              <a:t>Gastos de gestión para la atención a las prestaciones</a:t>
            </a:r>
            <a:r>
              <a:rPr lang="es-ES" baseline="0" dirty="0" smtClean="0"/>
              <a:t> de la Unidad</a:t>
            </a:r>
            <a:endParaRPr lang="es-ES" dirty="0"/>
          </a:p>
        </p:txBody>
      </p:sp>
      <p:sp>
        <p:nvSpPr>
          <p:cNvPr id="4" name="Marcador de número de diapositiva 3"/>
          <p:cNvSpPr>
            <a:spLocks noGrp="1"/>
          </p:cNvSpPr>
          <p:nvPr>
            <p:ph type="sldNum" sz="quarter" idx="10"/>
          </p:nvPr>
        </p:nvSpPr>
        <p:spPr/>
        <p:txBody>
          <a:bodyPr/>
          <a:lstStyle/>
          <a:p>
            <a:fld id="{22641D97-2FE4-E241-90E7-6FACC84610C1}" type="slidenum">
              <a:rPr lang="es-ES" smtClean="0"/>
              <a:t>33</a:t>
            </a:fld>
            <a:endParaRPr lang="es-ES"/>
          </a:p>
        </p:txBody>
      </p:sp>
    </p:spTree>
    <p:extLst>
      <p:ext uri="{BB962C8B-B14F-4D97-AF65-F5344CB8AC3E}">
        <p14:creationId xmlns:p14="http://schemas.microsoft.com/office/powerpoint/2010/main" val="353555494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smtClean="0"/>
              <a:t>Partida protegida de consumibles para cafeterías y comedores, ajustada a las necesidades de la Unidad</a:t>
            </a:r>
          </a:p>
          <a:p>
            <a:r>
              <a:rPr lang="es-ES" dirty="0" smtClean="0"/>
              <a:t>Programa de actividades deportivas</a:t>
            </a:r>
          </a:p>
          <a:p>
            <a:r>
              <a:rPr lang="es-ES" dirty="0" smtClean="0"/>
              <a:t>Servicio</a:t>
            </a:r>
            <a:r>
              <a:rPr lang="es-ES" baseline="0" dirty="0" smtClean="0"/>
              <a:t> Médico</a:t>
            </a:r>
          </a:p>
          <a:p>
            <a:r>
              <a:rPr lang="es-ES" baseline="0" dirty="0" smtClean="0"/>
              <a:t>Protección civil</a:t>
            </a:r>
          </a:p>
          <a:p>
            <a:r>
              <a:rPr lang="es-ES" baseline="0" dirty="0" smtClean="0"/>
              <a:t>Librería</a:t>
            </a:r>
          </a:p>
          <a:p>
            <a:r>
              <a:rPr lang="es-ES" baseline="0" dirty="0" smtClean="0"/>
              <a:t>Servicio de fotocopiado</a:t>
            </a:r>
          </a:p>
          <a:p>
            <a:r>
              <a:rPr lang="es-ES" baseline="0" dirty="0" smtClean="0"/>
              <a:t>Rally de bienvenida</a:t>
            </a:r>
          </a:p>
          <a:p>
            <a:r>
              <a:rPr lang="es-ES" baseline="0" dirty="0" smtClean="0"/>
              <a:t>Certificación del proceso de preparación de alimentos</a:t>
            </a:r>
            <a:endParaRPr lang="es-ES" dirty="0"/>
          </a:p>
        </p:txBody>
      </p:sp>
      <p:sp>
        <p:nvSpPr>
          <p:cNvPr id="4" name="Marcador de número de diapositiva 3"/>
          <p:cNvSpPr>
            <a:spLocks noGrp="1"/>
          </p:cNvSpPr>
          <p:nvPr>
            <p:ph type="sldNum" sz="quarter" idx="10"/>
          </p:nvPr>
        </p:nvSpPr>
        <p:spPr/>
        <p:txBody>
          <a:bodyPr/>
          <a:lstStyle/>
          <a:p>
            <a:fld id="{22641D97-2FE4-E241-90E7-6FACC84610C1}" type="slidenum">
              <a:rPr lang="es-ES" smtClean="0"/>
              <a:t>34</a:t>
            </a:fld>
            <a:endParaRPr lang="es-ES"/>
          </a:p>
        </p:txBody>
      </p:sp>
    </p:spTree>
    <p:extLst>
      <p:ext uri="{BB962C8B-B14F-4D97-AF65-F5344CB8AC3E}">
        <p14:creationId xmlns:p14="http://schemas.microsoft.com/office/powerpoint/2010/main" val="320303726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22641D97-2FE4-E241-90E7-6FACC84610C1}" type="slidenum">
              <a:rPr lang="es-ES" smtClean="0"/>
              <a:t>35</a:t>
            </a:fld>
            <a:endParaRPr lang="es-ES"/>
          </a:p>
        </p:txBody>
      </p:sp>
    </p:spTree>
    <p:extLst>
      <p:ext uri="{BB962C8B-B14F-4D97-AF65-F5344CB8AC3E}">
        <p14:creationId xmlns:p14="http://schemas.microsoft.com/office/powerpoint/2010/main" val="95560550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22641D97-2FE4-E241-90E7-6FACC84610C1}" type="slidenum">
              <a:rPr lang="es-ES" smtClean="0"/>
              <a:t>36</a:t>
            </a:fld>
            <a:endParaRPr lang="es-ES"/>
          </a:p>
        </p:txBody>
      </p:sp>
    </p:spTree>
    <p:extLst>
      <p:ext uri="{BB962C8B-B14F-4D97-AF65-F5344CB8AC3E}">
        <p14:creationId xmlns:p14="http://schemas.microsoft.com/office/powerpoint/2010/main" val="109955264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22641D97-2FE4-E241-90E7-6FACC84610C1}" type="slidenum">
              <a:rPr lang="es-ES" smtClean="0"/>
              <a:t>37</a:t>
            </a:fld>
            <a:endParaRPr lang="es-ES"/>
          </a:p>
        </p:txBody>
      </p:sp>
    </p:spTree>
    <p:extLst>
      <p:ext uri="{BB962C8B-B14F-4D97-AF65-F5344CB8AC3E}">
        <p14:creationId xmlns:p14="http://schemas.microsoft.com/office/powerpoint/2010/main" val="15648228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22641D97-2FE4-E241-90E7-6FACC84610C1}" type="slidenum">
              <a:rPr lang="es-ES" smtClean="0"/>
              <a:t>38</a:t>
            </a:fld>
            <a:endParaRPr lang="es-ES"/>
          </a:p>
        </p:txBody>
      </p:sp>
    </p:spTree>
    <p:extLst>
      <p:ext uri="{BB962C8B-B14F-4D97-AF65-F5344CB8AC3E}">
        <p14:creationId xmlns:p14="http://schemas.microsoft.com/office/powerpoint/2010/main" val="26587326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22641D97-2FE4-E241-90E7-6FACC84610C1}" type="slidenum">
              <a:rPr lang="es-ES" smtClean="0"/>
              <a:t>39</a:t>
            </a:fld>
            <a:endParaRPr lang="es-ES"/>
          </a:p>
        </p:txBody>
      </p:sp>
    </p:spTree>
    <p:extLst>
      <p:ext uri="{BB962C8B-B14F-4D97-AF65-F5344CB8AC3E}">
        <p14:creationId xmlns:p14="http://schemas.microsoft.com/office/powerpoint/2010/main" val="39233364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baseline="0" dirty="0" smtClean="0"/>
          </a:p>
        </p:txBody>
      </p:sp>
      <p:sp>
        <p:nvSpPr>
          <p:cNvPr id="4" name="Marcador de número de diapositiva 3"/>
          <p:cNvSpPr>
            <a:spLocks noGrp="1"/>
          </p:cNvSpPr>
          <p:nvPr>
            <p:ph type="sldNum" sz="quarter" idx="10"/>
          </p:nvPr>
        </p:nvSpPr>
        <p:spPr/>
        <p:txBody>
          <a:bodyPr/>
          <a:lstStyle/>
          <a:p>
            <a:fld id="{22641D97-2FE4-E241-90E7-6FACC84610C1}" type="slidenum">
              <a:rPr lang="es-ES" smtClean="0"/>
              <a:t>4</a:t>
            </a:fld>
            <a:endParaRPr lang="es-ES"/>
          </a:p>
        </p:txBody>
      </p:sp>
    </p:spTree>
    <p:extLst>
      <p:ext uri="{BB962C8B-B14F-4D97-AF65-F5344CB8AC3E}">
        <p14:creationId xmlns:p14="http://schemas.microsoft.com/office/powerpoint/2010/main" val="17723740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22641D97-2FE4-E241-90E7-6FACC84610C1}" type="slidenum">
              <a:rPr lang="es-ES" smtClean="0"/>
              <a:t>5</a:t>
            </a:fld>
            <a:endParaRPr lang="es-ES"/>
          </a:p>
        </p:txBody>
      </p:sp>
    </p:spTree>
    <p:extLst>
      <p:ext uri="{BB962C8B-B14F-4D97-AF65-F5344CB8AC3E}">
        <p14:creationId xmlns:p14="http://schemas.microsoft.com/office/powerpoint/2010/main" val="13192467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22641D97-2FE4-E241-90E7-6FACC84610C1}" type="slidenum">
              <a:rPr lang="es-ES" smtClean="0"/>
              <a:t>6</a:t>
            </a:fld>
            <a:endParaRPr lang="es-ES"/>
          </a:p>
        </p:txBody>
      </p:sp>
    </p:spTree>
    <p:extLst>
      <p:ext uri="{BB962C8B-B14F-4D97-AF65-F5344CB8AC3E}">
        <p14:creationId xmlns:p14="http://schemas.microsoft.com/office/powerpoint/2010/main" val="32467501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22641D97-2FE4-E241-90E7-6FACC84610C1}" type="slidenum">
              <a:rPr lang="es-ES" smtClean="0"/>
              <a:t>7</a:t>
            </a:fld>
            <a:endParaRPr lang="es-ES"/>
          </a:p>
        </p:txBody>
      </p:sp>
    </p:spTree>
    <p:extLst>
      <p:ext uri="{BB962C8B-B14F-4D97-AF65-F5344CB8AC3E}">
        <p14:creationId xmlns:p14="http://schemas.microsoft.com/office/powerpoint/2010/main" val="30657415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22641D97-2FE4-E241-90E7-6FACC84610C1}" type="slidenum">
              <a:rPr lang="es-ES" smtClean="0"/>
              <a:t>8</a:t>
            </a:fld>
            <a:endParaRPr lang="es-ES"/>
          </a:p>
        </p:txBody>
      </p:sp>
    </p:spTree>
    <p:extLst>
      <p:ext uri="{BB962C8B-B14F-4D97-AF65-F5344CB8AC3E}">
        <p14:creationId xmlns:p14="http://schemas.microsoft.com/office/powerpoint/2010/main" val="25258646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22641D97-2FE4-E241-90E7-6FACC84610C1}" type="slidenum">
              <a:rPr lang="es-ES" smtClean="0"/>
              <a:t>9</a:t>
            </a:fld>
            <a:endParaRPr lang="es-ES"/>
          </a:p>
        </p:txBody>
      </p:sp>
    </p:spTree>
    <p:extLst>
      <p:ext uri="{BB962C8B-B14F-4D97-AF65-F5344CB8AC3E}">
        <p14:creationId xmlns:p14="http://schemas.microsoft.com/office/powerpoint/2010/main" val="2281647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AB66E7F8-33D2-427E-A98F-26E554DEB839}" type="datetimeFigureOut">
              <a:rPr lang="es-MX" smtClean="0"/>
              <a:t>21/01/2016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F82613E-67FC-413B-BB09-D649653256A5}" type="slidenum">
              <a:rPr lang="es-MX" smtClean="0"/>
              <a:t>‹Nº›</a:t>
            </a:fld>
            <a:endParaRPr lang="es-MX"/>
          </a:p>
        </p:txBody>
      </p:sp>
    </p:spTree>
    <p:extLst>
      <p:ext uri="{BB962C8B-B14F-4D97-AF65-F5344CB8AC3E}">
        <p14:creationId xmlns:p14="http://schemas.microsoft.com/office/powerpoint/2010/main" val="2602815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AB66E7F8-33D2-427E-A98F-26E554DEB839}" type="datetimeFigureOut">
              <a:rPr lang="es-MX" smtClean="0"/>
              <a:t>21/01/2016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F82613E-67FC-413B-BB09-D649653256A5}" type="slidenum">
              <a:rPr lang="es-MX" smtClean="0"/>
              <a:t>‹Nº›</a:t>
            </a:fld>
            <a:endParaRPr lang="es-MX"/>
          </a:p>
        </p:txBody>
      </p:sp>
    </p:spTree>
    <p:extLst>
      <p:ext uri="{BB962C8B-B14F-4D97-AF65-F5344CB8AC3E}">
        <p14:creationId xmlns:p14="http://schemas.microsoft.com/office/powerpoint/2010/main" val="25270126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AB66E7F8-33D2-427E-A98F-26E554DEB839}" type="datetimeFigureOut">
              <a:rPr lang="es-MX" smtClean="0"/>
              <a:t>21/01/2016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F82613E-67FC-413B-BB09-D649653256A5}" type="slidenum">
              <a:rPr lang="es-MX" smtClean="0"/>
              <a:t>‹Nº›</a:t>
            </a:fld>
            <a:endParaRPr lang="es-MX"/>
          </a:p>
        </p:txBody>
      </p:sp>
    </p:spTree>
    <p:extLst>
      <p:ext uri="{BB962C8B-B14F-4D97-AF65-F5344CB8AC3E}">
        <p14:creationId xmlns:p14="http://schemas.microsoft.com/office/powerpoint/2010/main" val="1446346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AB66E7F8-33D2-427E-A98F-26E554DEB839}" type="datetimeFigureOut">
              <a:rPr lang="es-MX" smtClean="0"/>
              <a:t>21/01/2016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F82613E-67FC-413B-BB09-D649653256A5}" type="slidenum">
              <a:rPr lang="es-MX" smtClean="0"/>
              <a:t>‹Nº›</a:t>
            </a:fld>
            <a:endParaRPr lang="es-MX"/>
          </a:p>
        </p:txBody>
      </p:sp>
    </p:spTree>
    <p:extLst>
      <p:ext uri="{BB962C8B-B14F-4D97-AF65-F5344CB8AC3E}">
        <p14:creationId xmlns:p14="http://schemas.microsoft.com/office/powerpoint/2010/main" val="2105147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AB66E7F8-33D2-427E-A98F-26E554DEB839}" type="datetimeFigureOut">
              <a:rPr lang="es-MX" smtClean="0"/>
              <a:t>21/01/2016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F82613E-67FC-413B-BB09-D649653256A5}" type="slidenum">
              <a:rPr lang="es-MX" smtClean="0"/>
              <a:t>‹Nº›</a:t>
            </a:fld>
            <a:endParaRPr lang="es-MX"/>
          </a:p>
        </p:txBody>
      </p:sp>
    </p:spTree>
    <p:extLst>
      <p:ext uri="{BB962C8B-B14F-4D97-AF65-F5344CB8AC3E}">
        <p14:creationId xmlns:p14="http://schemas.microsoft.com/office/powerpoint/2010/main" val="3651873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AB66E7F8-33D2-427E-A98F-26E554DEB839}" type="datetimeFigureOut">
              <a:rPr lang="es-MX" smtClean="0"/>
              <a:t>21/01/2016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FF82613E-67FC-413B-BB09-D649653256A5}" type="slidenum">
              <a:rPr lang="es-MX" smtClean="0"/>
              <a:t>‹Nº›</a:t>
            </a:fld>
            <a:endParaRPr lang="es-MX"/>
          </a:p>
        </p:txBody>
      </p:sp>
    </p:spTree>
    <p:extLst>
      <p:ext uri="{BB962C8B-B14F-4D97-AF65-F5344CB8AC3E}">
        <p14:creationId xmlns:p14="http://schemas.microsoft.com/office/powerpoint/2010/main" val="3398019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AB66E7F8-33D2-427E-A98F-26E554DEB839}" type="datetimeFigureOut">
              <a:rPr lang="es-MX" smtClean="0"/>
              <a:t>21/01/2016</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FF82613E-67FC-413B-BB09-D649653256A5}" type="slidenum">
              <a:rPr lang="es-MX" smtClean="0"/>
              <a:t>‹Nº›</a:t>
            </a:fld>
            <a:endParaRPr lang="es-MX"/>
          </a:p>
        </p:txBody>
      </p:sp>
    </p:spTree>
    <p:extLst>
      <p:ext uri="{BB962C8B-B14F-4D97-AF65-F5344CB8AC3E}">
        <p14:creationId xmlns:p14="http://schemas.microsoft.com/office/powerpoint/2010/main" val="29077307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AB66E7F8-33D2-427E-A98F-26E554DEB839}" type="datetimeFigureOut">
              <a:rPr lang="es-MX" smtClean="0"/>
              <a:t>21/01/2016</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FF82613E-67FC-413B-BB09-D649653256A5}" type="slidenum">
              <a:rPr lang="es-MX" smtClean="0"/>
              <a:t>‹Nº›</a:t>
            </a:fld>
            <a:endParaRPr lang="es-MX"/>
          </a:p>
        </p:txBody>
      </p:sp>
    </p:spTree>
    <p:extLst>
      <p:ext uri="{BB962C8B-B14F-4D97-AF65-F5344CB8AC3E}">
        <p14:creationId xmlns:p14="http://schemas.microsoft.com/office/powerpoint/2010/main" val="75460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B66E7F8-33D2-427E-A98F-26E554DEB839}" type="datetimeFigureOut">
              <a:rPr lang="es-MX" smtClean="0"/>
              <a:t>21/01/2016</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FF82613E-67FC-413B-BB09-D649653256A5}" type="slidenum">
              <a:rPr lang="es-MX" smtClean="0"/>
              <a:t>‹Nº›</a:t>
            </a:fld>
            <a:endParaRPr lang="es-MX"/>
          </a:p>
        </p:txBody>
      </p:sp>
    </p:spTree>
    <p:extLst>
      <p:ext uri="{BB962C8B-B14F-4D97-AF65-F5344CB8AC3E}">
        <p14:creationId xmlns:p14="http://schemas.microsoft.com/office/powerpoint/2010/main" val="1901824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B66E7F8-33D2-427E-A98F-26E554DEB839}" type="datetimeFigureOut">
              <a:rPr lang="es-MX" smtClean="0"/>
              <a:t>21/01/2016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FF82613E-67FC-413B-BB09-D649653256A5}" type="slidenum">
              <a:rPr lang="es-MX" smtClean="0"/>
              <a:t>‹Nº›</a:t>
            </a:fld>
            <a:endParaRPr lang="es-MX"/>
          </a:p>
        </p:txBody>
      </p:sp>
    </p:spTree>
    <p:extLst>
      <p:ext uri="{BB962C8B-B14F-4D97-AF65-F5344CB8AC3E}">
        <p14:creationId xmlns:p14="http://schemas.microsoft.com/office/powerpoint/2010/main" val="17148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B66E7F8-33D2-427E-A98F-26E554DEB839}" type="datetimeFigureOut">
              <a:rPr lang="es-MX" smtClean="0"/>
              <a:t>21/01/2016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FF82613E-67FC-413B-BB09-D649653256A5}" type="slidenum">
              <a:rPr lang="es-MX" smtClean="0"/>
              <a:t>‹Nº›</a:t>
            </a:fld>
            <a:endParaRPr lang="es-MX"/>
          </a:p>
        </p:txBody>
      </p:sp>
    </p:spTree>
    <p:extLst>
      <p:ext uri="{BB962C8B-B14F-4D97-AF65-F5344CB8AC3E}">
        <p14:creationId xmlns:p14="http://schemas.microsoft.com/office/powerpoint/2010/main" val="3265278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66E7F8-33D2-427E-A98F-26E554DEB839}" type="datetimeFigureOut">
              <a:rPr lang="es-MX" smtClean="0"/>
              <a:t>21/01/2016</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82613E-67FC-413B-BB09-D649653256A5}" type="slidenum">
              <a:rPr lang="es-MX" smtClean="0"/>
              <a:t>‹Nº›</a:t>
            </a:fld>
            <a:endParaRPr lang="es-MX"/>
          </a:p>
        </p:txBody>
      </p:sp>
      <p:pic>
        <p:nvPicPr>
          <p:cNvPr id="7" name="Imagen 6" descr="VIrtual-10.jpg"/>
          <p:cNvPicPr>
            <a:picLocks noChangeAspect="1"/>
          </p:cNvPicPr>
          <p:nvPr userDrawn="1"/>
        </p:nvPicPr>
        <p:blipFill>
          <a:blip r:embed="rId13"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8" name="Imagen 7" descr="VIrtual-10.jpg"/>
          <p:cNvPicPr>
            <a:picLocks noChangeAspect="1"/>
          </p:cNvPicPr>
          <p:nvPr userDrawn="1"/>
        </p:nvPicPr>
        <p:blipFill rotWithShape="1">
          <a:blip r:embed="rId13" cstate="email">
            <a:extLst>
              <a:ext uri="{28A0092B-C50C-407E-A947-70E740481C1C}">
                <a14:useLocalDpi xmlns:a14="http://schemas.microsoft.com/office/drawing/2010/main" val="0"/>
              </a:ext>
            </a:extLst>
          </a:blip>
          <a:srcRect l="73209" t="16625" b="69751"/>
          <a:stretch/>
        </p:blipFill>
        <p:spPr>
          <a:xfrm>
            <a:off x="6625869" y="277386"/>
            <a:ext cx="2377772" cy="934352"/>
          </a:xfrm>
          <a:prstGeom prst="rect">
            <a:avLst/>
          </a:prstGeom>
        </p:spPr>
      </p:pic>
      <p:pic>
        <p:nvPicPr>
          <p:cNvPr id="11" name="Imagen 10" descr="VIrtual-10.jpg"/>
          <p:cNvPicPr>
            <a:picLocks noChangeAspect="1"/>
          </p:cNvPicPr>
          <p:nvPr userDrawn="1"/>
        </p:nvPicPr>
        <p:blipFill rotWithShape="1">
          <a:blip r:embed="rId13" cstate="email">
            <a:extLst>
              <a:ext uri="{28A0092B-C50C-407E-A947-70E740481C1C}">
                <a14:useLocalDpi xmlns:a14="http://schemas.microsoft.com/office/drawing/2010/main" val="0"/>
              </a:ext>
            </a:extLst>
          </a:blip>
          <a:srcRect l="73209" t="16625" b="69751"/>
          <a:stretch/>
        </p:blipFill>
        <p:spPr>
          <a:xfrm>
            <a:off x="178004" y="262400"/>
            <a:ext cx="2377772" cy="934352"/>
          </a:xfrm>
          <a:prstGeom prst="rect">
            <a:avLst/>
          </a:prstGeom>
        </p:spPr>
      </p:pic>
      <p:pic>
        <p:nvPicPr>
          <p:cNvPr id="12" name="Imagen 11" descr="VIrtual-10.jpg"/>
          <p:cNvPicPr>
            <a:picLocks noChangeAspect="1"/>
          </p:cNvPicPr>
          <p:nvPr userDrawn="1"/>
        </p:nvPicPr>
        <p:blipFill rotWithShape="1">
          <a:blip r:embed="rId13" cstate="email">
            <a:extLst>
              <a:ext uri="{28A0092B-C50C-407E-A947-70E740481C1C}">
                <a14:useLocalDpi xmlns:a14="http://schemas.microsoft.com/office/drawing/2010/main" val="0"/>
              </a:ext>
            </a:extLst>
          </a:blip>
          <a:srcRect l="73209" t="16625" b="69751"/>
          <a:stretch/>
        </p:blipFill>
        <p:spPr>
          <a:xfrm>
            <a:off x="2339752" y="260648"/>
            <a:ext cx="2377772" cy="934352"/>
          </a:xfrm>
          <a:prstGeom prst="rect">
            <a:avLst/>
          </a:prstGeom>
        </p:spPr>
      </p:pic>
      <p:pic>
        <p:nvPicPr>
          <p:cNvPr id="13" name="Imagen 12" descr="VIrtual-10.jpg"/>
          <p:cNvPicPr>
            <a:picLocks noChangeAspect="1"/>
          </p:cNvPicPr>
          <p:nvPr userDrawn="1"/>
        </p:nvPicPr>
        <p:blipFill rotWithShape="1">
          <a:blip r:embed="rId13" cstate="email">
            <a:extLst>
              <a:ext uri="{28A0092B-C50C-407E-A947-70E740481C1C}">
                <a14:useLocalDpi xmlns:a14="http://schemas.microsoft.com/office/drawing/2010/main" val="0"/>
              </a:ext>
            </a:extLst>
          </a:blip>
          <a:srcRect l="73209" t="16625" b="69751"/>
          <a:stretch/>
        </p:blipFill>
        <p:spPr>
          <a:xfrm>
            <a:off x="4570492" y="332656"/>
            <a:ext cx="2377772" cy="934352"/>
          </a:xfrm>
          <a:prstGeom prst="rect">
            <a:avLst/>
          </a:prstGeom>
        </p:spPr>
      </p:pic>
    </p:spTree>
    <p:extLst>
      <p:ext uri="{BB962C8B-B14F-4D97-AF65-F5344CB8AC3E}">
        <p14:creationId xmlns:p14="http://schemas.microsoft.com/office/powerpoint/2010/main" val="5052821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4.emf"/></Relationships>
</file>

<file path=ppt/slides/_rels/slide1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chart" Target="../charts/chart7.xml"/></Relationships>
</file>

<file path=ppt/slides/_rels/slide1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6.xml"/><Relationship Id="rId1" Type="http://schemas.openxmlformats.org/officeDocument/2006/relationships/slideLayout" Target="../slideLayouts/slideLayout7.xml"/><Relationship Id="rId5" Type="http://schemas.openxmlformats.org/officeDocument/2006/relationships/chart" Target="../charts/chart9.xml"/><Relationship Id="rId4" Type="http://schemas.openxmlformats.org/officeDocument/2006/relationships/chart" Target="../charts/chart8.xml"/></Relationships>
</file>

<file path=ppt/slides/_rels/slide17.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7.xml"/><Relationship Id="rId1" Type="http://schemas.openxmlformats.org/officeDocument/2006/relationships/slideLayout" Target="../slideLayouts/slideLayout7.xml"/><Relationship Id="rId6" Type="http://schemas.openxmlformats.org/officeDocument/2006/relationships/chart" Target="../charts/chart13.xml"/><Relationship Id="rId5" Type="http://schemas.openxmlformats.org/officeDocument/2006/relationships/chart" Target="../charts/chart12.xml"/><Relationship Id="rId4" Type="http://schemas.openxmlformats.org/officeDocument/2006/relationships/chart" Target="../charts/chart11.xml"/></Relationships>
</file>

<file path=ppt/slides/_rels/slide18.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8.xml"/><Relationship Id="rId1" Type="http://schemas.openxmlformats.org/officeDocument/2006/relationships/slideLayout" Target="../slideLayouts/slideLayout7.xml"/><Relationship Id="rId6" Type="http://schemas.openxmlformats.org/officeDocument/2006/relationships/chart" Target="../charts/chart17.xml"/><Relationship Id="rId5" Type="http://schemas.openxmlformats.org/officeDocument/2006/relationships/chart" Target="../charts/chart16.xml"/><Relationship Id="rId4" Type="http://schemas.openxmlformats.org/officeDocument/2006/relationships/chart" Target="../charts/chart1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chart" Target="../charts/chart31.xml"/><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chart" Target="../charts/chart32.xml"/><Relationship Id="rId2" Type="http://schemas.openxmlformats.org/officeDocument/2006/relationships/notesSlide" Target="../notesSlides/notesSlide36.xml"/><Relationship Id="rId1" Type="http://schemas.openxmlformats.org/officeDocument/2006/relationships/slideLayout" Target="../slideLayouts/slideLayout7.xml"/><Relationship Id="rId4" Type="http://schemas.openxmlformats.org/officeDocument/2006/relationships/chart" Target="../charts/chart33.xml"/></Relationships>
</file>

<file path=ppt/slides/_rels/slide37.xml.rels><?xml version="1.0" encoding="UTF-8" standalone="yes"?>
<Relationships xmlns="http://schemas.openxmlformats.org/package/2006/relationships"><Relationship Id="rId3" Type="http://schemas.openxmlformats.org/officeDocument/2006/relationships/chart" Target="../charts/chart34.xml"/><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chart" Target="../charts/chart35.xml"/><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29204" y="2110204"/>
            <a:ext cx="7326494" cy="3046988"/>
          </a:xfrm>
          <a:prstGeom prst="rect">
            <a:avLst/>
          </a:prstGeom>
          <a:noFill/>
        </p:spPr>
        <p:txBody>
          <a:bodyPr wrap="none" lIns="91440" tIns="45720" rIns="91440" bIns="45720">
            <a:spAutoFit/>
          </a:bodyPr>
          <a:lstStyle/>
          <a:p>
            <a:pPr algn="ctr"/>
            <a:r>
              <a:rPr lang="es-ES_tradnl" sz="5400" b="1" cap="none" spc="0" dirty="0" smtClean="0">
                <a:ln w="12700">
                  <a:solidFill>
                    <a:schemeClr val="tx2">
                      <a:satMod val="155000"/>
                    </a:schemeClr>
                  </a:solidFill>
                  <a:prstDash val="solid"/>
                </a:ln>
                <a:effectLst>
                  <a:outerShdw blurRad="50800" dist="38100" dir="2700000" algn="tl" rotWithShape="0">
                    <a:prstClr val="black">
                      <a:alpha val="40000"/>
                    </a:prstClr>
                  </a:outerShdw>
                </a:effectLst>
              </a:rPr>
              <a:t>Proyecto de Presupuesto</a:t>
            </a:r>
          </a:p>
          <a:p>
            <a:pPr algn="ctr"/>
            <a:r>
              <a:rPr lang="es-ES_tradnl" sz="13800" b="1" dirty="0" smtClean="0">
                <a:ln w="12700">
                  <a:solidFill>
                    <a:schemeClr val="tx2">
                      <a:satMod val="155000"/>
                    </a:schemeClr>
                  </a:solidFill>
                  <a:prstDash val="solid"/>
                </a:ln>
                <a:effectLst>
                  <a:outerShdw blurRad="50800" dist="38100" dir="2700000" algn="tl" rotWithShape="0">
                    <a:prstClr val="black">
                      <a:alpha val="40000"/>
                    </a:prstClr>
                  </a:outerShdw>
                </a:effectLst>
              </a:rPr>
              <a:t>2016</a:t>
            </a:r>
            <a:endParaRPr lang="es-ES_tradnl" sz="5400" b="1" cap="none" spc="0" dirty="0">
              <a:ln w="12700">
                <a:solidFill>
                  <a:schemeClr val="tx2">
                    <a:satMod val="155000"/>
                  </a:schemeClr>
                </a:solidFill>
                <a:prstDash val="solid"/>
              </a:ln>
              <a:effectLst>
                <a:outerShdw blurRad="50800" dist="38100" dir="2700000" algn="tl" rotWithShape="0">
                  <a:prstClr val="black">
                    <a:alpha val="40000"/>
                  </a:prstClr>
                </a:outerShdw>
              </a:effectLst>
            </a:endParaRPr>
          </a:p>
        </p:txBody>
      </p:sp>
      <p:sp>
        <p:nvSpPr>
          <p:cNvPr id="5" name="4 CuadroTexto"/>
          <p:cNvSpPr txBox="1"/>
          <p:nvPr/>
        </p:nvSpPr>
        <p:spPr>
          <a:xfrm>
            <a:off x="33486" y="6146140"/>
            <a:ext cx="4610522" cy="646331"/>
          </a:xfrm>
          <a:prstGeom prst="rect">
            <a:avLst/>
          </a:prstGeom>
          <a:noFill/>
        </p:spPr>
        <p:txBody>
          <a:bodyPr wrap="square" rtlCol="0">
            <a:spAutoFit/>
          </a:bodyPr>
          <a:lstStyle/>
          <a:p>
            <a:r>
              <a:rPr lang="es-MX" i="1" dirty="0" smtClean="0"/>
              <a:t>Comunidad académica comprometida con el desarrollo humano de la sociedad</a:t>
            </a:r>
            <a:endParaRPr lang="es-MX" i="1" dirty="0"/>
          </a:p>
        </p:txBody>
      </p:sp>
      <p:sp>
        <p:nvSpPr>
          <p:cNvPr id="6" name="5 CuadroTexto"/>
          <p:cNvSpPr txBox="1"/>
          <p:nvPr/>
        </p:nvSpPr>
        <p:spPr>
          <a:xfrm>
            <a:off x="6660232" y="6341258"/>
            <a:ext cx="2195736" cy="400110"/>
          </a:xfrm>
          <a:prstGeom prst="rect">
            <a:avLst/>
          </a:prstGeom>
          <a:noFill/>
        </p:spPr>
        <p:txBody>
          <a:bodyPr wrap="square" rtlCol="0">
            <a:spAutoFit/>
          </a:bodyPr>
          <a:lstStyle/>
          <a:p>
            <a:pPr algn="ctr"/>
            <a:r>
              <a:rPr lang="es-MX" sz="2000" b="1" i="1" dirty="0" smtClean="0"/>
              <a:t>Octubre 2015</a:t>
            </a:r>
          </a:p>
        </p:txBody>
      </p:sp>
      <p:pic>
        <p:nvPicPr>
          <p:cNvPr id="7" name="Imagen 6" descr="10cua_variacion1.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22109" y="515666"/>
            <a:ext cx="3134067" cy="1257150"/>
          </a:xfrm>
          <a:prstGeom prst="rect">
            <a:avLst/>
          </a:prstGeom>
        </p:spPr>
      </p:pic>
    </p:spTree>
    <p:extLst>
      <p:ext uri="{BB962C8B-B14F-4D97-AF65-F5344CB8AC3E}">
        <p14:creationId xmlns:p14="http://schemas.microsoft.com/office/powerpoint/2010/main" val="3730667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a:spLocks noChangeArrowheads="1"/>
          </p:cNvSpPr>
          <p:nvPr/>
        </p:nvSpPr>
        <p:spPr bwMode="auto">
          <a:xfrm>
            <a:off x="251520" y="-17512"/>
            <a:ext cx="8712968" cy="62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152352" bIns="38088" anchor="ctr">
            <a:spAutoFit/>
          </a:bodyPr>
          <a:lstStyle/>
          <a:p>
            <a:pPr algn="ctr" eaLnBrk="0" hangingPunct="0"/>
            <a:r>
              <a:rPr lang="es-MX" sz="2800" b="1" dirty="0" smtClean="0">
                <a:latin typeface="+mj-lt"/>
                <a:cs typeface="Times New Roman" pitchFamily="18" charset="0"/>
              </a:rPr>
              <a:t>Disponibilidad </a:t>
            </a:r>
            <a:r>
              <a:rPr lang="es-MX" sz="2800" b="1" u="sng" dirty="0" smtClean="0">
                <a:latin typeface="+mj-lt"/>
                <a:cs typeface="Times New Roman" pitchFamily="18" charset="0"/>
              </a:rPr>
              <a:t>neta</a:t>
            </a:r>
            <a:r>
              <a:rPr lang="es-MX" sz="2800" b="1" dirty="0" smtClean="0">
                <a:latin typeface="+mj-lt"/>
                <a:cs typeface="Times New Roman" pitchFamily="18" charset="0"/>
              </a:rPr>
              <a:t> por instancia</a:t>
            </a:r>
          </a:p>
        </p:txBody>
      </p:sp>
      <p:graphicFrame>
        <p:nvGraphicFramePr>
          <p:cNvPr id="3" name="Tabla 2"/>
          <p:cNvGraphicFramePr>
            <a:graphicFrameLocks noGrp="1"/>
          </p:cNvGraphicFramePr>
          <p:nvPr>
            <p:extLst>
              <p:ext uri="{D42A27DB-BD31-4B8C-83A1-F6EECF244321}">
                <p14:modId xmlns:p14="http://schemas.microsoft.com/office/powerpoint/2010/main" val="29327288"/>
              </p:ext>
            </p:extLst>
          </p:nvPr>
        </p:nvGraphicFramePr>
        <p:xfrm>
          <a:off x="467544" y="692696"/>
          <a:ext cx="7992888" cy="1925935"/>
        </p:xfrm>
        <a:graphic>
          <a:graphicData uri="http://schemas.openxmlformats.org/drawingml/2006/table">
            <a:tbl>
              <a:tblPr firstRow="1" bandRow="1">
                <a:tableStyleId>{10A1B5D5-9B99-4C35-A422-299274C87663}</a:tableStyleId>
              </a:tblPr>
              <a:tblGrid>
                <a:gridCol w="1998222"/>
                <a:gridCol w="1998222"/>
                <a:gridCol w="1998222"/>
                <a:gridCol w="1998222"/>
              </a:tblGrid>
              <a:tr h="312035">
                <a:tc>
                  <a:txBody>
                    <a:bodyPr/>
                    <a:lstStyle/>
                    <a:p>
                      <a:pPr algn="ctr"/>
                      <a:r>
                        <a:rPr lang="es-ES" sz="1800" b="1" dirty="0" smtClean="0">
                          <a:latin typeface="+mn-lt"/>
                        </a:rPr>
                        <a:t>Instancia</a:t>
                      </a:r>
                      <a:endParaRPr lang="es-ES" sz="1800" b="0" dirty="0">
                        <a:latin typeface="+mn-lt"/>
                      </a:endParaRPr>
                    </a:p>
                  </a:txBody>
                  <a:tcPr anchor="ctr"/>
                </a:tc>
                <a:tc>
                  <a:txBody>
                    <a:bodyPr/>
                    <a:lstStyle/>
                    <a:p>
                      <a:pPr algn="ctr"/>
                      <a:r>
                        <a:rPr lang="es-ES" sz="1800" b="0" dirty="0" smtClean="0">
                          <a:latin typeface="+mn-lt"/>
                        </a:rPr>
                        <a:t>Prioridad 1</a:t>
                      </a:r>
                      <a:endParaRPr lang="es-ES" sz="1800" b="0" dirty="0">
                        <a:latin typeface="+mn-lt"/>
                      </a:endParaRPr>
                    </a:p>
                  </a:txBody>
                  <a:tcPr anchor="ctr"/>
                </a:tc>
                <a:tc>
                  <a:txBody>
                    <a:bodyPr/>
                    <a:lstStyle/>
                    <a:p>
                      <a:pPr algn="ctr"/>
                      <a:r>
                        <a:rPr lang="es-ES" sz="1800" b="0" dirty="0" smtClean="0">
                          <a:latin typeface="+mn-lt"/>
                        </a:rPr>
                        <a:t>Prioridad</a:t>
                      </a:r>
                      <a:r>
                        <a:rPr lang="es-ES" sz="1800" b="0" baseline="0" dirty="0" smtClean="0">
                          <a:latin typeface="+mn-lt"/>
                        </a:rPr>
                        <a:t> 2</a:t>
                      </a:r>
                      <a:endParaRPr lang="es-ES" sz="1800" b="0" dirty="0">
                        <a:latin typeface="+mn-lt"/>
                      </a:endParaRPr>
                    </a:p>
                  </a:txBody>
                  <a:tcPr anchor="ctr"/>
                </a:tc>
                <a:tc>
                  <a:txBody>
                    <a:bodyPr/>
                    <a:lstStyle/>
                    <a:p>
                      <a:pPr algn="ctr"/>
                      <a:r>
                        <a:rPr lang="es-ES" sz="1800" b="0" dirty="0" smtClean="0">
                          <a:latin typeface="+mn-lt"/>
                        </a:rPr>
                        <a:t>Total</a:t>
                      </a:r>
                      <a:endParaRPr lang="es-ES" sz="1800" b="0" dirty="0">
                        <a:latin typeface="+mn-lt"/>
                      </a:endParaRPr>
                    </a:p>
                  </a:txBody>
                  <a:tcPr anchor="ctr"/>
                </a:tc>
              </a:tr>
              <a:tr h="312035">
                <a:tc>
                  <a:txBody>
                    <a:bodyPr/>
                    <a:lstStyle/>
                    <a:p>
                      <a:pPr algn="ctr" fontAlgn="ctr"/>
                      <a:r>
                        <a:rPr lang="es-ES" sz="1800" b="0" i="0" u="none" strike="noStrike" dirty="0" smtClean="0">
                          <a:solidFill>
                            <a:srgbClr val="000000"/>
                          </a:solidFill>
                          <a:effectLst/>
                          <a:latin typeface="+mn-lt"/>
                        </a:rPr>
                        <a:t>Rectoría</a:t>
                      </a:r>
                      <a:endParaRPr lang="es-ES" sz="1800" b="0" i="0" u="none" strike="noStrike" dirty="0">
                        <a:solidFill>
                          <a:srgbClr val="000000"/>
                        </a:solidFill>
                        <a:effectLst/>
                        <a:latin typeface="+mn-lt"/>
                      </a:endParaRPr>
                    </a:p>
                  </a:txBody>
                  <a:tcPr marL="12700" marR="12700" marT="12700" marB="0" anchor="ctr"/>
                </a:tc>
                <a:tc>
                  <a:txBody>
                    <a:bodyPr/>
                    <a:lstStyle/>
                    <a:p>
                      <a:pPr algn="r" fontAlgn="b"/>
                      <a:r>
                        <a:rPr lang="es-ES" sz="1800" b="0" i="0" u="none" strike="noStrike" dirty="0">
                          <a:solidFill>
                            <a:srgbClr val="000000"/>
                          </a:solidFill>
                          <a:effectLst/>
                          <a:latin typeface="+mn-lt"/>
                        </a:rPr>
                        <a:t> </a:t>
                      </a:r>
                      <a:r>
                        <a:rPr lang="es-ES" sz="1800" b="0" i="0" u="none" strike="noStrike" dirty="0" smtClean="0">
                          <a:solidFill>
                            <a:srgbClr val="000000"/>
                          </a:solidFill>
                          <a:effectLst/>
                          <a:latin typeface="+mn-lt"/>
                        </a:rPr>
                        <a:t>$12,821,375</a:t>
                      </a:r>
                      <a:endParaRPr lang="es-ES" sz="1800" b="0" i="0" u="none" strike="noStrike" dirty="0">
                        <a:solidFill>
                          <a:srgbClr val="000000"/>
                        </a:solidFill>
                        <a:effectLst/>
                        <a:latin typeface="+mn-lt"/>
                      </a:endParaRPr>
                    </a:p>
                  </a:txBody>
                  <a:tcPr marL="12700" marR="12700" marT="12700" marB="0" anchor="ct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s-ES" sz="1800" u="none" strike="noStrike" dirty="0" smtClean="0">
                          <a:effectLst/>
                          <a:latin typeface="+mn-lt"/>
                        </a:rPr>
                        <a:t>$885,000</a:t>
                      </a:r>
                      <a:endParaRPr lang="es-ES" sz="1800" b="0" i="0" u="none" strike="noStrike" dirty="0" smtClean="0">
                        <a:solidFill>
                          <a:srgbClr val="000000"/>
                        </a:solidFill>
                        <a:effectLst/>
                        <a:latin typeface="+mn-lt"/>
                      </a:endParaRPr>
                    </a:p>
                  </a:txBody>
                  <a:tcPr marL="12700" marR="12700" marT="12700" marB="0" anchor="ctr"/>
                </a:tc>
                <a:tc>
                  <a:txBody>
                    <a:bodyPr/>
                    <a:lstStyle/>
                    <a:p>
                      <a:pPr algn="r" fontAlgn="b"/>
                      <a:r>
                        <a:rPr lang="es-ES" sz="1800" b="0" i="0" u="none" strike="noStrike" dirty="0">
                          <a:solidFill>
                            <a:srgbClr val="000000"/>
                          </a:solidFill>
                          <a:effectLst/>
                          <a:latin typeface="+mn-lt"/>
                        </a:rPr>
                        <a:t> $</a:t>
                      </a:r>
                      <a:r>
                        <a:rPr lang="es-ES" sz="1800" b="0" i="0" u="none" strike="noStrike" dirty="0" smtClean="0">
                          <a:solidFill>
                            <a:srgbClr val="000000"/>
                          </a:solidFill>
                          <a:effectLst/>
                          <a:latin typeface="+mn-lt"/>
                        </a:rPr>
                        <a:t>13,706,375 </a:t>
                      </a:r>
                      <a:endParaRPr lang="es-ES" sz="1800" b="0" i="0" u="none" strike="noStrike" dirty="0">
                        <a:solidFill>
                          <a:srgbClr val="000000"/>
                        </a:solidFill>
                        <a:effectLst/>
                        <a:latin typeface="+mn-lt"/>
                      </a:endParaRPr>
                    </a:p>
                  </a:txBody>
                  <a:tcPr marL="12700" marR="12700" marT="12700" marB="0" anchor="ctr"/>
                </a:tc>
              </a:tr>
              <a:tr h="312035">
                <a:tc>
                  <a:txBody>
                    <a:bodyPr/>
                    <a:lstStyle/>
                    <a:p>
                      <a:pPr algn="ctr" fontAlgn="ctr"/>
                      <a:r>
                        <a:rPr lang="es-ES" sz="1800" b="0" i="0" u="none" strike="noStrike" dirty="0" smtClean="0">
                          <a:solidFill>
                            <a:srgbClr val="000000"/>
                          </a:solidFill>
                          <a:effectLst/>
                          <a:latin typeface="+mn-lt"/>
                        </a:rPr>
                        <a:t>División CCD</a:t>
                      </a:r>
                      <a:endParaRPr lang="es-ES" sz="1800" b="0" i="0" u="none" strike="noStrike" dirty="0">
                        <a:solidFill>
                          <a:srgbClr val="000000"/>
                        </a:solidFill>
                        <a:effectLst/>
                        <a:latin typeface="+mn-lt"/>
                      </a:endParaRPr>
                    </a:p>
                  </a:txBody>
                  <a:tcPr marL="12700" marR="12700" marT="12700" marB="0" anchor="ctr"/>
                </a:tc>
                <a:tc>
                  <a:txBody>
                    <a:bodyPr/>
                    <a:lstStyle/>
                    <a:p>
                      <a:pPr algn="r" fontAlgn="ctr"/>
                      <a:r>
                        <a:rPr lang="es-ES" sz="1800" b="0" i="0" u="none" strike="noStrike" dirty="0" smtClean="0">
                          <a:solidFill>
                            <a:srgbClr val="000000"/>
                          </a:solidFill>
                          <a:effectLst/>
                          <a:latin typeface="+mn-lt"/>
                        </a:rPr>
                        <a:t>$4,800,000</a:t>
                      </a:r>
                      <a:endParaRPr lang="es-ES" sz="1800" b="0" i="0" u="none" strike="noStrike" dirty="0">
                        <a:solidFill>
                          <a:srgbClr val="000000"/>
                        </a:solidFill>
                        <a:effectLst/>
                        <a:latin typeface="+mn-lt"/>
                      </a:endParaRPr>
                    </a:p>
                  </a:txBody>
                  <a:tcPr marL="12700" marR="12700" marT="12700" marB="0" anchor="ctr"/>
                </a:tc>
                <a:tc>
                  <a:txBody>
                    <a:bodyPr/>
                    <a:lstStyle/>
                    <a:p>
                      <a:pPr algn="r" fontAlgn="ctr"/>
                      <a:endParaRPr lang="es-ES" sz="1800" b="0" i="0" u="none" strike="noStrike" dirty="0">
                        <a:solidFill>
                          <a:srgbClr val="000000"/>
                        </a:solidFill>
                        <a:effectLst/>
                        <a:latin typeface="+mn-lt"/>
                      </a:endParaRPr>
                    </a:p>
                  </a:txBody>
                  <a:tcPr marL="12700" marR="12700" marT="12700" marB="0" anchor="ctr"/>
                </a:tc>
                <a:tc>
                  <a:txBody>
                    <a:bodyPr/>
                    <a:lstStyle/>
                    <a:p>
                      <a:pPr algn="r" fontAlgn="ctr"/>
                      <a:r>
                        <a:rPr lang="es-ES" sz="1800" b="0" i="0" u="none" strike="noStrike" dirty="0" smtClean="0">
                          <a:solidFill>
                            <a:srgbClr val="000000"/>
                          </a:solidFill>
                          <a:effectLst/>
                          <a:latin typeface="+mn-lt"/>
                        </a:rPr>
                        <a:t>$4,800,000</a:t>
                      </a:r>
                      <a:endParaRPr lang="es-ES" sz="1800" b="0" i="0" u="none" strike="noStrike" dirty="0">
                        <a:solidFill>
                          <a:srgbClr val="000000"/>
                        </a:solidFill>
                        <a:effectLst/>
                        <a:latin typeface="+mn-lt"/>
                      </a:endParaRPr>
                    </a:p>
                  </a:txBody>
                  <a:tcPr marL="12700" marR="12700" marT="12700" marB="0" anchor="ctr"/>
                </a:tc>
              </a:tr>
              <a:tr h="312035">
                <a:tc>
                  <a:txBody>
                    <a:bodyPr/>
                    <a:lstStyle/>
                    <a:p>
                      <a:pPr algn="ctr" fontAlgn="ctr"/>
                      <a:r>
                        <a:rPr lang="es-ES" sz="1800" b="0" i="0" u="none" strike="noStrike" dirty="0" smtClean="0">
                          <a:solidFill>
                            <a:srgbClr val="000000"/>
                          </a:solidFill>
                          <a:effectLst/>
                          <a:latin typeface="+mn-lt"/>
                        </a:rPr>
                        <a:t>División CNI</a:t>
                      </a:r>
                      <a:endParaRPr lang="es-ES" sz="1800" b="0" i="0" u="none" strike="noStrike" dirty="0">
                        <a:solidFill>
                          <a:srgbClr val="000000"/>
                        </a:solidFill>
                        <a:effectLst/>
                        <a:latin typeface="+mn-lt"/>
                      </a:endParaRPr>
                    </a:p>
                  </a:txBody>
                  <a:tcPr marL="12700" marR="12700" marT="12700" marB="0" anchor="ctr"/>
                </a:tc>
                <a:tc>
                  <a:txBody>
                    <a:bodyPr/>
                    <a:lstStyle/>
                    <a:p>
                      <a:pPr algn="r" fontAlgn="b"/>
                      <a:r>
                        <a:rPr lang="es-ES" sz="1800" b="0" i="0" u="none" strike="noStrike" dirty="0" smtClean="0">
                          <a:solidFill>
                            <a:srgbClr val="000000"/>
                          </a:solidFill>
                          <a:effectLst/>
                          <a:latin typeface="+mn-lt"/>
                        </a:rPr>
                        <a:t>$4,800,000</a:t>
                      </a:r>
                      <a:endParaRPr lang="es-ES" sz="1800" b="0" i="0" u="none" strike="noStrike" dirty="0">
                        <a:solidFill>
                          <a:srgbClr val="000000"/>
                        </a:solidFill>
                        <a:effectLst/>
                        <a:latin typeface="+mn-lt"/>
                      </a:endParaRPr>
                    </a:p>
                  </a:txBody>
                  <a:tcPr marL="12700" marR="12700" marT="12700" marB="0" anchor="ctr"/>
                </a:tc>
                <a:tc>
                  <a:txBody>
                    <a:bodyPr/>
                    <a:lstStyle/>
                    <a:p>
                      <a:pPr algn="r" fontAlgn="b"/>
                      <a:endParaRPr lang="es-ES" sz="1800" b="0" i="0" u="none" strike="noStrike" dirty="0">
                        <a:solidFill>
                          <a:srgbClr val="000000"/>
                        </a:solidFill>
                        <a:effectLst/>
                        <a:latin typeface="+mn-lt"/>
                      </a:endParaRPr>
                    </a:p>
                  </a:txBody>
                  <a:tcPr marL="12700" marR="12700" marT="12700" marB="0" anchor="ctr"/>
                </a:tc>
                <a:tc>
                  <a:txBody>
                    <a:bodyPr/>
                    <a:lstStyle/>
                    <a:p>
                      <a:pPr algn="r" fontAlgn="b"/>
                      <a:r>
                        <a:rPr lang="es-ES" sz="1800" b="0" i="0" u="none" strike="noStrike" dirty="0" smtClean="0">
                          <a:solidFill>
                            <a:srgbClr val="000000"/>
                          </a:solidFill>
                          <a:effectLst/>
                          <a:latin typeface="+mn-lt"/>
                        </a:rPr>
                        <a:t>$4,800,000</a:t>
                      </a:r>
                      <a:endParaRPr lang="es-ES" sz="1800" b="0" i="0" u="none" strike="noStrike" dirty="0">
                        <a:solidFill>
                          <a:srgbClr val="000000"/>
                        </a:solidFill>
                        <a:effectLst/>
                        <a:latin typeface="+mn-lt"/>
                      </a:endParaRPr>
                    </a:p>
                  </a:txBody>
                  <a:tcPr marL="12700" marR="12700" marT="12700" marB="0" anchor="ctr"/>
                </a:tc>
              </a:tr>
              <a:tr h="312035">
                <a:tc>
                  <a:txBody>
                    <a:bodyPr/>
                    <a:lstStyle/>
                    <a:p>
                      <a:pPr algn="ctr" fontAlgn="ctr"/>
                      <a:r>
                        <a:rPr lang="es-ES" sz="1800" b="0" i="0" u="none" strike="noStrike" dirty="0" smtClean="0">
                          <a:solidFill>
                            <a:srgbClr val="000000"/>
                          </a:solidFill>
                          <a:effectLst/>
                          <a:latin typeface="+mn-lt"/>
                        </a:rPr>
                        <a:t>División CSH</a:t>
                      </a:r>
                      <a:endParaRPr lang="es-ES" sz="1800" b="0" i="0" u="none" strike="noStrike" dirty="0">
                        <a:solidFill>
                          <a:srgbClr val="000000"/>
                        </a:solidFill>
                        <a:effectLst/>
                        <a:latin typeface="+mn-lt"/>
                      </a:endParaRPr>
                    </a:p>
                  </a:txBody>
                  <a:tcPr marL="12700" marR="12700" marT="12700" marB="0" anchor="ctr"/>
                </a:tc>
                <a:tc>
                  <a:txBody>
                    <a:bodyPr/>
                    <a:lstStyle/>
                    <a:p>
                      <a:pPr algn="r" fontAlgn="b"/>
                      <a:r>
                        <a:rPr lang="es-ES" sz="1800" b="0" i="0" u="none" strike="noStrike" dirty="0" smtClean="0">
                          <a:solidFill>
                            <a:srgbClr val="000000"/>
                          </a:solidFill>
                          <a:effectLst/>
                          <a:latin typeface="+mn-lt"/>
                        </a:rPr>
                        <a:t>$4,800,000</a:t>
                      </a:r>
                      <a:endParaRPr lang="es-ES" sz="1800" b="0" i="0" u="none" strike="noStrike" dirty="0">
                        <a:solidFill>
                          <a:srgbClr val="000000"/>
                        </a:solidFill>
                        <a:effectLst/>
                        <a:latin typeface="+mn-lt"/>
                      </a:endParaRPr>
                    </a:p>
                  </a:txBody>
                  <a:tcPr marL="12700" marR="12700" marT="12700" marB="0" anchor="ctr"/>
                </a:tc>
                <a:tc>
                  <a:txBody>
                    <a:bodyPr/>
                    <a:lstStyle/>
                    <a:p>
                      <a:pPr algn="r" fontAlgn="b"/>
                      <a:endParaRPr lang="es-ES" sz="1800" b="0" i="0" u="none" strike="noStrike" dirty="0">
                        <a:solidFill>
                          <a:srgbClr val="000000"/>
                        </a:solidFill>
                        <a:effectLst/>
                        <a:latin typeface="+mn-lt"/>
                      </a:endParaRPr>
                    </a:p>
                  </a:txBody>
                  <a:tcPr marL="12700" marR="12700" marT="12700" marB="0" anchor="ctr"/>
                </a:tc>
                <a:tc>
                  <a:txBody>
                    <a:bodyPr/>
                    <a:lstStyle/>
                    <a:p>
                      <a:pPr algn="r" fontAlgn="b"/>
                      <a:r>
                        <a:rPr lang="es-ES" sz="1800" b="0" i="0" u="none" strike="noStrike" dirty="0" smtClean="0">
                          <a:solidFill>
                            <a:srgbClr val="000000"/>
                          </a:solidFill>
                          <a:effectLst/>
                          <a:latin typeface="+mn-lt"/>
                        </a:rPr>
                        <a:t>$4,800,000</a:t>
                      </a:r>
                      <a:endParaRPr lang="es-ES" sz="1800" b="0" i="0" u="none" strike="noStrike" dirty="0">
                        <a:solidFill>
                          <a:srgbClr val="000000"/>
                        </a:solidFill>
                        <a:effectLst/>
                        <a:latin typeface="+mn-lt"/>
                      </a:endParaRPr>
                    </a:p>
                  </a:txBody>
                  <a:tcPr marL="12700" marR="12700" marT="12700" marB="0" anchor="ctr"/>
                </a:tc>
              </a:tr>
              <a:tr h="312035">
                <a:tc>
                  <a:txBody>
                    <a:bodyPr/>
                    <a:lstStyle/>
                    <a:p>
                      <a:pPr algn="ctr" fontAlgn="ctr"/>
                      <a:r>
                        <a:rPr lang="es-ES" sz="1800" b="0" i="0" u="none" strike="noStrike" dirty="0" smtClean="0">
                          <a:solidFill>
                            <a:srgbClr val="000000"/>
                          </a:solidFill>
                          <a:effectLst/>
                          <a:latin typeface="+mn-lt"/>
                        </a:rPr>
                        <a:t>Secretaría</a:t>
                      </a:r>
                      <a:endParaRPr lang="es-ES" sz="1800" b="0" i="0" u="none" strike="noStrike" dirty="0">
                        <a:solidFill>
                          <a:srgbClr val="000000"/>
                        </a:solidFill>
                        <a:effectLst/>
                        <a:latin typeface="+mn-lt"/>
                      </a:endParaRPr>
                    </a:p>
                  </a:txBody>
                  <a:tcPr marL="12700" marR="12700" marT="12700" marB="0" anchor="ctr"/>
                </a:tc>
                <a:tc>
                  <a:txBody>
                    <a:bodyPr/>
                    <a:lstStyle/>
                    <a:p>
                      <a:pPr algn="r" fontAlgn="b"/>
                      <a:r>
                        <a:rPr lang="es-ES" sz="1800" b="0" i="0" u="none" strike="noStrike" dirty="0">
                          <a:solidFill>
                            <a:srgbClr val="000000"/>
                          </a:solidFill>
                          <a:effectLst/>
                          <a:latin typeface="Calibri"/>
                        </a:rPr>
                        <a:t> $</a:t>
                      </a:r>
                      <a:r>
                        <a:rPr lang="es-ES" sz="1800" b="0" i="0" u="none" strike="noStrike" dirty="0" smtClean="0">
                          <a:solidFill>
                            <a:srgbClr val="000000"/>
                          </a:solidFill>
                          <a:effectLst/>
                          <a:latin typeface="Calibri"/>
                        </a:rPr>
                        <a:t>14,667,639</a:t>
                      </a:r>
                      <a:endParaRPr lang="es-ES" sz="1800" b="0" i="0" u="none" strike="noStrike" dirty="0">
                        <a:solidFill>
                          <a:srgbClr val="000000"/>
                        </a:solidFill>
                        <a:effectLst/>
                        <a:latin typeface="Calibri"/>
                      </a:endParaRPr>
                    </a:p>
                  </a:txBody>
                  <a:tcPr marL="12700" marR="12700" marT="12700" marB="0" anchor="b"/>
                </a:tc>
                <a:tc>
                  <a:txBody>
                    <a:bodyPr/>
                    <a:lstStyle/>
                    <a:p>
                      <a:pPr algn="r" fontAlgn="b"/>
                      <a:r>
                        <a:rPr lang="es-ES" sz="1800" b="0" i="0" u="none" strike="noStrike" dirty="0" smtClean="0">
                          <a:solidFill>
                            <a:srgbClr val="000000"/>
                          </a:solidFill>
                          <a:effectLst/>
                          <a:latin typeface="+mn-lt"/>
                        </a:rPr>
                        <a:t>$3,321,431</a:t>
                      </a:r>
                      <a:endParaRPr lang="es-ES" sz="1800" b="0" i="0" u="none" strike="noStrike" dirty="0">
                        <a:solidFill>
                          <a:srgbClr val="000000"/>
                        </a:solidFill>
                        <a:effectLst/>
                        <a:latin typeface="+mn-lt"/>
                      </a:endParaRPr>
                    </a:p>
                  </a:txBody>
                  <a:tcPr marL="12700" marR="12700" marT="12700" marB="0" anchor="ctr"/>
                </a:tc>
                <a:tc>
                  <a:txBody>
                    <a:bodyPr/>
                    <a:lstStyle/>
                    <a:p>
                      <a:pPr algn="r" fontAlgn="b"/>
                      <a:r>
                        <a:rPr lang="es-ES" sz="1800" b="0" i="0" u="none" strike="noStrike" dirty="0">
                          <a:solidFill>
                            <a:srgbClr val="000000"/>
                          </a:solidFill>
                          <a:effectLst/>
                          <a:latin typeface="Calibri"/>
                        </a:rPr>
                        <a:t> $</a:t>
                      </a:r>
                      <a:r>
                        <a:rPr lang="es-ES" sz="1800" b="0" i="0" u="none" strike="noStrike" dirty="0" smtClean="0">
                          <a:solidFill>
                            <a:srgbClr val="000000"/>
                          </a:solidFill>
                          <a:effectLst/>
                          <a:latin typeface="Calibri"/>
                        </a:rPr>
                        <a:t>17,989,070</a:t>
                      </a:r>
                      <a:endParaRPr lang="es-ES" sz="1800" b="0" i="0" u="none" strike="noStrike" dirty="0">
                        <a:solidFill>
                          <a:srgbClr val="000000"/>
                        </a:solidFill>
                        <a:effectLst/>
                        <a:latin typeface="Calibri"/>
                      </a:endParaRPr>
                    </a:p>
                  </a:txBody>
                  <a:tcPr marL="12700" marR="12700" marT="12700" marB="0" anchor="b"/>
                </a:tc>
              </a:tr>
            </a:tbl>
          </a:graphicData>
        </a:graphic>
      </p:graphicFrame>
      <p:graphicFrame>
        <p:nvGraphicFramePr>
          <p:cNvPr id="4" name="Gráfico 3"/>
          <p:cNvGraphicFramePr>
            <a:graphicFrameLocks/>
          </p:cNvGraphicFramePr>
          <p:nvPr>
            <p:extLst>
              <p:ext uri="{D42A27DB-BD31-4B8C-83A1-F6EECF244321}">
                <p14:modId xmlns:p14="http://schemas.microsoft.com/office/powerpoint/2010/main" val="1666396826"/>
              </p:ext>
            </p:extLst>
          </p:nvPr>
        </p:nvGraphicFramePr>
        <p:xfrm>
          <a:off x="971600" y="2636912"/>
          <a:ext cx="7086600" cy="4038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77126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ChangeArrowheads="1"/>
          </p:cNvSpPr>
          <p:nvPr/>
        </p:nvSpPr>
        <p:spPr bwMode="auto">
          <a:xfrm>
            <a:off x="755576" y="-99392"/>
            <a:ext cx="7704856" cy="62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152352" bIns="38088" anchor="ctr">
            <a:spAutoFit/>
          </a:bodyPr>
          <a:lstStyle/>
          <a:p>
            <a:pPr algn="ctr" eaLnBrk="0" hangingPunct="0"/>
            <a:r>
              <a:rPr lang="es-MX" sz="2800" b="1" dirty="0" smtClean="0">
                <a:latin typeface="+mj-lt"/>
                <a:cs typeface="Times New Roman" pitchFamily="18" charset="0"/>
              </a:rPr>
              <a:t>Disponibilidad </a:t>
            </a:r>
            <a:r>
              <a:rPr lang="es-MX" sz="2800" b="1" u="sng" dirty="0" smtClean="0">
                <a:latin typeface="+mj-lt"/>
                <a:cs typeface="Times New Roman" pitchFamily="18" charset="0"/>
              </a:rPr>
              <a:t>global</a:t>
            </a:r>
            <a:r>
              <a:rPr lang="es-MX" sz="2800" b="1" dirty="0" smtClean="0">
                <a:latin typeface="+mj-lt"/>
                <a:cs typeface="Times New Roman" pitchFamily="18" charset="0"/>
              </a:rPr>
              <a:t> por instancia</a:t>
            </a:r>
            <a:endParaRPr lang="es-ES" sz="2800" b="1" dirty="0">
              <a:latin typeface="+mj-lt"/>
              <a:cs typeface="Times New Roman" pitchFamily="18" charset="0"/>
            </a:endParaRPr>
          </a:p>
        </p:txBody>
      </p:sp>
      <p:graphicFrame>
        <p:nvGraphicFramePr>
          <p:cNvPr id="2" name="Tabla 1"/>
          <p:cNvGraphicFramePr>
            <a:graphicFrameLocks noGrp="1"/>
          </p:cNvGraphicFramePr>
          <p:nvPr>
            <p:extLst>
              <p:ext uri="{D42A27DB-BD31-4B8C-83A1-F6EECF244321}">
                <p14:modId xmlns:p14="http://schemas.microsoft.com/office/powerpoint/2010/main" val="84549365"/>
              </p:ext>
            </p:extLst>
          </p:nvPr>
        </p:nvGraphicFramePr>
        <p:xfrm>
          <a:off x="1331640" y="692696"/>
          <a:ext cx="6624736" cy="1722120"/>
        </p:xfrm>
        <a:graphic>
          <a:graphicData uri="http://schemas.openxmlformats.org/drawingml/2006/table">
            <a:tbl>
              <a:tblPr firstRow="1" bandRow="1">
                <a:tableStyleId>{10A1B5D5-9B99-4C35-A422-299274C87663}</a:tableStyleId>
              </a:tblPr>
              <a:tblGrid>
                <a:gridCol w="1296144"/>
                <a:gridCol w="1512168"/>
                <a:gridCol w="1512168"/>
                <a:gridCol w="1440160"/>
                <a:gridCol w="864096"/>
              </a:tblGrid>
              <a:tr h="190500">
                <a:tc>
                  <a:txBody>
                    <a:bodyPr/>
                    <a:lstStyle/>
                    <a:p>
                      <a:pPr algn="ctr" fontAlgn="b"/>
                      <a:r>
                        <a:rPr lang="es-ES" sz="1800" u="none" strike="noStrike" dirty="0">
                          <a:effectLst/>
                        </a:rPr>
                        <a:t>Instancia</a:t>
                      </a:r>
                      <a:endParaRPr lang="es-ES" sz="1800" b="0" i="0" u="none" strike="noStrike" dirty="0">
                        <a:solidFill>
                          <a:srgbClr val="000000"/>
                        </a:solidFill>
                        <a:effectLst/>
                        <a:latin typeface="Calibri"/>
                      </a:endParaRPr>
                    </a:p>
                  </a:txBody>
                  <a:tcPr marL="12700" marR="12700" marT="12700" marB="0" anchor="b"/>
                </a:tc>
                <a:tc>
                  <a:txBody>
                    <a:bodyPr/>
                    <a:lstStyle/>
                    <a:p>
                      <a:pPr algn="ctr" fontAlgn="b"/>
                      <a:r>
                        <a:rPr lang="es-ES" sz="1800" u="none" strike="noStrike" dirty="0">
                          <a:effectLst/>
                        </a:rPr>
                        <a:t>Prioridad 1</a:t>
                      </a:r>
                      <a:endParaRPr lang="es-ES" sz="1800" b="0" i="0" u="none" strike="noStrike" dirty="0">
                        <a:solidFill>
                          <a:srgbClr val="000000"/>
                        </a:solidFill>
                        <a:effectLst/>
                        <a:latin typeface="Calibri"/>
                      </a:endParaRPr>
                    </a:p>
                  </a:txBody>
                  <a:tcPr marL="12700" marR="12700" marT="12700" marB="0" anchor="b"/>
                </a:tc>
                <a:tc>
                  <a:txBody>
                    <a:bodyPr/>
                    <a:lstStyle/>
                    <a:p>
                      <a:pPr algn="ctr" fontAlgn="b"/>
                      <a:r>
                        <a:rPr lang="es-ES" sz="1800" u="none" strike="noStrike" dirty="0">
                          <a:effectLst/>
                        </a:rPr>
                        <a:t>Prioridad 2</a:t>
                      </a:r>
                      <a:endParaRPr lang="es-ES" sz="1800" b="0" i="0" u="none" strike="noStrike" dirty="0">
                        <a:solidFill>
                          <a:srgbClr val="000000"/>
                        </a:solidFill>
                        <a:effectLst/>
                        <a:latin typeface="Calibri"/>
                      </a:endParaRPr>
                    </a:p>
                  </a:txBody>
                  <a:tcPr marL="12700" marR="12700" marT="12700" marB="0" anchor="b"/>
                </a:tc>
                <a:tc>
                  <a:txBody>
                    <a:bodyPr/>
                    <a:lstStyle/>
                    <a:p>
                      <a:pPr algn="ctr" fontAlgn="b"/>
                      <a:r>
                        <a:rPr lang="es-ES" sz="1800" u="none" strike="noStrike" dirty="0">
                          <a:effectLst/>
                        </a:rPr>
                        <a:t>Total</a:t>
                      </a:r>
                      <a:endParaRPr lang="es-ES" sz="1800" b="0" i="0" u="none" strike="noStrike" dirty="0">
                        <a:solidFill>
                          <a:srgbClr val="000000"/>
                        </a:solidFill>
                        <a:effectLst/>
                        <a:latin typeface="Calibri"/>
                      </a:endParaRPr>
                    </a:p>
                  </a:txBody>
                  <a:tcPr marL="12700" marR="12700" marT="12700" marB="0" anchor="b"/>
                </a:tc>
                <a:tc>
                  <a:txBody>
                    <a:bodyPr/>
                    <a:lstStyle/>
                    <a:p>
                      <a:pPr algn="ctr" fontAlgn="b"/>
                      <a:r>
                        <a:rPr lang="es-ES" sz="1800" u="none" strike="noStrike" dirty="0">
                          <a:effectLst/>
                        </a:rPr>
                        <a:t>%</a:t>
                      </a:r>
                      <a:endParaRPr lang="es-ES" sz="1800" b="0" i="0" u="none" strike="noStrike" dirty="0">
                        <a:solidFill>
                          <a:srgbClr val="000000"/>
                        </a:solidFill>
                        <a:effectLst/>
                        <a:latin typeface="Calibri"/>
                      </a:endParaRPr>
                    </a:p>
                  </a:txBody>
                  <a:tcPr marL="12700" marR="12700" marT="12700" marB="0" anchor="b"/>
                </a:tc>
              </a:tr>
              <a:tr h="190500">
                <a:tc>
                  <a:txBody>
                    <a:bodyPr/>
                    <a:lstStyle/>
                    <a:p>
                      <a:pPr algn="l" fontAlgn="b"/>
                      <a:r>
                        <a:rPr lang="es-ES" sz="1800" u="none" strike="noStrike">
                          <a:effectLst/>
                        </a:rPr>
                        <a:t>Rectoría</a:t>
                      </a:r>
                      <a:endParaRPr lang="es-ES" sz="1800" b="0" i="0" u="none" strike="noStrike">
                        <a:solidFill>
                          <a:srgbClr val="000000"/>
                        </a:solidFill>
                        <a:effectLst/>
                        <a:latin typeface="Calibri"/>
                      </a:endParaRPr>
                    </a:p>
                  </a:txBody>
                  <a:tcPr marL="12700" marR="12700" marT="12700" marB="0" anchor="b"/>
                </a:tc>
                <a:tc>
                  <a:txBody>
                    <a:bodyPr/>
                    <a:lstStyle/>
                    <a:p>
                      <a:pPr algn="r" fontAlgn="b"/>
                      <a:r>
                        <a:rPr lang="es-ES" sz="1800" u="none" strike="noStrike">
                          <a:effectLst/>
                        </a:rPr>
                        <a:t> $13,870,196 </a:t>
                      </a:r>
                      <a:endParaRPr lang="es-ES" sz="1800" b="0" i="0" u="none" strike="noStrike">
                        <a:solidFill>
                          <a:srgbClr val="000000"/>
                        </a:solidFill>
                        <a:effectLst/>
                        <a:latin typeface="Calibri"/>
                      </a:endParaRPr>
                    </a:p>
                  </a:txBody>
                  <a:tcPr marL="12700" marR="12700" marT="12700" marB="0" anchor="b"/>
                </a:tc>
                <a:tc>
                  <a:txBody>
                    <a:bodyPr/>
                    <a:lstStyle/>
                    <a:p>
                      <a:pPr algn="r" fontAlgn="b"/>
                      <a:r>
                        <a:rPr lang="es-ES" sz="1800" u="none" strike="noStrike">
                          <a:effectLst/>
                        </a:rPr>
                        <a:t> $885,000 </a:t>
                      </a:r>
                      <a:endParaRPr lang="es-ES" sz="1800" b="0" i="0" u="none" strike="noStrike">
                        <a:solidFill>
                          <a:srgbClr val="000000"/>
                        </a:solidFill>
                        <a:effectLst/>
                        <a:latin typeface="Calibri"/>
                      </a:endParaRPr>
                    </a:p>
                  </a:txBody>
                  <a:tcPr marL="12700" marR="12700" marT="12700" marB="0" anchor="b"/>
                </a:tc>
                <a:tc>
                  <a:txBody>
                    <a:bodyPr/>
                    <a:lstStyle/>
                    <a:p>
                      <a:pPr algn="r" fontAlgn="b"/>
                      <a:r>
                        <a:rPr lang="es-ES" sz="1800" u="none" strike="noStrike">
                          <a:effectLst/>
                        </a:rPr>
                        <a:t> $14,755,196 </a:t>
                      </a:r>
                      <a:endParaRPr lang="es-ES" sz="1800" b="0" i="0" u="none" strike="noStrike">
                        <a:solidFill>
                          <a:srgbClr val="000000"/>
                        </a:solidFill>
                        <a:effectLst/>
                        <a:latin typeface="Calibri"/>
                      </a:endParaRPr>
                    </a:p>
                  </a:txBody>
                  <a:tcPr marL="12700" marR="12700" marT="12700" marB="0" anchor="b"/>
                </a:tc>
                <a:tc>
                  <a:txBody>
                    <a:bodyPr/>
                    <a:lstStyle/>
                    <a:p>
                      <a:pPr algn="r" fontAlgn="b"/>
                      <a:r>
                        <a:rPr lang="es-ES" sz="1800" u="none" strike="noStrike">
                          <a:effectLst/>
                        </a:rPr>
                        <a:t>17.54%</a:t>
                      </a:r>
                      <a:endParaRPr lang="es-ES" sz="1800" b="0" i="0" u="none" strike="noStrike">
                        <a:solidFill>
                          <a:srgbClr val="000000"/>
                        </a:solidFill>
                        <a:effectLst/>
                        <a:latin typeface="Calibri"/>
                      </a:endParaRPr>
                    </a:p>
                  </a:txBody>
                  <a:tcPr marL="12700" marR="12700" marT="12700" marB="0" anchor="b"/>
                </a:tc>
              </a:tr>
              <a:tr h="190500">
                <a:tc>
                  <a:txBody>
                    <a:bodyPr/>
                    <a:lstStyle/>
                    <a:p>
                      <a:pPr algn="l" fontAlgn="b"/>
                      <a:r>
                        <a:rPr lang="es-ES" sz="1800" u="none" strike="noStrike" dirty="0">
                          <a:effectLst/>
                        </a:rPr>
                        <a:t>DCCD</a:t>
                      </a:r>
                      <a:endParaRPr lang="es-ES" sz="1800" b="0" i="0" u="none" strike="noStrike" dirty="0">
                        <a:solidFill>
                          <a:srgbClr val="000000"/>
                        </a:solidFill>
                        <a:effectLst/>
                        <a:latin typeface="Calibri"/>
                      </a:endParaRPr>
                    </a:p>
                  </a:txBody>
                  <a:tcPr marL="12700" marR="12700" marT="12700" marB="0" anchor="b"/>
                </a:tc>
                <a:tc>
                  <a:txBody>
                    <a:bodyPr/>
                    <a:lstStyle/>
                    <a:p>
                      <a:pPr algn="r" fontAlgn="b"/>
                      <a:r>
                        <a:rPr lang="es-ES" sz="1800" u="none" strike="noStrike" dirty="0">
                          <a:effectLst/>
                        </a:rPr>
                        <a:t> $4,800,000 </a:t>
                      </a:r>
                      <a:endParaRPr lang="es-ES" sz="1800" b="0" i="0" u="none" strike="noStrike" dirty="0">
                        <a:solidFill>
                          <a:srgbClr val="000000"/>
                        </a:solidFill>
                        <a:effectLst/>
                        <a:latin typeface="Calibri"/>
                      </a:endParaRPr>
                    </a:p>
                  </a:txBody>
                  <a:tcPr marL="12700" marR="12700" marT="12700" marB="0" anchor="b"/>
                </a:tc>
                <a:tc>
                  <a:txBody>
                    <a:bodyPr/>
                    <a:lstStyle/>
                    <a:p>
                      <a:pPr algn="l" fontAlgn="b"/>
                      <a:endParaRPr lang="es-ES" sz="1800" b="0" i="0" u="none" strike="noStrike">
                        <a:solidFill>
                          <a:srgbClr val="000000"/>
                        </a:solidFill>
                        <a:effectLst/>
                        <a:latin typeface="Calibri"/>
                      </a:endParaRPr>
                    </a:p>
                  </a:txBody>
                  <a:tcPr marL="12700" marR="12700" marT="12700" marB="0" anchor="b"/>
                </a:tc>
                <a:tc>
                  <a:txBody>
                    <a:bodyPr/>
                    <a:lstStyle/>
                    <a:p>
                      <a:pPr algn="r" fontAlgn="b"/>
                      <a:r>
                        <a:rPr lang="es-ES" sz="1800" u="none" strike="noStrike">
                          <a:effectLst/>
                        </a:rPr>
                        <a:t> $4,800,000 </a:t>
                      </a:r>
                      <a:endParaRPr lang="es-ES" sz="1800" b="0" i="0" u="none" strike="noStrike">
                        <a:solidFill>
                          <a:srgbClr val="000000"/>
                        </a:solidFill>
                        <a:effectLst/>
                        <a:latin typeface="Calibri"/>
                      </a:endParaRPr>
                    </a:p>
                  </a:txBody>
                  <a:tcPr marL="12700" marR="12700" marT="12700" marB="0" anchor="b"/>
                </a:tc>
                <a:tc>
                  <a:txBody>
                    <a:bodyPr/>
                    <a:lstStyle/>
                    <a:p>
                      <a:pPr algn="r" fontAlgn="b"/>
                      <a:r>
                        <a:rPr lang="es-ES" sz="1800" u="none" strike="noStrike">
                          <a:effectLst/>
                        </a:rPr>
                        <a:t>5.71%</a:t>
                      </a:r>
                      <a:endParaRPr lang="es-ES" sz="1800" b="0" i="0" u="none" strike="noStrike">
                        <a:solidFill>
                          <a:srgbClr val="000000"/>
                        </a:solidFill>
                        <a:effectLst/>
                        <a:latin typeface="Calibri"/>
                      </a:endParaRPr>
                    </a:p>
                  </a:txBody>
                  <a:tcPr marL="12700" marR="12700" marT="12700" marB="0" anchor="b"/>
                </a:tc>
              </a:tr>
              <a:tr h="190500">
                <a:tc>
                  <a:txBody>
                    <a:bodyPr/>
                    <a:lstStyle/>
                    <a:p>
                      <a:pPr algn="l" fontAlgn="b"/>
                      <a:r>
                        <a:rPr lang="es-ES" sz="1800" u="none" strike="noStrike">
                          <a:effectLst/>
                        </a:rPr>
                        <a:t>DCNI</a:t>
                      </a:r>
                      <a:endParaRPr lang="es-ES" sz="1800" b="0" i="0" u="none" strike="noStrike">
                        <a:solidFill>
                          <a:srgbClr val="000000"/>
                        </a:solidFill>
                        <a:effectLst/>
                        <a:latin typeface="Calibri"/>
                      </a:endParaRPr>
                    </a:p>
                  </a:txBody>
                  <a:tcPr marL="12700" marR="12700" marT="12700" marB="0" anchor="b"/>
                </a:tc>
                <a:tc>
                  <a:txBody>
                    <a:bodyPr/>
                    <a:lstStyle/>
                    <a:p>
                      <a:pPr algn="r" fontAlgn="b"/>
                      <a:r>
                        <a:rPr lang="es-ES" sz="1800" u="none" strike="noStrike">
                          <a:effectLst/>
                        </a:rPr>
                        <a:t> $4,800,000 </a:t>
                      </a:r>
                      <a:endParaRPr lang="es-ES" sz="1800" b="0" i="0" u="none" strike="noStrike">
                        <a:solidFill>
                          <a:srgbClr val="000000"/>
                        </a:solidFill>
                        <a:effectLst/>
                        <a:latin typeface="Calibri"/>
                      </a:endParaRPr>
                    </a:p>
                  </a:txBody>
                  <a:tcPr marL="12700" marR="12700" marT="12700" marB="0" anchor="b"/>
                </a:tc>
                <a:tc>
                  <a:txBody>
                    <a:bodyPr/>
                    <a:lstStyle/>
                    <a:p>
                      <a:pPr algn="l" fontAlgn="b"/>
                      <a:endParaRPr lang="es-ES" sz="1800" b="0" i="0" u="none" strike="noStrike">
                        <a:solidFill>
                          <a:srgbClr val="000000"/>
                        </a:solidFill>
                        <a:effectLst/>
                        <a:latin typeface="Calibri"/>
                      </a:endParaRPr>
                    </a:p>
                  </a:txBody>
                  <a:tcPr marL="12700" marR="12700" marT="12700" marB="0" anchor="b"/>
                </a:tc>
                <a:tc>
                  <a:txBody>
                    <a:bodyPr/>
                    <a:lstStyle/>
                    <a:p>
                      <a:pPr algn="r" fontAlgn="b"/>
                      <a:r>
                        <a:rPr lang="es-ES" sz="1800" u="none" strike="noStrike">
                          <a:effectLst/>
                        </a:rPr>
                        <a:t> $4,800,000 </a:t>
                      </a:r>
                      <a:endParaRPr lang="es-ES" sz="1800" b="0" i="0" u="none" strike="noStrike">
                        <a:solidFill>
                          <a:srgbClr val="000000"/>
                        </a:solidFill>
                        <a:effectLst/>
                        <a:latin typeface="Calibri"/>
                      </a:endParaRPr>
                    </a:p>
                  </a:txBody>
                  <a:tcPr marL="12700" marR="12700" marT="12700" marB="0" anchor="b"/>
                </a:tc>
                <a:tc>
                  <a:txBody>
                    <a:bodyPr/>
                    <a:lstStyle/>
                    <a:p>
                      <a:pPr algn="r" fontAlgn="b"/>
                      <a:r>
                        <a:rPr lang="es-ES" sz="1800" u="none" strike="noStrike">
                          <a:effectLst/>
                        </a:rPr>
                        <a:t>5.71%</a:t>
                      </a:r>
                      <a:endParaRPr lang="es-ES" sz="1800" b="0" i="0" u="none" strike="noStrike">
                        <a:solidFill>
                          <a:srgbClr val="000000"/>
                        </a:solidFill>
                        <a:effectLst/>
                        <a:latin typeface="Calibri"/>
                      </a:endParaRPr>
                    </a:p>
                  </a:txBody>
                  <a:tcPr marL="12700" marR="12700" marT="12700" marB="0" anchor="b"/>
                </a:tc>
              </a:tr>
              <a:tr h="190500">
                <a:tc>
                  <a:txBody>
                    <a:bodyPr/>
                    <a:lstStyle/>
                    <a:p>
                      <a:pPr algn="l" fontAlgn="b"/>
                      <a:r>
                        <a:rPr lang="es-ES" sz="1800" u="none" strike="noStrike">
                          <a:effectLst/>
                        </a:rPr>
                        <a:t>DCSH</a:t>
                      </a:r>
                      <a:endParaRPr lang="es-ES" sz="1800" b="0" i="0" u="none" strike="noStrike">
                        <a:solidFill>
                          <a:srgbClr val="000000"/>
                        </a:solidFill>
                        <a:effectLst/>
                        <a:latin typeface="Calibri"/>
                      </a:endParaRPr>
                    </a:p>
                  </a:txBody>
                  <a:tcPr marL="12700" marR="12700" marT="12700" marB="0" anchor="b"/>
                </a:tc>
                <a:tc>
                  <a:txBody>
                    <a:bodyPr/>
                    <a:lstStyle/>
                    <a:p>
                      <a:pPr algn="r" fontAlgn="b"/>
                      <a:r>
                        <a:rPr lang="es-ES" sz="1800" u="none" strike="noStrike">
                          <a:effectLst/>
                        </a:rPr>
                        <a:t> $4,800,000 </a:t>
                      </a:r>
                      <a:endParaRPr lang="es-ES" sz="1800" b="0" i="0" u="none" strike="noStrike">
                        <a:solidFill>
                          <a:srgbClr val="000000"/>
                        </a:solidFill>
                        <a:effectLst/>
                        <a:latin typeface="Calibri"/>
                      </a:endParaRPr>
                    </a:p>
                  </a:txBody>
                  <a:tcPr marL="12700" marR="12700" marT="12700" marB="0" anchor="b"/>
                </a:tc>
                <a:tc>
                  <a:txBody>
                    <a:bodyPr/>
                    <a:lstStyle/>
                    <a:p>
                      <a:pPr algn="l" fontAlgn="b"/>
                      <a:endParaRPr lang="es-ES" sz="1800" b="0" i="0" u="none" strike="noStrike">
                        <a:solidFill>
                          <a:srgbClr val="000000"/>
                        </a:solidFill>
                        <a:effectLst/>
                        <a:latin typeface="Calibri"/>
                      </a:endParaRPr>
                    </a:p>
                  </a:txBody>
                  <a:tcPr marL="12700" marR="12700" marT="12700" marB="0" anchor="b"/>
                </a:tc>
                <a:tc>
                  <a:txBody>
                    <a:bodyPr/>
                    <a:lstStyle/>
                    <a:p>
                      <a:pPr algn="r" fontAlgn="b"/>
                      <a:r>
                        <a:rPr lang="es-ES" sz="1800" u="none" strike="noStrike">
                          <a:effectLst/>
                        </a:rPr>
                        <a:t> $4,800,000 </a:t>
                      </a:r>
                      <a:endParaRPr lang="es-ES" sz="1800" b="0" i="0" u="none" strike="noStrike">
                        <a:solidFill>
                          <a:srgbClr val="000000"/>
                        </a:solidFill>
                        <a:effectLst/>
                        <a:latin typeface="Calibri"/>
                      </a:endParaRPr>
                    </a:p>
                  </a:txBody>
                  <a:tcPr marL="12700" marR="12700" marT="12700" marB="0" anchor="b"/>
                </a:tc>
                <a:tc>
                  <a:txBody>
                    <a:bodyPr/>
                    <a:lstStyle/>
                    <a:p>
                      <a:pPr algn="r" fontAlgn="b"/>
                      <a:r>
                        <a:rPr lang="es-ES" sz="1800" u="none" strike="noStrike">
                          <a:effectLst/>
                        </a:rPr>
                        <a:t>5.71%</a:t>
                      </a:r>
                      <a:endParaRPr lang="es-ES" sz="1800" b="0" i="0" u="none" strike="noStrike">
                        <a:solidFill>
                          <a:srgbClr val="000000"/>
                        </a:solidFill>
                        <a:effectLst/>
                        <a:latin typeface="Calibri"/>
                      </a:endParaRPr>
                    </a:p>
                  </a:txBody>
                  <a:tcPr marL="12700" marR="12700" marT="12700" marB="0" anchor="b"/>
                </a:tc>
              </a:tr>
              <a:tr h="190500">
                <a:tc>
                  <a:txBody>
                    <a:bodyPr/>
                    <a:lstStyle/>
                    <a:p>
                      <a:pPr algn="l" fontAlgn="b"/>
                      <a:r>
                        <a:rPr lang="es-ES" sz="1800" u="none" strike="noStrike">
                          <a:effectLst/>
                        </a:rPr>
                        <a:t>Secretaría</a:t>
                      </a:r>
                      <a:endParaRPr lang="es-ES" sz="1800" b="0" i="0" u="none" strike="noStrike">
                        <a:solidFill>
                          <a:srgbClr val="000000"/>
                        </a:solidFill>
                        <a:effectLst/>
                        <a:latin typeface="Calibri"/>
                      </a:endParaRPr>
                    </a:p>
                  </a:txBody>
                  <a:tcPr marL="12700" marR="12700" marT="12700" marB="0" anchor="b"/>
                </a:tc>
                <a:tc>
                  <a:txBody>
                    <a:bodyPr/>
                    <a:lstStyle/>
                    <a:p>
                      <a:pPr algn="r" fontAlgn="b"/>
                      <a:r>
                        <a:rPr lang="es-ES" sz="1800" u="none" strike="noStrike" dirty="0">
                          <a:effectLst/>
                        </a:rPr>
                        <a:t> $51,651,999 </a:t>
                      </a:r>
                      <a:endParaRPr lang="es-ES" sz="1800" b="0" i="0" u="none" strike="noStrike" dirty="0">
                        <a:solidFill>
                          <a:srgbClr val="000000"/>
                        </a:solidFill>
                        <a:effectLst/>
                        <a:latin typeface="Calibri"/>
                      </a:endParaRPr>
                    </a:p>
                  </a:txBody>
                  <a:tcPr marL="12700" marR="12700" marT="12700" marB="0" anchor="b"/>
                </a:tc>
                <a:tc>
                  <a:txBody>
                    <a:bodyPr/>
                    <a:lstStyle/>
                    <a:p>
                      <a:pPr algn="r" fontAlgn="b"/>
                      <a:r>
                        <a:rPr lang="es-ES" sz="1800" u="none" strike="noStrike">
                          <a:effectLst/>
                        </a:rPr>
                        <a:t> $3,321,431 </a:t>
                      </a:r>
                      <a:endParaRPr lang="es-ES" sz="1800" b="0" i="0" u="none" strike="noStrike">
                        <a:solidFill>
                          <a:srgbClr val="000000"/>
                        </a:solidFill>
                        <a:effectLst/>
                        <a:latin typeface="Calibri"/>
                      </a:endParaRPr>
                    </a:p>
                  </a:txBody>
                  <a:tcPr marL="12700" marR="12700" marT="12700" marB="0" anchor="b"/>
                </a:tc>
                <a:tc>
                  <a:txBody>
                    <a:bodyPr/>
                    <a:lstStyle/>
                    <a:p>
                      <a:pPr algn="r" fontAlgn="b"/>
                      <a:r>
                        <a:rPr lang="es-ES" sz="1800" u="none" strike="noStrike">
                          <a:effectLst/>
                        </a:rPr>
                        <a:t> $54,973,430 </a:t>
                      </a:r>
                      <a:endParaRPr lang="es-ES" sz="1800" b="0" i="0" u="none" strike="noStrike">
                        <a:solidFill>
                          <a:srgbClr val="000000"/>
                        </a:solidFill>
                        <a:effectLst/>
                        <a:latin typeface="Calibri"/>
                      </a:endParaRPr>
                    </a:p>
                  </a:txBody>
                  <a:tcPr marL="12700" marR="12700" marT="12700" marB="0" anchor="b"/>
                </a:tc>
                <a:tc>
                  <a:txBody>
                    <a:bodyPr/>
                    <a:lstStyle/>
                    <a:p>
                      <a:pPr algn="r" fontAlgn="b"/>
                      <a:r>
                        <a:rPr lang="es-ES" sz="1800" u="none" strike="noStrike" dirty="0">
                          <a:effectLst/>
                        </a:rPr>
                        <a:t>65.34%</a:t>
                      </a:r>
                      <a:endParaRPr lang="es-ES" sz="1800" b="0" i="0" u="none" strike="noStrike" dirty="0">
                        <a:solidFill>
                          <a:srgbClr val="000000"/>
                        </a:solidFill>
                        <a:effectLst/>
                        <a:latin typeface="Calibri"/>
                      </a:endParaRPr>
                    </a:p>
                  </a:txBody>
                  <a:tcPr marL="12700" marR="12700" marT="12700" marB="0" anchor="b"/>
                </a:tc>
              </a:tr>
            </a:tbl>
          </a:graphicData>
        </a:graphic>
      </p:graphicFrame>
      <p:graphicFrame>
        <p:nvGraphicFramePr>
          <p:cNvPr id="6" name="Gráfico 5"/>
          <p:cNvGraphicFramePr>
            <a:graphicFrameLocks/>
          </p:cNvGraphicFramePr>
          <p:nvPr>
            <p:extLst>
              <p:ext uri="{D42A27DB-BD31-4B8C-83A1-F6EECF244321}">
                <p14:modId xmlns:p14="http://schemas.microsoft.com/office/powerpoint/2010/main" val="1697595986"/>
              </p:ext>
            </p:extLst>
          </p:nvPr>
        </p:nvGraphicFramePr>
        <p:xfrm>
          <a:off x="0" y="2492896"/>
          <a:ext cx="9144000" cy="424847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099057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5"/>
          <p:cNvSpPr>
            <a:spLocks noChangeArrowheads="1"/>
          </p:cNvSpPr>
          <p:nvPr/>
        </p:nvSpPr>
        <p:spPr bwMode="auto">
          <a:xfrm>
            <a:off x="0" y="4394"/>
            <a:ext cx="9144000" cy="62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152352" bIns="38088" anchor="ctr">
            <a:spAutoFit/>
          </a:bodyPr>
          <a:lstStyle/>
          <a:p>
            <a:pPr algn="ctr" eaLnBrk="0" hangingPunct="0"/>
            <a:r>
              <a:rPr lang="es-MX" sz="2800" b="1" dirty="0" smtClean="0">
                <a:latin typeface="+mj-lt"/>
                <a:cs typeface="Times New Roman" pitchFamily="18" charset="0"/>
              </a:rPr>
              <a:t>Comparativo de presupuestos en divisiones 2014-1016</a:t>
            </a:r>
            <a:endParaRPr lang="es-ES" sz="2800" b="1" dirty="0">
              <a:latin typeface="+mj-lt"/>
              <a:cs typeface="Times New Roman" pitchFamily="18" charset="0"/>
            </a:endParaRPr>
          </a:p>
        </p:txBody>
      </p:sp>
      <p:graphicFrame>
        <p:nvGraphicFramePr>
          <p:cNvPr id="4" name="Gráfico 3"/>
          <p:cNvGraphicFramePr>
            <a:graphicFrameLocks/>
          </p:cNvGraphicFramePr>
          <p:nvPr>
            <p:extLst>
              <p:ext uri="{D42A27DB-BD31-4B8C-83A1-F6EECF244321}">
                <p14:modId xmlns:p14="http://schemas.microsoft.com/office/powerpoint/2010/main" val="1814617458"/>
              </p:ext>
            </p:extLst>
          </p:nvPr>
        </p:nvGraphicFramePr>
        <p:xfrm>
          <a:off x="107504" y="908720"/>
          <a:ext cx="8928992" cy="5616624"/>
        </p:xfrm>
        <a:graphic>
          <a:graphicData uri="http://schemas.openxmlformats.org/drawingml/2006/chart">
            <c:chart xmlns:c="http://schemas.openxmlformats.org/drawingml/2006/chart" xmlns:r="http://schemas.openxmlformats.org/officeDocument/2006/relationships" r:id="rId3"/>
          </a:graphicData>
        </a:graphic>
      </p:graphicFrame>
      <p:sp>
        <p:nvSpPr>
          <p:cNvPr id="5" name="Cerrar corchete 4"/>
          <p:cNvSpPr/>
          <p:nvPr/>
        </p:nvSpPr>
        <p:spPr>
          <a:xfrm rot="14050182">
            <a:off x="4521409" y="-454793"/>
            <a:ext cx="497835" cy="5814015"/>
          </a:xfrm>
          <a:prstGeom prst="rightBracket">
            <a:avLst>
              <a:gd name="adj" fmla="val 6373"/>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s-ES"/>
          </a:p>
        </p:txBody>
      </p:sp>
      <p:sp>
        <p:nvSpPr>
          <p:cNvPr id="6" name="CuadroTexto 5"/>
          <p:cNvSpPr txBox="1"/>
          <p:nvPr/>
        </p:nvSpPr>
        <p:spPr>
          <a:xfrm rot="19450370">
            <a:off x="2137506" y="1861804"/>
            <a:ext cx="4680520" cy="369332"/>
          </a:xfrm>
          <a:prstGeom prst="rect">
            <a:avLst/>
          </a:prstGeom>
          <a:noFill/>
        </p:spPr>
        <p:txBody>
          <a:bodyPr wrap="square" rtlCol="0">
            <a:spAutoFit/>
          </a:bodyPr>
          <a:lstStyle/>
          <a:p>
            <a:pPr algn="ctr"/>
            <a:r>
              <a:rPr lang="es-ES" b="1" dirty="0" smtClean="0"/>
              <a:t>CCD: 30.43%; CNI: 28.77%; CSH: 28.09%</a:t>
            </a:r>
            <a:endParaRPr lang="es-ES" b="1" dirty="0"/>
          </a:p>
        </p:txBody>
      </p:sp>
    </p:spTree>
    <p:extLst>
      <p:ext uri="{BB962C8B-B14F-4D97-AF65-F5344CB8AC3E}">
        <p14:creationId xmlns:p14="http://schemas.microsoft.com/office/powerpoint/2010/main" val="1422476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áfico 1"/>
          <p:cNvGraphicFramePr>
            <a:graphicFrameLocks/>
          </p:cNvGraphicFramePr>
          <p:nvPr>
            <p:extLst>
              <p:ext uri="{D42A27DB-BD31-4B8C-83A1-F6EECF244321}">
                <p14:modId xmlns:p14="http://schemas.microsoft.com/office/powerpoint/2010/main" val="2551616527"/>
              </p:ext>
            </p:extLst>
          </p:nvPr>
        </p:nvGraphicFramePr>
        <p:xfrm>
          <a:off x="0" y="116632"/>
          <a:ext cx="9036496" cy="6120680"/>
        </p:xfrm>
        <a:graphic>
          <a:graphicData uri="http://schemas.openxmlformats.org/drawingml/2006/chart">
            <c:chart xmlns:c="http://schemas.openxmlformats.org/drawingml/2006/chart" xmlns:r="http://schemas.openxmlformats.org/officeDocument/2006/relationships" r:id="rId3"/>
          </a:graphicData>
        </a:graphic>
      </p:graphicFrame>
      <p:sp>
        <p:nvSpPr>
          <p:cNvPr id="3" name="Cerrar corchete 2"/>
          <p:cNvSpPr/>
          <p:nvPr/>
        </p:nvSpPr>
        <p:spPr>
          <a:xfrm rot="6052218">
            <a:off x="4951607" y="-631027"/>
            <a:ext cx="497835" cy="4930217"/>
          </a:xfrm>
          <a:prstGeom prst="rightBracket">
            <a:avLst>
              <a:gd name="adj" fmla="val 6373"/>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s-ES"/>
          </a:p>
        </p:txBody>
      </p:sp>
      <p:sp>
        <p:nvSpPr>
          <p:cNvPr id="4" name="CuadroTexto 3"/>
          <p:cNvSpPr txBox="1"/>
          <p:nvPr/>
        </p:nvSpPr>
        <p:spPr>
          <a:xfrm rot="705830">
            <a:off x="2632214" y="2142691"/>
            <a:ext cx="4680520" cy="369332"/>
          </a:xfrm>
          <a:prstGeom prst="rect">
            <a:avLst/>
          </a:prstGeom>
          <a:noFill/>
        </p:spPr>
        <p:txBody>
          <a:bodyPr wrap="square" rtlCol="0">
            <a:spAutoFit/>
          </a:bodyPr>
          <a:lstStyle/>
          <a:p>
            <a:pPr algn="ctr"/>
            <a:r>
              <a:rPr lang="es-ES" b="1" dirty="0" smtClean="0"/>
              <a:t>Secretaría: -19.54%</a:t>
            </a:r>
            <a:endParaRPr lang="es-ES" b="1" dirty="0"/>
          </a:p>
        </p:txBody>
      </p:sp>
      <p:sp>
        <p:nvSpPr>
          <p:cNvPr id="6" name="Cerrar corchete 5"/>
          <p:cNvSpPr/>
          <p:nvPr/>
        </p:nvSpPr>
        <p:spPr>
          <a:xfrm rot="16447718" flipV="1">
            <a:off x="5070799" y="1821689"/>
            <a:ext cx="497835" cy="4930217"/>
          </a:xfrm>
          <a:prstGeom prst="rightBracket">
            <a:avLst>
              <a:gd name="adj" fmla="val 6373"/>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s-ES"/>
          </a:p>
        </p:txBody>
      </p:sp>
      <p:sp>
        <p:nvSpPr>
          <p:cNvPr id="7" name="CuadroTexto 6"/>
          <p:cNvSpPr txBox="1"/>
          <p:nvPr/>
        </p:nvSpPr>
        <p:spPr>
          <a:xfrm rot="303322">
            <a:off x="2922985" y="3646254"/>
            <a:ext cx="4680520" cy="369332"/>
          </a:xfrm>
          <a:prstGeom prst="rect">
            <a:avLst/>
          </a:prstGeom>
          <a:noFill/>
        </p:spPr>
        <p:txBody>
          <a:bodyPr wrap="square" rtlCol="0">
            <a:spAutoFit/>
          </a:bodyPr>
          <a:lstStyle/>
          <a:p>
            <a:pPr algn="ctr"/>
            <a:r>
              <a:rPr lang="es-ES" b="1" dirty="0" smtClean="0"/>
              <a:t>Rectoría: -23.64%</a:t>
            </a:r>
            <a:endParaRPr lang="es-ES" b="1" dirty="0"/>
          </a:p>
        </p:txBody>
      </p:sp>
    </p:spTree>
    <p:extLst>
      <p:ext uri="{BB962C8B-B14F-4D97-AF65-F5344CB8AC3E}">
        <p14:creationId xmlns:p14="http://schemas.microsoft.com/office/powerpoint/2010/main" val="3936654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6" grpId="0" animBg="1"/>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3"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3675" y="866403"/>
            <a:ext cx="3676650" cy="1914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4"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52588" y="3471193"/>
            <a:ext cx="5837237" cy="2478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5"/>
          <p:cNvSpPr>
            <a:spLocks noChangeArrowheads="1"/>
          </p:cNvSpPr>
          <p:nvPr/>
        </p:nvSpPr>
        <p:spPr bwMode="auto">
          <a:xfrm>
            <a:off x="711478" y="-27384"/>
            <a:ext cx="7704856" cy="62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152352" bIns="38088" anchor="ctr">
            <a:spAutoFit/>
          </a:bodyPr>
          <a:lstStyle/>
          <a:p>
            <a:pPr algn="ctr" eaLnBrk="0" hangingPunct="0"/>
            <a:r>
              <a:rPr lang="es-MX" sz="2800" b="1" dirty="0" smtClean="0">
                <a:latin typeface="+mj-lt"/>
                <a:cs typeface="Times New Roman" pitchFamily="18" charset="0"/>
              </a:rPr>
              <a:t>Número de proyectos de presupuesto</a:t>
            </a:r>
            <a:endParaRPr lang="es-ES" sz="2800" b="1" dirty="0">
              <a:latin typeface="+mj-lt"/>
              <a:cs typeface="Times New Roman" pitchFamily="18" charset="0"/>
            </a:endParaRPr>
          </a:p>
        </p:txBody>
      </p:sp>
    </p:spTree>
    <p:extLst>
      <p:ext uri="{BB962C8B-B14F-4D97-AF65-F5344CB8AC3E}">
        <p14:creationId xmlns:p14="http://schemas.microsoft.com/office/powerpoint/2010/main" val="17904105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706" y="764704"/>
            <a:ext cx="8496944" cy="23265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5"/>
          <p:cNvSpPr>
            <a:spLocks noChangeArrowheads="1"/>
          </p:cNvSpPr>
          <p:nvPr/>
        </p:nvSpPr>
        <p:spPr bwMode="auto">
          <a:xfrm>
            <a:off x="683568" y="13357"/>
            <a:ext cx="7704856" cy="62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152352" bIns="38088" anchor="ctr">
            <a:spAutoFit/>
          </a:bodyPr>
          <a:lstStyle/>
          <a:p>
            <a:pPr algn="ctr" eaLnBrk="0" hangingPunct="0"/>
            <a:r>
              <a:rPr lang="es-MX" sz="2800" b="1" dirty="0" smtClean="0">
                <a:latin typeface="+mj-lt"/>
                <a:cs typeface="Times New Roman" pitchFamily="18" charset="0"/>
              </a:rPr>
              <a:t>Por trimestre</a:t>
            </a:r>
            <a:endParaRPr lang="es-ES" sz="2800" b="1" dirty="0">
              <a:latin typeface="+mj-lt"/>
              <a:cs typeface="Times New Roman" pitchFamily="18" charset="0"/>
            </a:endParaRPr>
          </a:p>
        </p:txBody>
      </p:sp>
      <p:graphicFrame>
        <p:nvGraphicFramePr>
          <p:cNvPr id="6" name="Gráfico 5"/>
          <p:cNvGraphicFramePr>
            <a:graphicFrameLocks/>
          </p:cNvGraphicFramePr>
          <p:nvPr>
            <p:extLst>
              <p:ext uri="{D42A27DB-BD31-4B8C-83A1-F6EECF244321}">
                <p14:modId xmlns:p14="http://schemas.microsoft.com/office/powerpoint/2010/main" val="943199280"/>
              </p:ext>
            </p:extLst>
          </p:nvPr>
        </p:nvGraphicFramePr>
        <p:xfrm>
          <a:off x="2267744" y="3356992"/>
          <a:ext cx="4896544" cy="302433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5014337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7 Rectángulo"/>
          <p:cNvSpPr>
            <a:spLocks noChangeArrowheads="1"/>
          </p:cNvSpPr>
          <p:nvPr/>
        </p:nvSpPr>
        <p:spPr bwMode="auto">
          <a:xfrm>
            <a:off x="1763688" y="-146515"/>
            <a:ext cx="5653199" cy="62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152352" bIns="38088" anchor="ctr">
            <a:spAutoFit/>
          </a:bodyPr>
          <a:lstStyle/>
          <a:p>
            <a:pPr algn="ctr" eaLnBrk="0" hangingPunct="0"/>
            <a:r>
              <a:rPr lang="es-MX" sz="2800" b="1" dirty="0" smtClean="0">
                <a:latin typeface="+mj-lt"/>
                <a:cs typeface="Times New Roman" pitchFamily="18" charset="0"/>
              </a:rPr>
              <a:t>Por </a:t>
            </a:r>
            <a:r>
              <a:rPr lang="es-MX" sz="2800" b="1" dirty="0">
                <a:latin typeface="+mj-lt"/>
                <a:cs typeface="Times New Roman" pitchFamily="18" charset="0"/>
              </a:rPr>
              <a:t>tipo de gasto</a:t>
            </a:r>
          </a:p>
        </p:txBody>
      </p:sp>
      <p:pic>
        <p:nvPicPr>
          <p:cNvPr id="3" name="Imagen 2"/>
          <p:cNvPicPr>
            <a:picLocks noChangeAspect="1"/>
          </p:cNvPicPr>
          <p:nvPr/>
        </p:nvPicPr>
        <p:blipFill>
          <a:blip r:embed="rId3"/>
          <a:stretch>
            <a:fillRect/>
          </a:stretch>
        </p:blipFill>
        <p:spPr>
          <a:xfrm>
            <a:off x="94269" y="548680"/>
            <a:ext cx="8955462" cy="2566032"/>
          </a:xfrm>
          <a:prstGeom prst="rect">
            <a:avLst/>
          </a:prstGeom>
        </p:spPr>
      </p:pic>
      <p:graphicFrame>
        <p:nvGraphicFramePr>
          <p:cNvPr id="14" name="Gráfico 13"/>
          <p:cNvGraphicFramePr>
            <a:graphicFrameLocks/>
          </p:cNvGraphicFramePr>
          <p:nvPr>
            <p:extLst>
              <p:ext uri="{D42A27DB-BD31-4B8C-83A1-F6EECF244321}">
                <p14:modId xmlns:p14="http://schemas.microsoft.com/office/powerpoint/2010/main" val="1660224063"/>
              </p:ext>
            </p:extLst>
          </p:nvPr>
        </p:nvGraphicFramePr>
        <p:xfrm>
          <a:off x="25279" y="3366876"/>
          <a:ext cx="4546722" cy="3158467"/>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 name="Gráfico 16"/>
          <p:cNvGraphicFramePr>
            <a:graphicFrameLocks/>
          </p:cNvGraphicFramePr>
          <p:nvPr>
            <p:extLst>
              <p:ext uri="{D42A27DB-BD31-4B8C-83A1-F6EECF244321}">
                <p14:modId xmlns:p14="http://schemas.microsoft.com/office/powerpoint/2010/main" val="3281201909"/>
              </p:ext>
            </p:extLst>
          </p:nvPr>
        </p:nvGraphicFramePr>
        <p:xfrm>
          <a:off x="4716016" y="3384376"/>
          <a:ext cx="4427984" cy="3140968"/>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1306439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ángulo 16"/>
          <p:cNvSpPr/>
          <p:nvPr/>
        </p:nvSpPr>
        <p:spPr>
          <a:xfrm>
            <a:off x="0" y="3528392"/>
            <a:ext cx="9144000" cy="306213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 name="7 Rectángulo"/>
          <p:cNvSpPr>
            <a:spLocks noChangeArrowheads="1"/>
          </p:cNvSpPr>
          <p:nvPr/>
        </p:nvSpPr>
        <p:spPr bwMode="auto">
          <a:xfrm>
            <a:off x="539552" y="-146515"/>
            <a:ext cx="8064896" cy="62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152352" bIns="38088" anchor="ctr">
            <a:spAutoFit/>
          </a:bodyPr>
          <a:lstStyle/>
          <a:p>
            <a:pPr algn="ctr" eaLnBrk="0" hangingPunct="0"/>
            <a:r>
              <a:rPr lang="es-MX" sz="2800" b="1" dirty="0" smtClean="0">
                <a:latin typeface="+mj-lt"/>
                <a:cs typeface="Times New Roman" pitchFamily="18" charset="0"/>
              </a:rPr>
              <a:t>Por </a:t>
            </a:r>
            <a:r>
              <a:rPr lang="es-MX" sz="2800" b="1" dirty="0">
                <a:latin typeface="+mj-lt"/>
                <a:cs typeface="Times New Roman" pitchFamily="18" charset="0"/>
              </a:rPr>
              <a:t>programa institucional</a:t>
            </a:r>
          </a:p>
        </p:txBody>
      </p:sp>
      <p:graphicFrame>
        <p:nvGraphicFramePr>
          <p:cNvPr id="7" name="Tabla 6"/>
          <p:cNvGraphicFramePr>
            <a:graphicFrameLocks noGrp="1"/>
          </p:cNvGraphicFramePr>
          <p:nvPr>
            <p:extLst>
              <p:ext uri="{D42A27DB-BD31-4B8C-83A1-F6EECF244321}">
                <p14:modId xmlns:p14="http://schemas.microsoft.com/office/powerpoint/2010/main" val="2673277783"/>
              </p:ext>
            </p:extLst>
          </p:nvPr>
        </p:nvGraphicFramePr>
        <p:xfrm>
          <a:off x="179511" y="548680"/>
          <a:ext cx="8640962" cy="2796540"/>
        </p:xfrm>
        <a:graphic>
          <a:graphicData uri="http://schemas.openxmlformats.org/drawingml/2006/table">
            <a:tbl>
              <a:tblPr/>
              <a:tblGrid>
                <a:gridCol w="1403233"/>
                <a:gridCol w="1403233"/>
                <a:gridCol w="1403233"/>
                <a:gridCol w="1403233"/>
                <a:gridCol w="1514015"/>
                <a:gridCol w="1514015"/>
              </a:tblGrid>
              <a:tr h="242209">
                <a:tc gridSpan="6">
                  <a:txBody>
                    <a:bodyPr/>
                    <a:lstStyle/>
                    <a:p>
                      <a:pPr algn="ctr" fontAlgn="ctr"/>
                      <a:r>
                        <a:rPr lang="es-ES" sz="1600" b="1" i="0" u="none" strike="noStrike" dirty="0">
                          <a:solidFill>
                            <a:srgbClr val="000000"/>
                          </a:solidFill>
                          <a:effectLst/>
                          <a:latin typeface="Calibri"/>
                        </a:rPr>
                        <a:t>Programa institucional del PDI 2011-2024 de la UAM</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ctr" fontAlgn="ctr"/>
                      <a:endParaRPr lang="es-ES" sz="1600" b="1" i="0" u="none" strike="noStrike" dirty="0">
                        <a:solidFill>
                          <a:srgbClr val="000000"/>
                        </a:solidFill>
                        <a:effectLst/>
                        <a:latin typeface="Calibri"/>
                      </a:endParaRP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726627">
                <a:tc>
                  <a:txBody>
                    <a:bodyPr/>
                    <a:lstStyle/>
                    <a:p>
                      <a:pPr algn="ctr" fontAlgn="ctr"/>
                      <a:r>
                        <a:rPr lang="es-ES" sz="1600" b="1" i="0" u="none" strike="noStrike" dirty="0" smtClean="0">
                          <a:solidFill>
                            <a:srgbClr val="000000"/>
                          </a:solidFill>
                          <a:effectLst/>
                          <a:latin typeface="Calibri"/>
                        </a:rPr>
                        <a:t>Área</a:t>
                      </a:r>
                      <a:endParaRPr lang="es-ES" sz="1600" b="1" i="0" u="none" strike="noStrike" dirty="0">
                        <a:solidFill>
                          <a:srgbClr val="000000"/>
                        </a:solidFill>
                        <a:effectLst/>
                        <a:latin typeface="Calibri"/>
                      </a:endParaRP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es-ES" sz="1600" b="1" i="0" u="none" strike="noStrike" dirty="0">
                          <a:solidFill>
                            <a:srgbClr val="000000"/>
                          </a:solidFill>
                          <a:effectLst/>
                          <a:latin typeface="Calibri"/>
                        </a:rPr>
                        <a:t>Docencia</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es-ES" sz="1600" b="1" i="0" u="none" strike="noStrike">
                          <a:solidFill>
                            <a:srgbClr val="000000"/>
                          </a:solidFill>
                          <a:effectLst/>
                          <a:latin typeface="Calibri"/>
                        </a:rPr>
                        <a:t>Investigación</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es-ES" sz="1600" b="1" i="0" u="none" strike="noStrike">
                          <a:solidFill>
                            <a:srgbClr val="000000"/>
                          </a:solidFill>
                          <a:effectLst/>
                          <a:latin typeface="Calibri"/>
                        </a:rPr>
                        <a:t>Preservación y difusión de la cultura</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es-ES" sz="1600" b="1" i="0" u="none" strike="noStrike">
                          <a:solidFill>
                            <a:srgbClr val="000000"/>
                          </a:solidFill>
                          <a:effectLst/>
                          <a:latin typeface="Calibri"/>
                        </a:rPr>
                        <a:t>Apoyo institucional</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es-ES" sz="1600" b="1" i="0" u="none" strike="noStrike">
                          <a:solidFill>
                            <a:srgbClr val="000000"/>
                          </a:solidFill>
                          <a:effectLst/>
                          <a:latin typeface="Calibri"/>
                        </a:rPr>
                        <a:t>Total</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r>
              <a:tr h="242209">
                <a:tc>
                  <a:txBody>
                    <a:bodyPr/>
                    <a:lstStyle/>
                    <a:p>
                      <a:pPr algn="l" fontAlgn="ctr"/>
                      <a:r>
                        <a:rPr lang="es-ES" sz="1600" b="0" i="0" u="none" strike="noStrike" dirty="0" smtClean="0">
                          <a:solidFill>
                            <a:srgbClr val="000000"/>
                          </a:solidFill>
                          <a:effectLst/>
                          <a:latin typeface="Calibri"/>
                        </a:rPr>
                        <a:t>Rectoría</a:t>
                      </a:r>
                      <a:endParaRPr lang="es-ES" sz="1600" b="0" i="0" u="none" strike="noStrike" dirty="0">
                        <a:solidFill>
                          <a:srgbClr val="000000"/>
                        </a:solidFill>
                        <a:effectLst/>
                        <a:latin typeface="Calibri"/>
                      </a:endParaRP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s-ES" sz="1600" b="0" i="0" u="none" strike="noStrike" dirty="0">
                          <a:solidFill>
                            <a:srgbClr val="000000"/>
                          </a:solidFill>
                          <a:effectLst/>
                          <a:latin typeface="Calibri"/>
                        </a:rPr>
                        <a:t> $1,163,750.00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s-ES" sz="1600" b="0" i="0" u="none" strike="noStrike">
                          <a:solidFill>
                            <a:srgbClr val="000000"/>
                          </a:solidFill>
                          <a:effectLst/>
                          <a:latin typeface="Calibri"/>
                        </a:rPr>
                        <a:t> $3,150,000.00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s-ES" sz="1600" b="0" i="0" u="none" strike="noStrike">
                          <a:solidFill>
                            <a:srgbClr val="000000"/>
                          </a:solidFill>
                          <a:effectLst/>
                          <a:latin typeface="Calibri"/>
                        </a:rPr>
                        <a:t> $2,697,280.00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s-ES" sz="1600" b="0" i="0" u="none" strike="noStrike">
                          <a:solidFill>
                            <a:srgbClr val="000000"/>
                          </a:solidFill>
                          <a:effectLst/>
                          <a:latin typeface="Calibri"/>
                        </a:rPr>
                        <a:t> $7,744,166.00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s-ES" sz="1600" b="1" i="0" u="none" strike="noStrike">
                          <a:solidFill>
                            <a:srgbClr val="000000"/>
                          </a:solidFill>
                          <a:effectLst/>
                          <a:latin typeface="Calibri"/>
                        </a:rPr>
                        <a:t> $14,755,196.00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242209">
                <a:tc>
                  <a:txBody>
                    <a:bodyPr/>
                    <a:lstStyle/>
                    <a:p>
                      <a:pPr algn="l" fontAlgn="ctr"/>
                      <a:r>
                        <a:rPr lang="es-ES" sz="1600" b="0" i="0" u="none" strike="noStrike" dirty="0" smtClean="0">
                          <a:solidFill>
                            <a:srgbClr val="000000"/>
                          </a:solidFill>
                          <a:effectLst/>
                          <a:latin typeface="Calibri"/>
                        </a:rPr>
                        <a:t>DCCD</a:t>
                      </a:r>
                      <a:endParaRPr lang="es-ES" sz="1600" b="0" i="0" u="none" strike="noStrike" dirty="0">
                        <a:solidFill>
                          <a:srgbClr val="000000"/>
                        </a:solidFill>
                        <a:effectLst/>
                        <a:latin typeface="Calibri"/>
                      </a:endParaRP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ES" sz="1600" b="0" i="0" u="none" strike="noStrike" dirty="0">
                          <a:solidFill>
                            <a:srgbClr val="000000"/>
                          </a:solidFill>
                          <a:effectLst/>
                          <a:latin typeface="Calibri"/>
                        </a:rPr>
                        <a:t> $1,802,650.98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ES" sz="1600" b="0" i="0" u="none" strike="noStrike">
                          <a:solidFill>
                            <a:srgbClr val="000000"/>
                          </a:solidFill>
                          <a:effectLst/>
                          <a:latin typeface="Calibri"/>
                        </a:rPr>
                        <a:t> $1,570,229.02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ES" sz="1600" b="0" i="0" u="none" strike="noStrike">
                          <a:solidFill>
                            <a:srgbClr val="000000"/>
                          </a:solidFill>
                          <a:effectLst/>
                          <a:latin typeface="Calibri"/>
                        </a:rPr>
                        <a:t> $90,000.00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ES" sz="1600" b="0" i="0" u="none" strike="noStrike">
                          <a:solidFill>
                            <a:srgbClr val="000000"/>
                          </a:solidFill>
                          <a:effectLst/>
                          <a:latin typeface="Calibri"/>
                        </a:rPr>
                        <a:t> $1,337,120.00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ES" sz="1600" b="1" i="0" u="none" strike="noStrike">
                          <a:solidFill>
                            <a:srgbClr val="000000"/>
                          </a:solidFill>
                          <a:effectLst/>
                          <a:latin typeface="Calibri"/>
                        </a:rPr>
                        <a:t> $4,800,000.00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2209">
                <a:tc>
                  <a:txBody>
                    <a:bodyPr/>
                    <a:lstStyle/>
                    <a:p>
                      <a:pPr algn="l" fontAlgn="ctr"/>
                      <a:r>
                        <a:rPr lang="es-ES" sz="1600" b="0" i="0" u="none" strike="noStrike" dirty="0" smtClean="0">
                          <a:solidFill>
                            <a:srgbClr val="000000"/>
                          </a:solidFill>
                          <a:effectLst/>
                          <a:latin typeface="Calibri"/>
                        </a:rPr>
                        <a:t>DCNI</a:t>
                      </a:r>
                      <a:endParaRPr lang="es-ES" sz="1600" b="0" i="0" u="none" strike="noStrike" dirty="0">
                        <a:solidFill>
                          <a:srgbClr val="000000"/>
                        </a:solidFill>
                        <a:effectLst/>
                        <a:latin typeface="Calibri"/>
                      </a:endParaRP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s-ES" sz="1600" b="0" i="0" u="none" strike="noStrike" dirty="0">
                          <a:solidFill>
                            <a:srgbClr val="000000"/>
                          </a:solidFill>
                          <a:effectLst/>
                          <a:latin typeface="Calibri"/>
                        </a:rPr>
                        <a:t> $1,197,650.00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s-ES" sz="1600" b="0" i="0" u="none" strike="noStrike">
                          <a:solidFill>
                            <a:srgbClr val="000000"/>
                          </a:solidFill>
                          <a:effectLst/>
                          <a:latin typeface="Calibri"/>
                        </a:rPr>
                        <a:t> $2,120,449.00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s-ES" sz="1600" b="0" i="0" u="none" strike="noStrike">
                          <a:solidFill>
                            <a:srgbClr val="000000"/>
                          </a:solidFill>
                          <a:effectLst/>
                          <a:latin typeface="Calibri"/>
                        </a:rPr>
                        <a:t> $-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s-ES" sz="1600" b="0" i="0" u="none" strike="noStrike">
                          <a:solidFill>
                            <a:srgbClr val="000000"/>
                          </a:solidFill>
                          <a:effectLst/>
                          <a:latin typeface="Calibri"/>
                        </a:rPr>
                        <a:t> $1,481,901.00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s-ES" sz="1600" b="1" i="0" u="none" strike="noStrike">
                          <a:solidFill>
                            <a:srgbClr val="000000"/>
                          </a:solidFill>
                          <a:effectLst/>
                          <a:latin typeface="Calibri"/>
                        </a:rPr>
                        <a:t> $4,800,000.00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242209">
                <a:tc>
                  <a:txBody>
                    <a:bodyPr/>
                    <a:lstStyle/>
                    <a:p>
                      <a:pPr algn="l" fontAlgn="ctr"/>
                      <a:r>
                        <a:rPr lang="es-ES" sz="1600" b="0" i="0" u="none" strike="noStrike" dirty="0" smtClean="0">
                          <a:solidFill>
                            <a:srgbClr val="000000"/>
                          </a:solidFill>
                          <a:effectLst/>
                          <a:latin typeface="Calibri"/>
                        </a:rPr>
                        <a:t>DCSH</a:t>
                      </a:r>
                      <a:endParaRPr lang="es-ES" sz="1600" b="0" i="0" u="none" strike="noStrike" dirty="0">
                        <a:solidFill>
                          <a:srgbClr val="000000"/>
                        </a:solidFill>
                        <a:effectLst/>
                        <a:latin typeface="Calibri"/>
                      </a:endParaRP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ES" sz="1600" b="0" i="0" u="none" strike="noStrike" dirty="0">
                          <a:solidFill>
                            <a:srgbClr val="000000"/>
                          </a:solidFill>
                          <a:effectLst/>
                          <a:latin typeface="Calibri"/>
                        </a:rPr>
                        <a:t> $1,285,400.00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ES" sz="1600" b="0" i="0" u="none" strike="noStrike">
                          <a:solidFill>
                            <a:srgbClr val="000000"/>
                          </a:solidFill>
                          <a:effectLst/>
                          <a:latin typeface="Calibri"/>
                        </a:rPr>
                        <a:t> $1,441,002.00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ES" sz="1600" b="0" i="0" u="none" strike="noStrike">
                          <a:solidFill>
                            <a:srgbClr val="000000"/>
                          </a:solidFill>
                          <a:effectLst/>
                          <a:latin typeface="Calibri"/>
                        </a:rPr>
                        <a:t> $966,028.00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ES" sz="1600" b="0" i="0" u="none" strike="noStrike">
                          <a:solidFill>
                            <a:srgbClr val="000000"/>
                          </a:solidFill>
                          <a:effectLst/>
                          <a:latin typeface="Calibri"/>
                        </a:rPr>
                        <a:t> $1,107,570.00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ES" sz="1600" b="1" i="0" u="none" strike="noStrike">
                          <a:solidFill>
                            <a:srgbClr val="000000"/>
                          </a:solidFill>
                          <a:effectLst/>
                          <a:latin typeface="Calibri"/>
                        </a:rPr>
                        <a:t> $4,800,000.00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2209">
                <a:tc>
                  <a:txBody>
                    <a:bodyPr/>
                    <a:lstStyle/>
                    <a:p>
                      <a:pPr algn="l" fontAlgn="ctr"/>
                      <a:r>
                        <a:rPr lang="es-ES" sz="1600" b="0" i="0" u="none" strike="noStrike" dirty="0" smtClean="0">
                          <a:solidFill>
                            <a:srgbClr val="000000"/>
                          </a:solidFill>
                          <a:effectLst/>
                          <a:latin typeface="Calibri"/>
                        </a:rPr>
                        <a:t>Secretaría</a:t>
                      </a:r>
                      <a:endParaRPr lang="es-ES" sz="1600" b="0" i="0" u="none" strike="noStrike" dirty="0">
                        <a:solidFill>
                          <a:srgbClr val="000000"/>
                        </a:solidFill>
                        <a:effectLst/>
                        <a:latin typeface="Calibri"/>
                      </a:endParaRP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s-ES" sz="1600" b="0" i="0" u="none" strike="noStrike" dirty="0">
                          <a:solidFill>
                            <a:srgbClr val="000000"/>
                          </a:solidFill>
                          <a:effectLst/>
                          <a:latin typeface="Calibri"/>
                        </a:rPr>
                        <a:t> $748,488.00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s-ES" sz="1600" b="0" i="0" u="none" strike="noStrike">
                          <a:solidFill>
                            <a:srgbClr val="000000"/>
                          </a:solidFill>
                          <a:effectLst/>
                          <a:latin typeface="Calibri"/>
                        </a:rPr>
                        <a:t> $-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s-ES" sz="1600" b="0" i="0" u="none" strike="noStrike">
                          <a:solidFill>
                            <a:srgbClr val="000000"/>
                          </a:solidFill>
                          <a:effectLst/>
                          <a:latin typeface="Calibri"/>
                        </a:rPr>
                        <a:t> $1,518,000.00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s-ES" sz="1600" b="0" i="0" u="none" strike="noStrike">
                          <a:solidFill>
                            <a:srgbClr val="000000"/>
                          </a:solidFill>
                          <a:effectLst/>
                          <a:latin typeface="Calibri"/>
                        </a:rPr>
                        <a:t> $52,706,942.00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s-ES" sz="1600" b="1" i="0" u="none" strike="noStrike">
                          <a:solidFill>
                            <a:srgbClr val="000000"/>
                          </a:solidFill>
                          <a:effectLst/>
                          <a:latin typeface="Calibri"/>
                        </a:rPr>
                        <a:t> $54,973,430.00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r>
              <a:tr h="242209">
                <a:tc>
                  <a:txBody>
                    <a:bodyPr/>
                    <a:lstStyle/>
                    <a:p>
                      <a:pPr algn="l" fontAlgn="ctr"/>
                      <a:r>
                        <a:rPr lang="es-ES" sz="1600" b="1" i="0" u="none" strike="noStrike" dirty="0" smtClean="0">
                          <a:solidFill>
                            <a:srgbClr val="000000"/>
                          </a:solidFill>
                          <a:effectLst/>
                          <a:latin typeface="Calibri"/>
                        </a:rPr>
                        <a:t>Total</a:t>
                      </a:r>
                      <a:endParaRPr lang="es-ES" sz="1600" b="1" i="0" u="none" strike="noStrike" dirty="0">
                        <a:solidFill>
                          <a:srgbClr val="000000"/>
                        </a:solidFill>
                        <a:effectLst/>
                        <a:latin typeface="Calibri"/>
                      </a:endParaRP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s-ES" sz="1600" b="1" i="0" u="none" strike="noStrike" dirty="0">
                          <a:solidFill>
                            <a:srgbClr val="000000"/>
                          </a:solidFill>
                          <a:effectLst/>
                          <a:latin typeface="Calibri"/>
                        </a:rPr>
                        <a:t> $6,197,938.98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s-ES" sz="1600" b="1" i="0" u="none" strike="noStrike">
                          <a:solidFill>
                            <a:srgbClr val="000000"/>
                          </a:solidFill>
                          <a:effectLst/>
                          <a:latin typeface="Calibri"/>
                        </a:rPr>
                        <a:t> $8,281,680.02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s-ES" sz="1600" b="1" i="0" u="none" strike="noStrike">
                          <a:solidFill>
                            <a:srgbClr val="000000"/>
                          </a:solidFill>
                          <a:effectLst/>
                          <a:latin typeface="Calibri"/>
                        </a:rPr>
                        <a:t> $5,271,308.00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s-ES" sz="1600" b="1" i="0" u="none" strike="noStrike">
                          <a:solidFill>
                            <a:srgbClr val="000000"/>
                          </a:solidFill>
                          <a:effectLst/>
                          <a:latin typeface="Calibri"/>
                        </a:rPr>
                        <a:t> $64,377,699.00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s-ES" sz="1600" b="1" i="0" u="none" strike="noStrike">
                          <a:solidFill>
                            <a:srgbClr val="000000"/>
                          </a:solidFill>
                          <a:effectLst/>
                          <a:latin typeface="Calibri"/>
                        </a:rPr>
                        <a:t> $84,128,626.00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r>
              <a:tr h="242209">
                <a:tc>
                  <a:txBody>
                    <a:bodyPr/>
                    <a:lstStyle/>
                    <a:p>
                      <a:pPr algn="l" fontAlgn="ctr"/>
                      <a:r>
                        <a:rPr lang="es-ES" sz="1600" b="0" i="0" u="none" strike="noStrike" dirty="0" smtClean="0">
                          <a:solidFill>
                            <a:srgbClr val="000000"/>
                          </a:solidFill>
                          <a:effectLst/>
                          <a:latin typeface="Calibri"/>
                        </a:rPr>
                        <a:t>Porcentaje</a:t>
                      </a:r>
                      <a:endParaRPr lang="es-ES" sz="1600" b="0" i="0" u="none" strike="noStrike" dirty="0">
                        <a:solidFill>
                          <a:srgbClr val="000000"/>
                        </a:solidFill>
                        <a:effectLst/>
                        <a:latin typeface="Calibri"/>
                      </a:endParaRP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s-ES" sz="1600" b="0" i="0" u="none" strike="noStrike" dirty="0">
                          <a:solidFill>
                            <a:srgbClr val="000000"/>
                          </a:solidFill>
                          <a:effectLst/>
                          <a:latin typeface="Calibri"/>
                        </a:rPr>
                        <a:t>7%</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s-ES" sz="1600" b="0" i="0" u="none" strike="noStrike">
                          <a:solidFill>
                            <a:srgbClr val="000000"/>
                          </a:solidFill>
                          <a:effectLst/>
                          <a:latin typeface="Calibri"/>
                        </a:rPr>
                        <a:t>10%</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s-ES" sz="1600" b="0" i="0" u="none" strike="noStrike" dirty="0">
                          <a:solidFill>
                            <a:srgbClr val="000000"/>
                          </a:solidFill>
                          <a:effectLst/>
                          <a:latin typeface="Calibri"/>
                        </a:rPr>
                        <a:t>6%</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s-ES" sz="1600" b="0" i="0" u="none" strike="noStrike">
                          <a:solidFill>
                            <a:srgbClr val="000000"/>
                          </a:solidFill>
                          <a:effectLst/>
                          <a:latin typeface="Calibri"/>
                        </a:rPr>
                        <a:t>77%</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s-ES" sz="1600" b="0" i="0" u="none" strike="noStrike" dirty="0">
                          <a:solidFill>
                            <a:srgbClr val="000000"/>
                          </a:solidFill>
                          <a:effectLst/>
                          <a:latin typeface="Calibri"/>
                        </a:rPr>
                        <a:t>100%</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r>
            </a:tbl>
          </a:graphicData>
        </a:graphic>
      </p:graphicFrame>
      <p:graphicFrame>
        <p:nvGraphicFramePr>
          <p:cNvPr id="22" name="Gráfico 21"/>
          <p:cNvGraphicFramePr>
            <a:graphicFrameLocks/>
          </p:cNvGraphicFramePr>
          <p:nvPr>
            <p:extLst>
              <p:ext uri="{D42A27DB-BD31-4B8C-83A1-F6EECF244321}">
                <p14:modId xmlns:p14="http://schemas.microsoft.com/office/powerpoint/2010/main" val="2787695133"/>
              </p:ext>
            </p:extLst>
          </p:nvPr>
        </p:nvGraphicFramePr>
        <p:xfrm>
          <a:off x="34653" y="3551521"/>
          <a:ext cx="2089075" cy="301307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3" name="Gráfico 22"/>
          <p:cNvGraphicFramePr>
            <a:graphicFrameLocks/>
          </p:cNvGraphicFramePr>
          <p:nvPr>
            <p:extLst>
              <p:ext uri="{D42A27DB-BD31-4B8C-83A1-F6EECF244321}">
                <p14:modId xmlns:p14="http://schemas.microsoft.com/office/powerpoint/2010/main" val="3723340668"/>
              </p:ext>
            </p:extLst>
          </p:nvPr>
        </p:nvGraphicFramePr>
        <p:xfrm>
          <a:off x="1979712" y="3584277"/>
          <a:ext cx="2232248" cy="301307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4" name="Gráfico 23"/>
          <p:cNvGraphicFramePr>
            <a:graphicFrameLocks/>
          </p:cNvGraphicFramePr>
          <p:nvPr>
            <p:extLst>
              <p:ext uri="{D42A27DB-BD31-4B8C-83A1-F6EECF244321}">
                <p14:modId xmlns:p14="http://schemas.microsoft.com/office/powerpoint/2010/main" val="375288883"/>
              </p:ext>
            </p:extLst>
          </p:nvPr>
        </p:nvGraphicFramePr>
        <p:xfrm>
          <a:off x="4139952" y="3584277"/>
          <a:ext cx="2472655" cy="3013075"/>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5" name="Gráfico 24"/>
          <p:cNvGraphicFramePr>
            <a:graphicFrameLocks/>
          </p:cNvGraphicFramePr>
          <p:nvPr>
            <p:extLst>
              <p:ext uri="{D42A27DB-BD31-4B8C-83A1-F6EECF244321}">
                <p14:modId xmlns:p14="http://schemas.microsoft.com/office/powerpoint/2010/main" val="3728160244"/>
              </p:ext>
            </p:extLst>
          </p:nvPr>
        </p:nvGraphicFramePr>
        <p:xfrm>
          <a:off x="6588224" y="3572962"/>
          <a:ext cx="2555776" cy="3013075"/>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14709171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áfico 1"/>
          <p:cNvGraphicFramePr>
            <a:graphicFrameLocks/>
          </p:cNvGraphicFramePr>
          <p:nvPr>
            <p:extLst>
              <p:ext uri="{D42A27DB-BD31-4B8C-83A1-F6EECF244321}">
                <p14:modId xmlns:p14="http://schemas.microsoft.com/office/powerpoint/2010/main" val="916176307"/>
              </p:ext>
            </p:extLst>
          </p:nvPr>
        </p:nvGraphicFramePr>
        <p:xfrm>
          <a:off x="34653" y="44624"/>
          <a:ext cx="2089075" cy="301307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Gráfico 2"/>
          <p:cNvGraphicFramePr>
            <a:graphicFrameLocks/>
          </p:cNvGraphicFramePr>
          <p:nvPr>
            <p:extLst>
              <p:ext uri="{D42A27DB-BD31-4B8C-83A1-F6EECF244321}">
                <p14:modId xmlns:p14="http://schemas.microsoft.com/office/powerpoint/2010/main" val="713887102"/>
              </p:ext>
            </p:extLst>
          </p:nvPr>
        </p:nvGraphicFramePr>
        <p:xfrm>
          <a:off x="1979712" y="77380"/>
          <a:ext cx="2232248" cy="301307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4" name="Gráfico 3"/>
          <p:cNvGraphicFramePr>
            <a:graphicFrameLocks/>
          </p:cNvGraphicFramePr>
          <p:nvPr>
            <p:extLst>
              <p:ext uri="{D42A27DB-BD31-4B8C-83A1-F6EECF244321}">
                <p14:modId xmlns:p14="http://schemas.microsoft.com/office/powerpoint/2010/main" val="1599866681"/>
              </p:ext>
            </p:extLst>
          </p:nvPr>
        </p:nvGraphicFramePr>
        <p:xfrm>
          <a:off x="4139952" y="77380"/>
          <a:ext cx="2472655" cy="3013075"/>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5" name="Gráfico 4"/>
          <p:cNvGraphicFramePr>
            <a:graphicFrameLocks/>
          </p:cNvGraphicFramePr>
          <p:nvPr>
            <p:extLst>
              <p:ext uri="{D42A27DB-BD31-4B8C-83A1-F6EECF244321}">
                <p14:modId xmlns:p14="http://schemas.microsoft.com/office/powerpoint/2010/main" val="232119526"/>
              </p:ext>
            </p:extLst>
          </p:nvPr>
        </p:nvGraphicFramePr>
        <p:xfrm>
          <a:off x="6588224" y="66065"/>
          <a:ext cx="2555776" cy="3013075"/>
        </p:xfrm>
        <a:graphic>
          <a:graphicData uri="http://schemas.openxmlformats.org/drawingml/2006/chart">
            <c:chart xmlns:c="http://schemas.openxmlformats.org/drawingml/2006/chart" xmlns:r="http://schemas.openxmlformats.org/officeDocument/2006/relationships" r:id="rId6"/>
          </a:graphicData>
        </a:graphic>
      </p:graphicFrame>
      <p:sp>
        <p:nvSpPr>
          <p:cNvPr id="9" name="CuadroTexto 8"/>
          <p:cNvSpPr txBox="1"/>
          <p:nvPr/>
        </p:nvSpPr>
        <p:spPr>
          <a:xfrm>
            <a:off x="19720" y="2996952"/>
            <a:ext cx="2752080" cy="3785652"/>
          </a:xfrm>
          <a:prstGeom prst="rect">
            <a:avLst/>
          </a:prstGeom>
          <a:noFill/>
        </p:spPr>
        <p:txBody>
          <a:bodyPr wrap="square" rtlCol="0">
            <a:spAutoFit/>
          </a:bodyPr>
          <a:lstStyle/>
          <a:p>
            <a:r>
              <a:rPr lang="es-ES" sz="1600" b="1" dirty="0" smtClean="0"/>
              <a:t>Docencia</a:t>
            </a:r>
          </a:p>
          <a:p>
            <a:r>
              <a:rPr lang="es-ES" sz="1600" dirty="0" smtClean="0"/>
              <a:t>Rectoría</a:t>
            </a:r>
          </a:p>
          <a:p>
            <a:r>
              <a:rPr lang="es-ES" sz="1600" dirty="0" smtClean="0"/>
              <a:t>Proyecto editorial: 300,000</a:t>
            </a:r>
          </a:p>
          <a:p>
            <a:r>
              <a:rPr lang="es-ES" sz="1600" dirty="0" smtClean="0"/>
              <a:t>Fortalecimiento a la docencia: 400,000</a:t>
            </a:r>
          </a:p>
          <a:p>
            <a:r>
              <a:rPr lang="es-ES" sz="1600" dirty="0" smtClean="0"/>
              <a:t>Premios: 473,750</a:t>
            </a:r>
          </a:p>
          <a:p>
            <a:r>
              <a:rPr lang="es-ES" sz="1600" dirty="0" smtClean="0"/>
              <a:t>Total: 1,173,000</a:t>
            </a:r>
          </a:p>
          <a:p>
            <a:endParaRPr lang="es-ES" sz="1600" dirty="0" smtClean="0"/>
          </a:p>
          <a:p>
            <a:r>
              <a:rPr lang="es-ES" sz="1600" dirty="0" smtClean="0"/>
              <a:t>Secretaría:</a:t>
            </a:r>
          </a:p>
          <a:p>
            <a:r>
              <a:rPr lang="es-ES" sz="1600" dirty="0" smtClean="0"/>
              <a:t>Acreditación de programas: $596,000</a:t>
            </a:r>
          </a:p>
          <a:p>
            <a:r>
              <a:rPr lang="es-ES" sz="1600" dirty="0" smtClean="0"/>
              <a:t>Biblioteca, desarrollo colecciones: $45,000</a:t>
            </a:r>
          </a:p>
          <a:p>
            <a:r>
              <a:rPr lang="es-ES" sz="1600" dirty="0" smtClean="0"/>
              <a:t>Desarrollo </a:t>
            </a:r>
            <a:r>
              <a:rPr lang="es-ES" sz="1600" dirty="0" err="1" smtClean="0"/>
              <a:t>serv</a:t>
            </a:r>
            <a:r>
              <a:rPr lang="es-ES" sz="1600" dirty="0" smtClean="0"/>
              <a:t> especializados </a:t>
            </a:r>
            <a:r>
              <a:rPr lang="es-ES" sz="1600" dirty="0" err="1" smtClean="0"/>
              <a:t>bib</a:t>
            </a:r>
            <a:r>
              <a:rPr lang="es-ES" sz="1600" dirty="0" smtClean="0"/>
              <a:t>: $107,388</a:t>
            </a:r>
          </a:p>
        </p:txBody>
      </p:sp>
      <p:sp>
        <p:nvSpPr>
          <p:cNvPr id="11" name="CuadroTexto 10"/>
          <p:cNvSpPr txBox="1"/>
          <p:nvPr/>
        </p:nvSpPr>
        <p:spPr>
          <a:xfrm>
            <a:off x="2771800" y="3068960"/>
            <a:ext cx="2736304" cy="1815882"/>
          </a:xfrm>
          <a:prstGeom prst="rect">
            <a:avLst/>
          </a:prstGeom>
          <a:noFill/>
        </p:spPr>
        <p:txBody>
          <a:bodyPr wrap="square" rtlCol="0">
            <a:spAutoFit/>
          </a:bodyPr>
          <a:lstStyle/>
          <a:p>
            <a:r>
              <a:rPr lang="es-ES" sz="1600" b="1" dirty="0" smtClean="0"/>
              <a:t>Investigación</a:t>
            </a:r>
          </a:p>
          <a:p>
            <a:r>
              <a:rPr lang="es-ES" sz="1600" dirty="0" smtClean="0"/>
              <a:t>Rectoría</a:t>
            </a:r>
          </a:p>
          <a:p>
            <a:r>
              <a:rPr lang="es-ES" sz="1600" dirty="0" smtClean="0"/>
              <a:t>Convocatoria 2015: $2,500,000</a:t>
            </a:r>
          </a:p>
          <a:p>
            <a:r>
              <a:rPr lang="es-ES" sz="1600" dirty="0" smtClean="0"/>
              <a:t>Seminario, congreso </a:t>
            </a:r>
            <a:r>
              <a:rPr lang="es-ES" sz="1600" dirty="0" err="1" smtClean="0"/>
              <a:t>inv</a:t>
            </a:r>
            <a:r>
              <a:rPr lang="es-ES" sz="1600" dirty="0" smtClean="0"/>
              <a:t> unidad: $200,000</a:t>
            </a:r>
          </a:p>
          <a:p>
            <a:r>
              <a:rPr lang="es-ES" sz="1600" dirty="0" smtClean="0"/>
              <a:t>Apoyo Inv. PDD: 450,000</a:t>
            </a:r>
          </a:p>
        </p:txBody>
      </p:sp>
      <p:sp>
        <p:nvSpPr>
          <p:cNvPr id="12" name="CuadroTexto 11"/>
          <p:cNvSpPr txBox="1"/>
          <p:nvPr/>
        </p:nvSpPr>
        <p:spPr>
          <a:xfrm>
            <a:off x="2771800" y="4955684"/>
            <a:ext cx="2561646" cy="1569660"/>
          </a:xfrm>
          <a:prstGeom prst="rect">
            <a:avLst/>
          </a:prstGeom>
          <a:noFill/>
        </p:spPr>
        <p:txBody>
          <a:bodyPr wrap="square" rtlCol="0">
            <a:spAutoFit/>
          </a:bodyPr>
          <a:lstStyle/>
          <a:p>
            <a:r>
              <a:rPr lang="es-ES" sz="1600" b="1" dirty="0" smtClean="0"/>
              <a:t>Preservación</a:t>
            </a:r>
          </a:p>
          <a:p>
            <a:r>
              <a:rPr lang="es-ES" sz="1600" i="1" dirty="0" smtClean="0"/>
              <a:t>Rectoría</a:t>
            </a:r>
          </a:p>
          <a:p>
            <a:r>
              <a:rPr lang="es-ES" sz="1600" dirty="0" smtClean="0"/>
              <a:t>Lenguas: $1,153,000</a:t>
            </a:r>
          </a:p>
          <a:p>
            <a:r>
              <a:rPr lang="es-ES" sz="1600" dirty="0" smtClean="0"/>
              <a:t>CEU: $1,574,280</a:t>
            </a:r>
          </a:p>
          <a:p>
            <a:r>
              <a:rPr lang="es-ES" sz="1600" i="1" dirty="0" smtClean="0"/>
              <a:t>Secretaría:</a:t>
            </a:r>
          </a:p>
          <a:p>
            <a:r>
              <a:rPr lang="es-ES" sz="1600" dirty="0" smtClean="0"/>
              <a:t>Acervo biblioteca (1.5 MDP)</a:t>
            </a:r>
            <a:endParaRPr lang="es-ES" sz="1600" dirty="0"/>
          </a:p>
        </p:txBody>
      </p:sp>
      <p:sp>
        <p:nvSpPr>
          <p:cNvPr id="13" name="CuadroTexto 12"/>
          <p:cNvSpPr txBox="1"/>
          <p:nvPr/>
        </p:nvSpPr>
        <p:spPr>
          <a:xfrm>
            <a:off x="5436096" y="3068960"/>
            <a:ext cx="3741936" cy="3539430"/>
          </a:xfrm>
          <a:prstGeom prst="rect">
            <a:avLst/>
          </a:prstGeom>
          <a:noFill/>
        </p:spPr>
        <p:txBody>
          <a:bodyPr wrap="square" rtlCol="0">
            <a:spAutoFit/>
          </a:bodyPr>
          <a:lstStyle/>
          <a:p>
            <a:r>
              <a:rPr lang="es-ES" sz="1600" b="1" dirty="0" smtClean="0"/>
              <a:t>Apoyo Institucional</a:t>
            </a:r>
          </a:p>
          <a:p>
            <a:r>
              <a:rPr lang="es-ES" sz="1600" dirty="0" smtClean="0"/>
              <a:t>Rectoría</a:t>
            </a:r>
          </a:p>
          <a:p>
            <a:r>
              <a:rPr lang="es-ES" sz="1600" dirty="0" smtClean="0"/>
              <a:t>Gestión de la oficina de rectoría: $1,600,000</a:t>
            </a:r>
          </a:p>
          <a:p>
            <a:r>
              <a:rPr lang="es-ES" sz="1600" dirty="0" smtClean="0"/>
              <a:t>CPV: $2,183,470</a:t>
            </a:r>
          </a:p>
          <a:p>
            <a:r>
              <a:rPr lang="es-ES" sz="1600" dirty="0" smtClean="0"/>
              <a:t>Posicionamiento de la Unidad: $1,350,000</a:t>
            </a:r>
          </a:p>
          <a:p>
            <a:r>
              <a:rPr lang="es-ES" sz="1600" dirty="0" smtClean="0"/>
              <a:t>Educación continua y a lo largo de la vida $400,000</a:t>
            </a:r>
          </a:p>
          <a:p>
            <a:r>
              <a:rPr lang="es-ES" sz="1600" dirty="0" smtClean="0"/>
              <a:t>Apropiación tecnológica: $1,415,000</a:t>
            </a:r>
          </a:p>
          <a:p>
            <a:r>
              <a:rPr lang="es-ES" sz="1600" dirty="0" smtClean="0"/>
              <a:t>Apoyo académico: 405,696</a:t>
            </a:r>
          </a:p>
          <a:p>
            <a:endParaRPr lang="es-ES" sz="1600" dirty="0"/>
          </a:p>
          <a:p>
            <a:r>
              <a:rPr lang="es-ES" sz="1600" dirty="0" smtClean="0"/>
              <a:t>Secretaría:</a:t>
            </a:r>
          </a:p>
          <a:p>
            <a:r>
              <a:rPr lang="es-ES" sz="1600" dirty="0" smtClean="0"/>
              <a:t>Todos los servicios que provee (excepto lo que tiene en docencia y en preservación)</a:t>
            </a:r>
          </a:p>
        </p:txBody>
      </p:sp>
    </p:spTree>
    <p:extLst>
      <p:ext uri="{BB962C8B-B14F-4D97-AF65-F5344CB8AC3E}">
        <p14:creationId xmlns:p14="http://schemas.microsoft.com/office/powerpoint/2010/main" val="23972191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CuadroTexto"/>
          <p:cNvSpPr txBox="1"/>
          <p:nvPr/>
        </p:nvSpPr>
        <p:spPr>
          <a:xfrm>
            <a:off x="1997599" y="2420888"/>
            <a:ext cx="5345934" cy="1569660"/>
          </a:xfrm>
          <a:prstGeom prst="rect">
            <a:avLst/>
          </a:prstGeom>
          <a:noFill/>
        </p:spPr>
        <p:txBody>
          <a:bodyPr wrap="none" rtlCol="0">
            <a:spAutoFit/>
          </a:bodyPr>
          <a:lstStyle/>
          <a:p>
            <a:pPr algn="ctr"/>
            <a:r>
              <a:rPr lang="es-MX" sz="4800" dirty="0" smtClean="0"/>
              <a:t>Rectoría y Secretaría </a:t>
            </a:r>
          </a:p>
          <a:p>
            <a:pPr algn="ctr"/>
            <a:r>
              <a:rPr lang="es-MX" sz="4800" dirty="0" smtClean="0"/>
              <a:t>de la Unidad</a:t>
            </a:r>
          </a:p>
        </p:txBody>
      </p:sp>
    </p:spTree>
    <p:extLst>
      <p:ext uri="{BB962C8B-B14F-4D97-AF65-F5344CB8AC3E}">
        <p14:creationId xmlns:p14="http://schemas.microsoft.com/office/powerpoint/2010/main" val="7430335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979712" y="1772816"/>
            <a:ext cx="6264696" cy="3785652"/>
          </a:xfrm>
          <a:prstGeom prst="rect">
            <a:avLst/>
          </a:prstGeom>
          <a:noFill/>
        </p:spPr>
        <p:txBody>
          <a:bodyPr wrap="square" rtlCol="0">
            <a:spAutoFit/>
          </a:bodyPr>
          <a:lstStyle/>
          <a:p>
            <a:pPr marL="342900" indent="-342900">
              <a:buFont typeface="Arial"/>
              <a:buChar char="•"/>
            </a:pPr>
            <a:r>
              <a:rPr lang="es-MX" sz="2400" dirty="0" smtClean="0"/>
              <a:t>Antecedentes</a:t>
            </a:r>
          </a:p>
          <a:p>
            <a:pPr marL="342900" indent="-342900">
              <a:buFont typeface="Arial"/>
              <a:buChar char="•"/>
            </a:pPr>
            <a:r>
              <a:rPr lang="es-MX" sz="2400" dirty="0" smtClean="0"/>
              <a:t>Proceso de elaboración del presupuesto</a:t>
            </a:r>
          </a:p>
          <a:p>
            <a:pPr marL="342900" indent="-342900">
              <a:buFont typeface="Arial"/>
              <a:buChar char="•"/>
            </a:pPr>
            <a:r>
              <a:rPr lang="es-MX" sz="2400" dirty="0" smtClean="0"/>
              <a:t>Por área y prioridad</a:t>
            </a:r>
          </a:p>
          <a:p>
            <a:pPr marL="342900" indent="-342900">
              <a:buFont typeface="Arial"/>
              <a:buChar char="•"/>
            </a:pPr>
            <a:r>
              <a:rPr lang="es-MX" sz="2400" dirty="0" smtClean="0"/>
              <a:t>Por </a:t>
            </a:r>
            <a:r>
              <a:rPr lang="es-MX" sz="2400" dirty="0"/>
              <a:t>prioridad </a:t>
            </a:r>
            <a:r>
              <a:rPr lang="es-MX" sz="2400" dirty="0" smtClean="0"/>
              <a:t>y partidas protegidas</a:t>
            </a:r>
          </a:p>
          <a:p>
            <a:pPr marL="342900" indent="-342900">
              <a:buFont typeface="Arial"/>
              <a:buChar char="•"/>
            </a:pPr>
            <a:r>
              <a:rPr lang="es-MX" sz="2400" dirty="0" smtClean="0"/>
              <a:t>Número de proyectos</a:t>
            </a:r>
          </a:p>
          <a:p>
            <a:pPr marL="342900" indent="-342900">
              <a:buFont typeface="Arial"/>
              <a:buChar char="•"/>
            </a:pPr>
            <a:r>
              <a:rPr lang="es-MX" sz="2400" dirty="0" smtClean="0"/>
              <a:t>Por trimestre</a:t>
            </a:r>
          </a:p>
          <a:p>
            <a:pPr marL="342900" indent="-342900">
              <a:buFont typeface="Arial"/>
              <a:buChar char="•"/>
            </a:pPr>
            <a:r>
              <a:rPr lang="es-MX" sz="2400" dirty="0" smtClean="0"/>
              <a:t>Por tipo de gasto</a:t>
            </a:r>
          </a:p>
          <a:p>
            <a:pPr marL="342900" indent="-342900">
              <a:buFont typeface="Arial"/>
              <a:buChar char="•"/>
            </a:pPr>
            <a:r>
              <a:rPr lang="es-MX" sz="2400" dirty="0" smtClean="0"/>
              <a:t>Por programa institucional</a:t>
            </a:r>
            <a:endParaRPr lang="es-MX" sz="2400" dirty="0"/>
          </a:p>
          <a:p>
            <a:pPr marL="342900" indent="-342900">
              <a:buFont typeface="Arial"/>
              <a:buChar char="•"/>
            </a:pPr>
            <a:r>
              <a:rPr lang="es-MX" sz="2400" dirty="0" smtClean="0"/>
              <a:t>Rectoría y Secretaría de Unidad</a:t>
            </a:r>
          </a:p>
          <a:p>
            <a:pPr marL="342900" indent="-342900">
              <a:buFont typeface="Arial"/>
              <a:buChar char="•"/>
            </a:pPr>
            <a:r>
              <a:rPr lang="es-MX" sz="2400" dirty="0" smtClean="0"/>
              <a:t>Divisiones</a:t>
            </a:r>
          </a:p>
        </p:txBody>
      </p:sp>
      <p:sp>
        <p:nvSpPr>
          <p:cNvPr id="5" name="Rectangle 5"/>
          <p:cNvSpPr>
            <a:spLocks noChangeArrowheads="1"/>
          </p:cNvSpPr>
          <p:nvPr/>
        </p:nvSpPr>
        <p:spPr bwMode="auto">
          <a:xfrm>
            <a:off x="755576" y="476672"/>
            <a:ext cx="7704856" cy="62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152352" bIns="38088" anchor="ctr">
            <a:spAutoFit/>
          </a:bodyPr>
          <a:lstStyle/>
          <a:p>
            <a:pPr algn="ctr" eaLnBrk="0" hangingPunct="0"/>
            <a:r>
              <a:rPr lang="es-MX" sz="2800" b="1" dirty="0" smtClean="0">
                <a:latin typeface="+mj-lt"/>
                <a:cs typeface="Times New Roman" pitchFamily="18" charset="0"/>
              </a:rPr>
              <a:t>Índice</a:t>
            </a:r>
            <a:endParaRPr lang="es-ES" sz="2800" b="1" dirty="0">
              <a:latin typeface="+mj-lt"/>
              <a:cs typeface="Times New Roman" pitchFamily="18" charset="0"/>
            </a:endParaRPr>
          </a:p>
        </p:txBody>
      </p:sp>
    </p:spTree>
    <p:extLst>
      <p:ext uri="{BB962C8B-B14F-4D97-AF65-F5344CB8AC3E}">
        <p14:creationId xmlns:p14="http://schemas.microsoft.com/office/powerpoint/2010/main" val="12628163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8 Gráfico"/>
          <p:cNvGraphicFramePr>
            <a:graphicFrameLocks/>
          </p:cNvGraphicFramePr>
          <p:nvPr>
            <p:extLst>
              <p:ext uri="{D42A27DB-BD31-4B8C-83A1-F6EECF244321}">
                <p14:modId xmlns:p14="http://schemas.microsoft.com/office/powerpoint/2010/main" val="2789633878"/>
              </p:ext>
            </p:extLst>
          </p:nvPr>
        </p:nvGraphicFramePr>
        <p:xfrm>
          <a:off x="899592" y="2996952"/>
          <a:ext cx="7164288" cy="367240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 name="Tabla 1"/>
          <p:cNvGraphicFramePr>
            <a:graphicFrameLocks noGrp="1"/>
          </p:cNvGraphicFramePr>
          <p:nvPr>
            <p:extLst>
              <p:ext uri="{D42A27DB-BD31-4B8C-83A1-F6EECF244321}">
                <p14:modId xmlns:p14="http://schemas.microsoft.com/office/powerpoint/2010/main" val="1237365427"/>
              </p:ext>
            </p:extLst>
          </p:nvPr>
        </p:nvGraphicFramePr>
        <p:xfrm>
          <a:off x="755576" y="548680"/>
          <a:ext cx="7607300" cy="2286000"/>
        </p:xfrm>
        <a:graphic>
          <a:graphicData uri="http://schemas.openxmlformats.org/drawingml/2006/table">
            <a:tbl>
              <a:tblPr/>
              <a:tblGrid>
                <a:gridCol w="1574800"/>
                <a:gridCol w="1562100"/>
                <a:gridCol w="1447800"/>
                <a:gridCol w="1600200"/>
                <a:gridCol w="1422400"/>
              </a:tblGrid>
              <a:tr h="457200">
                <a:tc>
                  <a:txBody>
                    <a:bodyPr/>
                    <a:lstStyle/>
                    <a:p>
                      <a:pPr algn="ctr" fontAlgn="ctr"/>
                      <a:r>
                        <a:rPr lang="es-ES" sz="1400" b="1" i="0" u="none" strike="noStrike" dirty="0">
                          <a:solidFill>
                            <a:srgbClr val="000000"/>
                          </a:solidFill>
                          <a:effectLst/>
                          <a:latin typeface="Calibri"/>
                        </a:rPr>
                        <a:t>Área</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ctr" fontAlgn="ctr"/>
                      <a:r>
                        <a:rPr lang="es-ES" sz="1400" b="1" i="0" u="none" strike="noStrike">
                          <a:solidFill>
                            <a:srgbClr val="000000"/>
                          </a:solidFill>
                          <a:effectLst/>
                          <a:latin typeface="Calibri"/>
                        </a:rPr>
                        <a:t>Prioridad 1</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ctr" fontAlgn="ctr"/>
                      <a:r>
                        <a:rPr lang="es-ES" sz="1400" b="1" i="0" u="none" strike="noStrike">
                          <a:solidFill>
                            <a:srgbClr val="000000"/>
                          </a:solidFill>
                          <a:effectLst/>
                          <a:latin typeface="Calibri"/>
                        </a:rPr>
                        <a:t>Prioridad 2</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ctr" fontAlgn="ctr"/>
                      <a:r>
                        <a:rPr lang="es-ES" sz="1400" b="1" i="0" u="none" strike="noStrike">
                          <a:solidFill>
                            <a:srgbClr val="000000"/>
                          </a:solidFill>
                          <a:effectLst/>
                          <a:latin typeface="Calibri"/>
                        </a:rPr>
                        <a:t>Total</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ctr" fontAlgn="b"/>
                      <a:r>
                        <a:rPr lang="es-ES" sz="1400" b="1" i="0" u="none" strike="noStrike">
                          <a:solidFill>
                            <a:srgbClr val="000000"/>
                          </a:solidFill>
                          <a:effectLst/>
                          <a:latin typeface="Calibri"/>
                        </a:rPr>
                        <a:t>Distribución de Presupuesto</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r>
              <a:tr h="228600">
                <a:tc>
                  <a:txBody>
                    <a:bodyPr/>
                    <a:lstStyle/>
                    <a:p>
                      <a:pPr algn="l" fontAlgn="ctr"/>
                      <a:r>
                        <a:rPr lang="es-ES" sz="1400" b="1" i="0" u="none" strike="noStrike" dirty="0">
                          <a:solidFill>
                            <a:srgbClr val="000000"/>
                          </a:solidFill>
                          <a:effectLst/>
                          <a:latin typeface="Calibri"/>
                        </a:rPr>
                        <a:t>Oficina de rectoría</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s-ES" sz="1400" b="0" i="0" u="none" strike="noStrike">
                          <a:solidFill>
                            <a:srgbClr val="000000"/>
                          </a:solidFill>
                          <a:effectLst/>
                          <a:latin typeface="Calibri"/>
                        </a:rPr>
                        <a:t> $8,493,750.00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s-ES" sz="1400" b="0" i="0" u="none" strike="noStrike">
                          <a:solidFill>
                            <a:srgbClr val="000000"/>
                          </a:solidFill>
                          <a:effectLst/>
                          <a:latin typeface="Calibri"/>
                        </a:rPr>
                        <a:t> $885,000.00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b"/>
                      <a:r>
                        <a:rPr lang="es-ES" sz="1400" b="1" i="0" u="none" strike="noStrike">
                          <a:solidFill>
                            <a:srgbClr val="000000"/>
                          </a:solidFill>
                          <a:effectLst/>
                          <a:latin typeface="Calibri"/>
                        </a:rPr>
                        <a:t> $9,378,750.00 </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s-ES" sz="1400" b="0" i="0" u="none" strike="noStrike" dirty="0" smtClean="0">
                          <a:solidFill>
                            <a:srgbClr val="000000"/>
                          </a:solidFill>
                          <a:effectLst/>
                          <a:latin typeface="Calibri"/>
                        </a:rPr>
                        <a:t>63%</a:t>
                      </a:r>
                      <a:endParaRPr lang="es-ES" sz="1400" b="0" i="0" u="none" strike="noStrike" dirty="0">
                        <a:solidFill>
                          <a:srgbClr val="000000"/>
                        </a:solidFill>
                        <a:effectLst/>
                        <a:latin typeface="Calibri"/>
                      </a:endParaRP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228600">
                <a:tc>
                  <a:txBody>
                    <a:bodyPr/>
                    <a:lstStyle/>
                    <a:p>
                      <a:pPr algn="l" fontAlgn="ctr"/>
                      <a:r>
                        <a:rPr lang="es-ES" sz="1400" b="1" i="0" u="none" strike="noStrike">
                          <a:solidFill>
                            <a:srgbClr val="000000"/>
                          </a:solidFill>
                          <a:effectLst/>
                          <a:latin typeface="Calibri"/>
                        </a:rPr>
                        <a:t>Lenguas</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ES" sz="1400" b="0" i="0" u="none" strike="noStrike">
                          <a:solidFill>
                            <a:srgbClr val="000000"/>
                          </a:solidFill>
                          <a:effectLst/>
                          <a:latin typeface="Calibri"/>
                        </a:rPr>
                        <a:t> $1,153,000.00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ES" sz="1400" b="0" i="0" u="none" strike="noStrike">
                          <a:solidFill>
                            <a:srgbClr val="000000"/>
                          </a:solidFill>
                          <a:effectLst/>
                          <a:latin typeface="Calibri"/>
                        </a:rPr>
                        <a:t>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400" b="1" i="0" u="none" strike="noStrike">
                          <a:solidFill>
                            <a:srgbClr val="000000"/>
                          </a:solidFill>
                          <a:effectLst/>
                          <a:latin typeface="Calibri"/>
                        </a:rPr>
                        <a:t> $1,153,000.00 </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ES" sz="1400" b="0" i="0" u="none" strike="noStrike">
                          <a:solidFill>
                            <a:srgbClr val="000000"/>
                          </a:solidFill>
                          <a:effectLst/>
                          <a:latin typeface="Calibri"/>
                        </a:rPr>
                        <a:t>8%</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7200">
                <a:tc>
                  <a:txBody>
                    <a:bodyPr/>
                    <a:lstStyle/>
                    <a:p>
                      <a:pPr algn="l" fontAlgn="ctr"/>
                      <a:r>
                        <a:rPr lang="es-ES" sz="1400" b="1" i="0" u="none" strike="noStrike">
                          <a:solidFill>
                            <a:srgbClr val="000000"/>
                          </a:solidFill>
                          <a:effectLst/>
                          <a:latin typeface="Calibri"/>
                        </a:rPr>
                        <a:t>Extensión Universitaria</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s-ES" sz="1400" b="0" i="0" u="none" strike="noStrike">
                          <a:solidFill>
                            <a:srgbClr val="000000"/>
                          </a:solidFill>
                          <a:effectLst/>
                          <a:latin typeface="Calibri"/>
                        </a:rPr>
                        <a:t> $1,634,280.00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l" fontAlgn="ctr"/>
                      <a:r>
                        <a:rPr lang="es-ES" sz="1400" b="0" i="0" u="none" strike="noStrike">
                          <a:solidFill>
                            <a:srgbClr val="000000"/>
                          </a:solidFill>
                          <a:effectLst/>
                          <a:latin typeface="Calibri"/>
                        </a:rPr>
                        <a:t>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b"/>
                      <a:r>
                        <a:rPr lang="es-ES" sz="1400" b="1" i="0" u="none" strike="noStrike">
                          <a:solidFill>
                            <a:srgbClr val="000000"/>
                          </a:solidFill>
                          <a:effectLst/>
                          <a:latin typeface="Calibri"/>
                        </a:rPr>
                        <a:t> $1,634,280.00 </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s-ES" sz="1400" b="0" i="0" u="none" strike="noStrike">
                          <a:solidFill>
                            <a:srgbClr val="000000"/>
                          </a:solidFill>
                          <a:effectLst/>
                          <a:latin typeface="Calibri"/>
                        </a:rPr>
                        <a:t>11%</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228600">
                <a:tc>
                  <a:txBody>
                    <a:bodyPr/>
                    <a:lstStyle/>
                    <a:p>
                      <a:pPr algn="l" fontAlgn="ctr"/>
                      <a:r>
                        <a:rPr lang="es-ES" sz="1400" b="1" i="0" u="none" strike="noStrike">
                          <a:solidFill>
                            <a:srgbClr val="000000"/>
                          </a:solidFill>
                          <a:effectLst/>
                          <a:latin typeface="Calibri"/>
                        </a:rPr>
                        <a:t>Apoyo Académico</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ES" sz="1400" b="0" i="0" u="none" strike="noStrike">
                          <a:solidFill>
                            <a:srgbClr val="000000"/>
                          </a:solidFill>
                          <a:effectLst/>
                          <a:latin typeface="Calibri"/>
                        </a:rPr>
                        <a:t> $405,696.00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ES" sz="1400" b="0" i="0" u="none" strike="noStrike">
                          <a:solidFill>
                            <a:srgbClr val="000000"/>
                          </a:solidFill>
                          <a:effectLst/>
                          <a:latin typeface="Calibri"/>
                        </a:rPr>
                        <a:t>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400" b="1" i="0" u="none" strike="noStrike">
                          <a:solidFill>
                            <a:srgbClr val="000000"/>
                          </a:solidFill>
                          <a:effectLst/>
                          <a:latin typeface="Calibri"/>
                        </a:rPr>
                        <a:t> $405,696.00 </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ES" sz="1400" b="0" i="0" u="none" strike="noStrike">
                          <a:solidFill>
                            <a:srgbClr val="000000"/>
                          </a:solidFill>
                          <a:effectLst/>
                          <a:latin typeface="Calibri"/>
                        </a:rPr>
                        <a:t>3%</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7200">
                <a:tc>
                  <a:txBody>
                    <a:bodyPr/>
                    <a:lstStyle/>
                    <a:p>
                      <a:pPr algn="l" fontAlgn="ctr"/>
                      <a:r>
                        <a:rPr lang="es-ES" sz="1400" b="1" i="0" u="none" strike="noStrike">
                          <a:solidFill>
                            <a:srgbClr val="000000"/>
                          </a:solidFill>
                          <a:effectLst/>
                          <a:latin typeface="Calibri"/>
                        </a:rPr>
                        <a:t>Planeación y Vinculación</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s-ES" sz="1400" b="0" i="0" u="none" strike="noStrike">
                          <a:solidFill>
                            <a:srgbClr val="000000"/>
                          </a:solidFill>
                          <a:effectLst/>
                          <a:latin typeface="Calibri"/>
                        </a:rPr>
                        <a:t> $2,183,470.00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l" fontAlgn="ctr"/>
                      <a:r>
                        <a:rPr lang="es-ES" sz="1400" b="0" i="0" u="none" strike="noStrike">
                          <a:solidFill>
                            <a:srgbClr val="000000"/>
                          </a:solidFill>
                          <a:effectLst/>
                          <a:latin typeface="Calibri"/>
                        </a:rPr>
                        <a:t>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b"/>
                      <a:r>
                        <a:rPr lang="es-ES" sz="1400" b="1" i="0" u="none" strike="noStrike">
                          <a:solidFill>
                            <a:srgbClr val="000000"/>
                          </a:solidFill>
                          <a:effectLst/>
                          <a:latin typeface="Calibri"/>
                        </a:rPr>
                        <a:t> $2,183,470.00 </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s-ES" sz="1400" b="0" i="0" u="none" strike="noStrike">
                          <a:solidFill>
                            <a:srgbClr val="000000"/>
                          </a:solidFill>
                          <a:effectLst/>
                          <a:latin typeface="Calibri"/>
                        </a:rPr>
                        <a:t>15%</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228600">
                <a:tc>
                  <a:txBody>
                    <a:bodyPr/>
                    <a:lstStyle/>
                    <a:p>
                      <a:pPr algn="r" fontAlgn="ctr"/>
                      <a:r>
                        <a:rPr lang="es-ES" sz="1400" b="1" i="0" u="none" strike="noStrike">
                          <a:solidFill>
                            <a:srgbClr val="000000"/>
                          </a:solidFill>
                          <a:effectLst/>
                          <a:latin typeface="Calibri"/>
                        </a:rPr>
                        <a:t>Total</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r" fontAlgn="ctr"/>
                      <a:r>
                        <a:rPr lang="es-ES" sz="1400" b="1" i="0" u="none" strike="noStrike">
                          <a:solidFill>
                            <a:srgbClr val="000000"/>
                          </a:solidFill>
                          <a:effectLst/>
                          <a:latin typeface="Calibri"/>
                        </a:rPr>
                        <a:t> $13,870,196.00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r" fontAlgn="ctr"/>
                      <a:r>
                        <a:rPr lang="es-ES" sz="1400" b="1" i="0" u="none" strike="noStrike">
                          <a:solidFill>
                            <a:srgbClr val="000000"/>
                          </a:solidFill>
                          <a:effectLst/>
                          <a:latin typeface="Calibri"/>
                        </a:rPr>
                        <a:t> $885,000.00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r" fontAlgn="b"/>
                      <a:r>
                        <a:rPr lang="es-ES" sz="1400" b="1" i="0" u="none" strike="noStrike">
                          <a:solidFill>
                            <a:srgbClr val="000000"/>
                          </a:solidFill>
                          <a:effectLst/>
                          <a:latin typeface="Calibri"/>
                        </a:rPr>
                        <a:t> $14,755,196.00 </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ctr" fontAlgn="b"/>
                      <a:r>
                        <a:rPr lang="es-ES" sz="1400" b="0" i="0" u="none" strike="noStrike" dirty="0">
                          <a:solidFill>
                            <a:srgbClr val="000000"/>
                          </a:solidFill>
                          <a:effectLst/>
                          <a:latin typeface="Calibri"/>
                        </a:rPr>
                        <a:t>100%</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r>
            </a:tbl>
          </a:graphicData>
        </a:graphic>
      </p:graphicFrame>
      <p:sp>
        <p:nvSpPr>
          <p:cNvPr id="9" name="7 Rectángulo"/>
          <p:cNvSpPr>
            <a:spLocks noChangeArrowheads="1"/>
          </p:cNvSpPr>
          <p:nvPr/>
        </p:nvSpPr>
        <p:spPr bwMode="auto">
          <a:xfrm>
            <a:off x="539552" y="-146515"/>
            <a:ext cx="8064896" cy="62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152352" bIns="38088" anchor="ctr">
            <a:spAutoFit/>
          </a:bodyPr>
          <a:lstStyle/>
          <a:p>
            <a:pPr algn="ctr" eaLnBrk="0" hangingPunct="0"/>
            <a:r>
              <a:rPr lang="es-MX" sz="2800" b="1" dirty="0" smtClean="0">
                <a:latin typeface="+mj-lt"/>
                <a:cs typeface="Times New Roman" pitchFamily="18" charset="0"/>
              </a:rPr>
              <a:t>Distribución por Coordinaciones de Rectoría</a:t>
            </a:r>
            <a:endParaRPr lang="es-MX" sz="2800" b="1" dirty="0">
              <a:latin typeface="+mj-lt"/>
              <a:cs typeface="Times New Roman" pitchFamily="18" charset="0"/>
            </a:endParaRPr>
          </a:p>
        </p:txBody>
      </p:sp>
    </p:spTree>
    <p:extLst>
      <p:ext uri="{BB962C8B-B14F-4D97-AF65-F5344CB8AC3E}">
        <p14:creationId xmlns:p14="http://schemas.microsoft.com/office/powerpoint/2010/main" val="4584841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p:cNvGraphicFramePr>
            <a:graphicFrameLocks noGrp="1"/>
          </p:cNvGraphicFramePr>
          <p:nvPr>
            <p:extLst>
              <p:ext uri="{D42A27DB-BD31-4B8C-83A1-F6EECF244321}">
                <p14:modId xmlns:p14="http://schemas.microsoft.com/office/powerpoint/2010/main" val="1868003352"/>
              </p:ext>
            </p:extLst>
          </p:nvPr>
        </p:nvGraphicFramePr>
        <p:xfrm>
          <a:off x="1547664" y="476672"/>
          <a:ext cx="5832648" cy="2592288"/>
        </p:xfrm>
        <a:graphic>
          <a:graphicData uri="http://schemas.openxmlformats.org/drawingml/2006/table">
            <a:tbl>
              <a:tblPr/>
              <a:tblGrid>
                <a:gridCol w="3888432"/>
                <a:gridCol w="1944216"/>
              </a:tblGrid>
              <a:tr h="324036">
                <a:tc>
                  <a:txBody>
                    <a:bodyPr/>
                    <a:lstStyle/>
                    <a:p>
                      <a:pPr algn="ctr" fontAlgn="ctr"/>
                      <a:r>
                        <a:rPr lang="es-ES" sz="1400" b="1" i="0" u="none" strike="noStrike" dirty="0">
                          <a:solidFill>
                            <a:srgbClr val="000000"/>
                          </a:solidFill>
                          <a:effectLst/>
                          <a:latin typeface="Calibri"/>
                        </a:rPr>
                        <a:t>Proyecto</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ctr" fontAlgn="ctr"/>
                      <a:r>
                        <a:rPr lang="es-ES" sz="1400" b="1" i="0" u="none" strike="noStrike">
                          <a:solidFill>
                            <a:srgbClr val="000000"/>
                          </a:solidFill>
                          <a:effectLst/>
                          <a:latin typeface="Calibri"/>
                        </a:rPr>
                        <a:t>Recursos</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r>
              <a:tr h="324036">
                <a:tc>
                  <a:txBody>
                    <a:bodyPr/>
                    <a:lstStyle/>
                    <a:p>
                      <a:pPr algn="l" fontAlgn="ctr"/>
                      <a:r>
                        <a:rPr lang="es-ES" sz="1400" b="1" i="0" u="none" strike="noStrike" dirty="0">
                          <a:solidFill>
                            <a:srgbClr val="000000"/>
                          </a:solidFill>
                          <a:effectLst/>
                          <a:latin typeface="Calibri"/>
                        </a:rPr>
                        <a:t>Gestión de Rectoría</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s-ES" sz="1400" b="0" i="0" u="none" strike="noStrike" dirty="0">
                          <a:solidFill>
                            <a:srgbClr val="000000"/>
                          </a:solidFill>
                          <a:effectLst/>
                          <a:latin typeface="Calibri"/>
                        </a:rPr>
                        <a:t> $1,900,000.00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324036">
                <a:tc>
                  <a:txBody>
                    <a:bodyPr/>
                    <a:lstStyle/>
                    <a:p>
                      <a:pPr algn="l" fontAlgn="ctr"/>
                      <a:r>
                        <a:rPr lang="es-ES" sz="1400" b="1" i="0" u="none" strike="noStrike" dirty="0" smtClean="0">
                          <a:solidFill>
                            <a:srgbClr val="000000"/>
                          </a:solidFill>
                          <a:effectLst/>
                          <a:latin typeface="Calibri"/>
                        </a:rPr>
                        <a:t>Posicionamiento de la Unidad</a:t>
                      </a:r>
                      <a:endParaRPr lang="es-ES" sz="1400" b="1" i="0" u="none" strike="noStrike" dirty="0">
                        <a:solidFill>
                          <a:srgbClr val="000000"/>
                        </a:solidFill>
                        <a:effectLst/>
                        <a:latin typeface="Calibri"/>
                      </a:endParaRP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ES" sz="1400" b="0" i="0" u="none" strike="noStrike">
                          <a:solidFill>
                            <a:srgbClr val="000000"/>
                          </a:solidFill>
                          <a:effectLst/>
                          <a:latin typeface="Calibri"/>
                        </a:rPr>
                        <a:t> $1,350,000.00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4036">
                <a:tc>
                  <a:txBody>
                    <a:bodyPr/>
                    <a:lstStyle/>
                    <a:p>
                      <a:pPr algn="l" fontAlgn="ctr"/>
                      <a:r>
                        <a:rPr lang="es-ES" sz="1400" b="1" i="0" u="none" strike="noStrike" dirty="0">
                          <a:solidFill>
                            <a:srgbClr val="000000"/>
                          </a:solidFill>
                          <a:effectLst/>
                          <a:latin typeface="Calibri"/>
                        </a:rPr>
                        <a:t>Fortalecimiento a la docencia</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s-ES" sz="1400" b="1" i="0" u="none" strike="noStrike">
                          <a:solidFill>
                            <a:srgbClr val="000000"/>
                          </a:solidFill>
                          <a:effectLst/>
                          <a:latin typeface="Calibri"/>
                        </a:rPr>
                        <a:t> $1,163,750.00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324036">
                <a:tc>
                  <a:txBody>
                    <a:bodyPr/>
                    <a:lstStyle/>
                    <a:p>
                      <a:pPr algn="l" fontAlgn="ctr"/>
                      <a:r>
                        <a:rPr lang="es-ES" sz="1400" b="1" i="0" u="none" strike="noStrike" dirty="0">
                          <a:solidFill>
                            <a:srgbClr val="000000"/>
                          </a:solidFill>
                          <a:effectLst/>
                          <a:latin typeface="Calibri"/>
                        </a:rPr>
                        <a:t>Fortalecimiento a la investigación</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ES" sz="1400" b="1" i="0" u="none" strike="noStrike">
                          <a:solidFill>
                            <a:srgbClr val="000000"/>
                          </a:solidFill>
                          <a:effectLst/>
                          <a:latin typeface="Calibri"/>
                        </a:rPr>
                        <a:t> $3,150,000.00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4036">
                <a:tc>
                  <a:txBody>
                    <a:bodyPr/>
                    <a:lstStyle/>
                    <a:p>
                      <a:pPr algn="l" fontAlgn="ctr"/>
                      <a:r>
                        <a:rPr lang="es-ES" sz="1400" b="1" i="0" u="none" strike="noStrike" dirty="0" smtClean="0">
                          <a:solidFill>
                            <a:srgbClr val="000000"/>
                          </a:solidFill>
                          <a:effectLst/>
                          <a:latin typeface="Calibri"/>
                        </a:rPr>
                        <a:t>Apropiación </a:t>
                      </a:r>
                      <a:r>
                        <a:rPr lang="es-ES" sz="1400" b="1" i="0" u="none" strike="noStrike" dirty="0">
                          <a:solidFill>
                            <a:srgbClr val="000000"/>
                          </a:solidFill>
                          <a:effectLst/>
                          <a:latin typeface="Calibri"/>
                        </a:rPr>
                        <a:t>tecnológica</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s-ES" sz="1400" b="0" i="0" u="none" strike="noStrike">
                          <a:solidFill>
                            <a:srgbClr val="000000"/>
                          </a:solidFill>
                          <a:effectLst/>
                          <a:latin typeface="Calibri"/>
                        </a:rPr>
                        <a:t> $1,415,000.00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324036">
                <a:tc>
                  <a:txBody>
                    <a:bodyPr/>
                    <a:lstStyle/>
                    <a:p>
                      <a:pPr algn="l" fontAlgn="ctr"/>
                      <a:r>
                        <a:rPr lang="es-ES" sz="1400" b="1" i="0" u="none" strike="noStrike" dirty="0" smtClean="0">
                          <a:solidFill>
                            <a:srgbClr val="000000"/>
                          </a:solidFill>
                          <a:effectLst/>
                          <a:latin typeface="Calibri"/>
                        </a:rPr>
                        <a:t>Educación </a:t>
                      </a:r>
                      <a:r>
                        <a:rPr lang="es-ES" sz="1400" b="1" i="0" u="none" strike="noStrike" dirty="0">
                          <a:solidFill>
                            <a:srgbClr val="000000"/>
                          </a:solidFill>
                          <a:effectLst/>
                          <a:latin typeface="Calibri"/>
                        </a:rPr>
                        <a:t>continua y a lo largo de la vida</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ES" sz="1400" b="0" i="0" u="none" strike="noStrike" dirty="0">
                          <a:solidFill>
                            <a:srgbClr val="000000"/>
                          </a:solidFill>
                          <a:effectLst/>
                          <a:latin typeface="Calibri"/>
                        </a:rPr>
                        <a:t> $400,000.00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4036">
                <a:tc>
                  <a:txBody>
                    <a:bodyPr/>
                    <a:lstStyle/>
                    <a:p>
                      <a:pPr algn="r" fontAlgn="ctr"/>
                      <a:r>
                        <a:rPr lang="es-ES" sz="1400" b="1" i="0" u="none" strike="noStrike" dirty="0">
                          <a:solidFill>
                            <a:srgbClr val="000000"/>
                          </a:solidFill>
                          <a:effectLst/>
                          <a:latin typeface="Calibri"/>
                        </a:rPr>
                        <a:t>Total</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r" fontAlgn="ctr"/>
                      <a:r>
                        <a:rPr lang="es-ES" sz="1400" b="1" i="0" u="none" strike="noStrike" dirty="0">
                          <a:solidFill>
                            <a:srgbClr val="000000"/>
                          </a:solidFill>
                          <a:effectLst/>
                          <a:latin typeface="Calibri"/>
                        </a:rPr>
                        <a:t> $9,378,750.00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r>
            </a:tbl>
          </a:graphicData>
        </a:graphic>
      </p:graphicFrame>
      <p:sp>
        <p:nvSpPr>
          <p:cNvPr id="8" name="7 Rectángulo"/>
          <p:cNvSpPr>
            <a:spLocks noChangeArrowheads="1"/>
          </p:cNvSpPr>
          <p:nvPr/>
        </p:nvSpPr>
        <p:spPr bwMode="auto">
          <a:xfrm>
            <a:off x="539552" y="-146515"/>
            <a:ext cx="8064896" cy="62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152352" bIns="38088" anchor="ctr">
            <a:spAutoFit/>
          </a:bodyPr>
          <a:lstStyle/>
          <a:p>
            <a:pPr algn="ctr" eaLnBrk="0" hangingPunct="0"/>
            <a:r>
              <a:rPr lang="es-MX" sz="2800" b="1" dirty="0" smtClean="0">
                <a:latin typeface="+mj-lt"/>
                <a:cs typeface="Times New Roman" pitchFamily="18" charset="0"/>
              </a:rPr>
              <a:t>Oficina de Rectoría</a:t>
            </a:r>
            <a:endParaRPr lang="es-MX" sz="2800" b="1" dirty="0">
              <a:latin typeface="+mj-lt"/>
              <a:cs typeface="Times New Roman" pitchFamily="18" charset="0"/>
            </a:endParaRPr>
          </a:p>
        </p:txBody>
      </p:sp>
      <p:graphicFrame>
        <p:nvGraphicFramePr>
          <p:cNvPr id="9" name="Gráfico 8"/>
          <p:cNvGraphicFramePr>
            <a:graphicFrameLocks/>
          </p:cNvGraphicFramePr>
          <p:nvPr>
            <p:extLst>
              <p:ext uri="{D42A27DB-BD31-4B8C-83A1-F6EECF244321}">
                <p14:modId xmlns:p14="http://schemas.microsoft.com/office/powerpoint/2010/main" val="2373416468"/>
              </p:ext>
            </p:extLst>
          </p:nvPr>
        </p:nvGraphicFramePr>
        <p:xfrm>
          <a:off x="323528" y="3272160"/>
          <a:ext cx="8504560" cy="357301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626618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7 Rectángulo"/>
          <p:cNvSpPr>
            <a:spLocks noChangeArrowheads="1"/>
          </p:cNvSpPr>
          <p:nvPr/>
        </p:nvSpPr>
        <p:spPr bwMode="auto">
          <a:xfrm>
            <a:off x="539552" y="-146515"/>
            <a:ext cx="8064896" cy="62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152352" bIns="38088" anchor="ctr">
            <a:spAutoFit/>
          </a:bodyPr>
          <a:lstStyle/>
          <a:p>
            <a:pPr algn="ctr" eaLnBrk="0" hangingPunct="0"/>
            <a:r>
              <a:rPr lang="es-MX" sz="2800" b="1" dirty="0" smtClean="0">
                <a:latin typeface="+mj-lt"/>
                <a:cs typeface="Times New Roman" pitchFamily="18" charset="0"/>
              </a:rPr>
              <a:t>Lenguas y apoyo académico</a:t>
            </a:r>
            <a:endParaRPr lang="es-MX" sz="2800" b="1" dirty="0">
              <a:latin typeface="+mj-lt"/>
              <a:cs typeface="Times New Roman" pitchFamily="18" charset="0"/>
            </a:endParaRPr>
          </a:p>
        </p:txBody>
      </p:sp>
      <p:graphicFrame>
        <p:nvGraphicFramePr>
          <p:cNvPr id="8" name="Tabla 7"/>
          <p:cNvGraphicFramePr>
            <a:graphicFrameLocks noGrp="1"/>
          </p:cNvGraphicFramePr>
          <p:nvPr>
            <p:extLst>
              <p:ext uri="{D42A27DB-BD31-4B8C-83A1-F6EECF244321}">
                <p14:modId xmlns:p14="http://schemas.microsoft.com/office/powerpoint/2010/main" val="744529261"/>
              </p:ext>
            </p:extLst>
          </p:nvPr>
        </p:nvGraphicFramePr>
        <p:xfrm>
          <a:off x="1691680" y="1628800"/>
          <a:ext cx="5892800" cy="457200"/>
        </p:xfrm>
        <a:graphic>
          <a:graphicData uri="http://schemas.openxmlformats.org/drawingml/2006/table">
            <a:tbl>
              <a:tblPr/>
              <a:tblGrid>
                <a:gridCol w="4330700"/>
                <a:gridCol w="1562100"/>
              </a:tblGrid>
              <a:tr h="228600">
                <a:tc>
                  <a:txBody>
                    <a:bodyPr/>
                    <a:lstStyle/>
                    <a:p>
                      <a:pPr algn="ctr" fontAlgn="ctr"/>
                      <a:r>
                        <a:rPr lang="es-ES" sz="1400" b="1" i="0" u="none" strike="noStrike" dirty="0" smtClean="0">
                          <a:solidFill>
                            <a:srgbClr val="000000"/>
                          </a:solidFill>
                          <a:effectLst/>
                          <a:latin typeface="Calibri"/>
                        </a:rPr>
                        <a:t>Lenguas</a:t>
                      </a:r>
                      <a:endParaRPr lang="es-ES" sz="1400" b="1" i="0" u="none" strike="noStrike" dirty="0">
                        <a:solidFill>
                          <a:srgbClr val="000000"/>
                        </a:solidFill>
                        <a:effectLst/>
                        <a:latin typeface="Calibri"/>
                      </a:endParaRP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ctr" fontAlgn="ctr"/>
                      <a:r>
                        <a:rPr lang="es-ES" sz="1400" b="1" i="0" u="none" strike="noStrike">
                          <a:solidFill>
                            <a:srgbClr val="000000"/>
                          </a:solidFill>
                          <a:effectLst/>
                          <a:latin typeface="Calibri"/>
                        </a:rPr>
                        <a:t>Recursos</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r>
              <a:tr h="228600">
                <a:tc>
                  <a:txBody>
                    <a:bodyPr/>
                    <a:lstStyle/>
                    <a:p>
                      <a:pPr algn="l" fontAlgn="ctr"/>
                      <a:r>
                        <a:rPr lang="es-ES" sz="1400" b="1" i="0" u="none" strike="noStrike" dirty="0" smtClean="0">
                          <a:solidFill>
                            <a:srgbClr val="000000"/>
                          </a:solidFill>
                          <a:effectLst/>
                          <a:latin typeface="Calibri"/>
                        </a:rPr>
                        <a:t>Cursos de idiomas</a:t>
                      </a:r>
                      <a:endParaRPr lang="es-ES" sz="1400" b="1" i="0" u="none" strike="noStrike" dirty="0">
                        <a:solidFill>
                          <a:srgbClr val="000000"/>
                        </a:solidFill>
                        <a:effectLst/>
                        <a:latin typeface="Calibri"/>
                      </a:endParaRP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s-ES" sz="1400" b="0" i="0" u="none" strike="noStrike" dirty="0" smtClean="0">
                          <a:solidFill>
                            <a:srgbClr val="000000"/>
                          </a:solidFill>
                          <a:effectLst/>
                          <a:latin typeface="Calibri"/>
                        </a:rPr>
                        <a:t>$1,153,000.00</a:t>
                      </a:r>
                      <a:endParaRPr lang="es-ES" sz="1400" b="0" i="0" u="none" strike="noStrike" dirty="0">
                        <a:solidFill>
                          <a:srgbClr val="000000"/>
                        </a:solidFill>
                        <a:effectLst/>
                        <a:latin typeface="Calibri"/>
                      </a:endParaRP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bl>
          </a:graphicData>
        </a:graphic>
      </p:graphicFrame>
      <p:graphicFrame>
        <p:nvGraphicFramePr>
          <p:cNvPr id="10" name="Tabla 9"/>
          <p:cNvGraphicFramePr>
            <a:graphicFrameLocks noGrp="1"/>
          </p:cNvGraphicFramePr>
          <p:nvPr>
            <p:extLst>
              <p:ext uri="{D42A27DB-BD31-4B8C-83A1-F6EECF244321}">
                <p14:modId xmlns:p14="http://schemas.microsoft.com/office/powerpoint/2010/main" val="4174778171"/>
              </p:ext>
            </p:extLst>
          </p:nvPr>
        </p:nvGraphicFramePr>
        <p:xfrm>
          <a:off x="1691680" y="2564904"/>
          <a:ext cx="5892800" cy="457200"/>
        </p:xfrm>
        <a:graphic>
          <a:graphicData uri="http://schemas.openxmlformats.org/drawingml/2006/table">
            <a:tbl>
              <a:tblPr/>
              <a:tblGrid>
                <a:gridCol w="4330700"/>
                <a:gridCol w="1562100"/>
              </a:tblGrid>
              <a:tr h="228600">
                <a:tc>
                  <a:txBody>
                    <a:bodyPr/>
                    <a:lstStyle/>
                    <a:p>
                      <a:pPr algn="ctr" fontAlgn="ctr"/>
                      <a:r>
                        <a:rPr lang="es-ES" sz="1400" b="1" i="0" u="none" strike="noStrike" dirty="0" smtClean="0">
                          <a:solidFill>
                            <a:srgbClr val="000000"/>
                          </a:solidFill>
                          <a:effectLst/>
                          <a:latin typeface="Calibri"/>
                        </a:rPr>
                        <a:t>Apoyo Académico</a:t>
                      </a:r>
                      <a:endParaRPr lang="es-ES" sz="1400" b="1" i="0" u="none" strike="noStrike" dirty="0">
                        <a:solidFill>
                          <a:srgbClr val="000000"/>
                        </a:solidFill>
                        <a:effectLst/>
                        <a:latin typeface="Calibri"/>
                      </a:endParaRP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ctr" fontAlgn="ctr"/>
                      <a:r>
                        <a:rPr lang="es-ES" sz="1400" b="1" i="0" u="none" strike="noStrike">
                          <a:solidFill>
                            <a:srgbClr val="000000"/>
                          </a:solidFill>
                          <a:effectLst/>
                          <a:latin typeface="Calibri"/>
                        </a:rPr>
                        <a:t>Recursos</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r>
              <a:tr h="228600">
                <a:tc>
                  <a:txBody>
                    <a:bodyPr/>
                    <a:lstStyle/>
                    <a:p>
                      <a:pPr algn="l" fontAlgn="ctr"/>
                      <a:r>
                        <a:rPr lang="es-ES" sz="1400" b="1" i="0" u="none" strike="noStrike" dirty="0" smtClean="0">
                          <a:solidFill>
                            <a:srgbClr val="000000"/>
                          </a:solidFill>
                          <a:effectLst/>
                          <a:latin typeface="Calibri"/>
                        </a:rPr>
                        <a:t>Apoyo a la formación, IEMS, difusión de oferta, PIU</a:t>
                      </a:r>
                      <a:endParaRPr lang="es-ES" sz="1400" b="1" i="0" u="none" strike="noStrike" dirty="0">
                        <a:solidFill>
                          <a:srgbClr val="000000"/>
                        </a:solidFill>
                        <a:effectLst/>
                        <a:latin typeface="Calibri"/>
                      </a:endParaRP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s-ES" sz="1400" dirty="0" smtClean="0">
                          <a:solidFill>
                            <a:srgbClr val="000000"/>
                          </a:solidFill>
                        </a:rPr>
                        <a:t> $405,696.00 </a:t>
                      </a:r>
                      <a:endParaRPr lang="es-ES" sz="1400" dirty="0">
                        <a:solidFill>
                          <a:srgbClr val="000000"/>
                        </a:solidFill>
                      </a:endParaRP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bl>
          </a:graphicData>
        </a:graphic>
      </p:graphicFrame>
    </p:spTree>
    <p:extLst>
      <p:ext uri="{BB962C8B-B14F-4D97-AF65-F5344CB8AC3E}">
        <p14:creationId xmlns:p14="http://schemas.microsoft.com/office/powerpoint/2010/main" val="95638660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p:cNvGraphicFramePr>
            <a:graphicFrameLocks noGrp="1"/>
          </p:cNvGraphicFramePr>
          <p:nvPr>
            <p:extLst>
              <p:ext uri="{D42A27DB-BD31-4B8C-83A1-F6EECF244321}">
                <p14:modId xmlns:p14="http://schemas.microsoft.com/office/powerpoint/2010/main" val="4150512139"/>
              </p:ext>
            </p:extLst>
          </p:nvPr>
        </p:nvGraphicFramePr>
        <p:xfrm>
          <a:off x="1763688" y="689248"/>
          <a:ext cx="5892800" cy="1371600"/>
        </p:xfrm>
        <a:graphic>
          <a:graphicData uri="http://schemas.openxmlformats.org/drawingml/2006/table">
            <a:tbl>
              <a:tblPr/>
              <a:tblGrid>
                <a:gridCol w="4330700"/>
                <a:gridCol w="1562100"/>
              </a:tblGrid>
              <a:tr h="228600">
                <a:tc>
                  <a:txBody>
                    <a:bodyPr/>
                    <a:lstStyle/>
                    <a:p>
                      <a:pPr algn="ctr" fontAlgn="ctr"/>
                      <a:r>
                        <a:rPr lang="es-ES" sz="1400" b="1" i="0" u="none" strike="noStrike" dirty="0" smtClean="0">
                          <a:solidFill>
                            <a:srgbClr val="000000"/>
                          </a:solidFill>
                          <a:effectLst/>
                          <a:latin typeface="Calibri"/>
                        </a:rPr>
                        <a:t>Coordinación de Extensión Universitaria</a:t>
                      </a:r>
                      <a:endParaRPr lang="es-ES" sz="1400" b="1" i="0" u="none" strike="noStrike" dirty="0">
                        <a:solidFill>
                          <a:srgbClr val="000000"/>
                        </a:solidFill>
                        <a:effectLst/>
                        <a:latin typeface="Calibri"/>
                      </a:endParaRP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ctr" fontAlgn="ctr"/>
                      <a:r>
                        <a:rPr lang="es-ES" sz="1400" b="1" i="0" u="none" strike="noStrike">
                          <a:solidFill>
                            <a:srgbClr val="000000"/>
                          </a:solidFill>
                          <a:effectLst/>
                          <a:latin typeface="Calibri"/>
                        </a:rPr>
                        <a:t>Recursos</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r>
              <a:tr h="228600">
                <a:tc>
                  <a:txBody>
                    <a:bodyPr/>
                    <a:lstStyle/>
                    <a:p>
                      <a:pPr algn="l" fontAlgn="ctr"/>
                      <a:r>
                        <a:rPr lang="es-ES" sz="1400" b="1" i="0" u="none" strike="noStrike">
                          <a:solidFill>
                            <a:srgbClr val="000000"/>
                          </a:solidFill>
                          <a:effectLst/>
                          <a:latin typeface="Calibri"/>
                        </a:rPr>
                        <a:t>Preservación y difusión de la cultura</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s-ES" sz="1400" b="0" i="0" u="none" strike="noStrike">
                          <a:solidFill>
                            <a:srgbClr val="000000"/>
                          </a:solidFill>
                          <a:effectLst/>
                          <a:latin typeface="Calibri"/>
                        </a:rPr>
                        <a:t> $406,000.00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228600">
                <a:tc>
                  <a:txBody>
                    <a:bodyPr/>
                    <a:lstStyle/>
                    <a:p>
                      <a:pPr algn="l" fontAlgn="ctr"/>
                      <a:r>
                        <a:rPr lang="es-ES" sz="1400" b="1" i="0" u="none" strike="noStrike">
                          <a:solidFill>
                            <a:srgbClr val="000000"/>
                          </a:solidFill>
                          <a:effectLst/>
                          <a:latin typeface="Calibri"/>
                        </a:rPr>
                        <a:t>Servicio social y formación integral</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ES" sz="1400" b="0" i="0" u="none" strike="noStrike">
                          <a:solidFill>
                            <a:srgbClr val="000000"/>
                          </a:solidFill>
                          <a:effectLst/>
                          <a:latin typeface="Calibri"/>
                        </a:rPr>
                        <a:t> $60,000.00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l" fontAlgn="ctr"/>
                      <a:r>
                        <a:rPr lang="es-ES" sz="1400" b="1" i="0" u="none" strike="noStrike">
                          <a:solidFill>
                            <a:srgbClr val="000000"/>
                          </a:solidFill>
                          <a:effectLst/>
                          <a:latin typeface="Calibri"/>
                        </a:rPr>
                        <a:t>Difusión y extensión</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s-ES" sz="1400" b="1" i="0" u="none" strike="noStrike">
                          <a:solidFill>
                            <a:srgbClr val="000000"/>
                          </a:solidFill>
                          <a:effectLst/>
                          <a:latin typeface="Calibri"/>
                        </a:rPr>
                        <a:t> $1,138,280.00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228600">
                <a:tc>
                  <a:txBody>
                    <a:bodyPr/>
                    <a:lstStyle/>
                    <a:p>
                      <a:pPr algn="l" fontAlgn="ctr"/>
                      <a:r>
                        <a:rPr lang="es-ES" sz="1400" b="1" i="0" u="none" strike="noStrike">
                          <a:solidFill>
                            <a:srgbClr val="000000"/>
                          </a:solidFill>
                          <a:effectLst/>
                          <a:latin typeface="Calibri"/>
                        </a:rPr>
                        <a:t>Remuneraciones</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ES" sz="1400" b="1" i="0" u="none" strike="noStrike">
                          <a:solidFill>
                            <a:srgbClr val="000000"/>
                          </a:solidFill>
                          <a:effectLst/>
                          <a:latin typeface="Calibri"/>
                        </a:rPr>
                        <a:t> $30,000.00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r" fontAlgn="ctr"/>
                      <a:r>
                        <a:rPr lang="es-ES" sz="1400" b="1" i="0" u="none" strike="noStrike" dirty="0">
                          <a:solidFill>
                            <a:srgbClr val="000000"/>
                          </a:solidFill>
                          <a:effectLst/>
                          <a:latin typeface="Calibri"/>
                        </a:rPr>
                        <a:t>Total</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r" fontAlgn="ctr"/>
                      <a:r>
                        <a:rPr lang="es-ES" sz="1400" b="1" i="0" u="none" strike="noStrike" dirty="0">
                          <a:solidFill>
                            <a:srgbClr val="000000"/>
                          </a:solidFill>
                          <a:effectLst/>
                          <a:latin typeface="Calibri"/>
                        </a:rPr>
                        <a:t> $1,634,280.00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r>
            </a:tbl>
          </a:graphicData>
        </a:graphic>
      </p:graphicFrame>
      <p:graphicFrame>
        <p:nvGraphicFramePr>
          <p:cNvPr id="7" name="Gráfico 6"/>
          <p:cNvGraphicFramePr>
            <a:graphicFrameLocks/>
          </p:cNvGraphicFramePr>
          <p:nvPr>
            <p:extLst>
              <p:ext uri="{D42A27DB-BD31-4B8C-83A1-F6EECF244321}">
                <p14:modId xmlns:p14="http://schemas.microsoft.com/office/powerpoint/2010/main" val="155113531"/>
              </p:ext>
            </p:extLst>
          </p:nvPr>
        </p:nvGraphicFramePr>
        <p:xfrm>
          <a:off x="827584" y="2780928"/>
          <a:ext cx="7704856" cy="3657600"/>
        </p:xfrm>
        <a:graphic>
          <a:graphicData uri="http://schemas.openxmlformats.org/drawingml/2006/chart">
            <c:chart xmlns:c="http://schemas.openxmlformats.org/drawingml/2006/chart" xmlns:r="http://schemas.openxmlformats.org/officeDocument/2006/relationships" r:id="rId3"/>
          </a:graphicData>
        </a:graphic>
      </p:graphicFrame>
      <p:sp>
        <p:nvSpPr>
          <p:cNvPr id="8" name="7 Rectángulo"/>
          <p:cNvSpPr>
            <a:spLocks noChangeArrowheads="1"/>
          </p:cNvSpPr>
          <p:nvPr/>
        </p:nvSpPr>
        <p:spPr bwMode="auto">
          <a:xfrm>
            <a:off x="539552" y="-146515"/>
            <a:ext cx="8064896" cy="62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152352" bIns="38088" anchor="ctr">
            <a:spAutoFit/>
          </a:bodyPr>
          <a:lstStyle/>
          <a:p>
            <a:pPr algn="ctr" eaLnBrk="0" hangingPunct="0"/>
            <a:r>
              <a:rPr lang="es-MX" sz="2800" b="1" dirty="0" smtClean="0">
                <a:latin typeface="+mj-lt"/>
                <a:cs typeface="Times New Roman" pitchFamily="18" charset="0"/>
              </a:rPr>
              <a:t>Extensión Universitaria</a:t>
            </a:r>
            <a:endParaRPr lang="es-MX" sz="2800" b="1" dirty="0">
              <a:latin typeface="+mj-lt"/>
              <a:cs typeface="Times New Roman" pitchFamily="18" charset="0"/>
            </a:endParaRPr>
          </a:p>
        </p:txBody>
      </p:sp>
    </p:spTree>
    <p:extLst>
      <p:ext uri="{BB962C8B-B14F-4D97-AF65-F5344CB8AC3E}">
        <p14:creationId xmlns:p14="http://schemas.microsoft.com/office/powerpoint/2010/main" val="32889633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41266511"/>
              </p:ext>
            </p:extLst>
          </p:nvPr>
        </p:nvGraphicFramePr>
        <p:xfrm>
          <a:off x="1631528" y="620688"/>
          <a:ext cx="5892800" cy="2057400"/>
        </p:xfrm>
        <a:graphic>
          <a:graphicData uri="http://schemas.openxmlformats.org/drawingml/2006/table">
            <a:tbl>
              <a:tblPr/>
              <a:tblGrid>
                <a:gridCol w="4330700"/>
                <a:gridCol w="1562100"/>
              </a:tblGrid>
              <a:tr h="228600">
                <a:tc>
                  <a:txBody>
                    <a:bodyPr/>
                    <a:lstStyle/>
                    <a:p>
                      <a:pPr algn="ctr" fontAlgn="ctr"/>
                      <a:r>
                        <a:rPr lang="es-ES" sz="1400" b="1" i="0" u="none" strike="noStrike" dirty="0">
                          <a:solidFill>
                            <a:srgbClr val="000000"/>
                          </a:solidFill>
                          <a:effectLst/>
                          <a:latin typeface="Calibri"/>
                        </a:rPr>
                        <a:t>Proyecto</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ctr" fontAlgn="ctr"/>
                      <a:r>
                        <a:rPr lang="es-ES" sz="1400" b="1" i="0" u="none" strike="noStrike">
                          <a:solidFill>
                            <a:srgbClr val="000000"/>
                          </a:solidFill>
                          <a:effectLst/>
                          <a:latin typeface="Calibri"/>
                        </a:rPr>
                        <a:t>Recursos</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r>
              <a:tr h="228600">
                <a:tc>
                  <a:txBody>
                    <a:bodyPr/>
                    <a:lstStyle/>
                    <a:p>
                      <a:pPr algn="l" fontAlgn="ctr"/>
                      <a:r>
                        <a:rPr lang="es-ES" sz="1400" b="1" i="0" u="none" strike="noStrike">
                          <a:solidFill>
                            <a:srgbClr val="000000"/>
                          </a:solidFill>
                          <a:effectLst/>
                          <a:latin typeface="Calibri"/>
                        </a:rPr>
                        <a:t>Infraestructura</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s-ES" sz="1400" b="0" i="0" u="none" strike="noStrike">
                          <a:solidFill>
                            <a:srgbClr val="000000"/>
                          </a:solidFill>
                          <a:effectLst/>
                          <a:latin typeface="Calibri"/>
                        </a:rPr>
                        <a:t> $62,000.00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228600">
                <a:tc>
                  <a:txBody>
                    <a:bodyPr/>
                    <a:lstStyle/>
                    <a:p>
                      <a:pPr algn="l" fontAlgn="ctr"/>
                      <a:r>
                        <a:rPr lang="es-ES" sz="1400" b="1" i="0" u="none" strike="noStrike">
                          <a:solidFill>
                            <a:srgbClr val="000000"/>
                          </a:solidFill>
                          <a:effectLst/>
                          <a:latin typeface="Calibri"/>
                        </a:rPr>
                        <a:t>Desarrollo institucional</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ES" sz="1400" b="0" i="0" u="none" strike="noStrike">
                          <a:solidFill>
                            <a:srgbClr val="000000"/>
                          </a:solidFill>
                          <a:effectLst/>
                          <a:latin typeface="Calibri"/>
                        </a:rPr>
                        <a:t> $685,704.00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l" fontAlgn="ctr"/>
                      <a:r>
                        <a:rPr lang="es-ES" sz="1400" b="1" i="0" u="none" strike="noStrike">
                          <a:solidFill>
                            <a:srgbClr val="000000"/>
                          </a:solidFill>
                          <a:effectLst/>
                          <a:latin typeface="Calibri"/>
                        </a:rPr>
                        <a:t>Planeación</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s-ES" sz="1400" b="1" i="0" u="none" strike="noStrike">
                          <a:solidFill>
                            <a:srgbClr val="000000"/>
                          </a:solidFill>
                          <a:effectLst/>
                          <a:latin typeface="Calibri"/>
                        </a:rPr>
                        <a:t> $303,200.00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228600">
                <a:tc>
                  <a:txBody>
                    <a:bodyPr/>
                    <a:lstStyle/>
                    <a:p>
                      <a:pPr algn="l" fontAlgn="ctr"/>
                      <a:r>
                        <a:rPr lang="es-ES" sz="1400" b="1" i="0" u="none" strike="noStrike">
                          <a:solidFill>
                            <a:srgbClr val="000000"/>
                          </a:solidFill>
                          <a:effectLst/>
                          <a:latin typeface="Calibri"/>
                        </a:rPr>
                        <a:t>Convenios patrocinados</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ES" sz="1400" b="1" i="0" u="none" strike="noStrike">
                          <a:solidFill>
                            <a:srgbClr val="000000"/>
                          </a:solidFill>
                          <a:effectLst/>
                          <a:latin typeface="Calibri"/>
                        </a:rPr>
                        <a:t> $235,512.00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l" fontAlgn="ctr"/>
                      <a:r>
                        <a:rPr lang="es-ES" sz="1400" b="1" i="0" u="none" strike="noStrike">
                          <a:solidFill>
                            <a:srgbClr val="000000"/>
                          </a:solidFill>
                          <a:effectLst/>
                          <a:latin typeface="Calibri"/>
                        </a:rPr>
                        <a:t>Intercambio y movilidad</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s-ES" sz="1400" b="0" i="0" u="none" strike="noStrike">
                          <a:solidFill>
                            <a:srgbClr val="000000"/>
                          </a:solidFill>
                          <a:effectLst/>
                          <a:latin typeface="Calibri"/>
                        </a:rPr>
                        <a:t> $352,505.00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228600">
                <a:tc>
                  <a:txBody>
                    <a:bodyPr/>
                    <a:lstStyle/>
                    <a:p>
                      <a:pPr algn="l" fontAlgn="ctr"/>
                      <a:r>
                        <a:rPr lang="es-ES" sz="1400" b="1" i="0" u="none" strike="noStrike">
                          <a:solidFill>
                            <a:srgbClr val="000000"/>
                          </a:solidFill>
                          <a:effectLst/>
                          <a:latin typeface="Calibri"/>
                        </a:rPr>
                        <a:t>Inserción laboral y emprendedurismo</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ES" sz="1400" b="1" i="0" u="none" strike="noStrike">
                          <a:solidFill>
                            <a:srgbClr val="000000"/>
                          </a:solidFill>
                          <a:effectLst/>
                          <a:latin typeface="Calibri"/>
                        </a:rPr>
                        <a:t> $269,000.00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l" fontAlgn="ctr"/>
                      <a:r>
                        <a:rPr lang="es-ES" sz="1400" b="1" i="0" u="none" strike="noStrike">
                          <a:solidFill>
                            <a:srgbClr val="000000"/>
                          </a:solidFill>
                          <a:effectLst/>
                          <a:latin typeface="Calibri"/>
                        </a:rPr>
                        <a:t>Transferencia del conocimiento</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s-ES" sz="1400" b="0" i="0" u="none" strike="noStrike">
                          <a:solidFill>
                            <a:srgbClr val="000000"/>
                          </a:solidFill>
                          <a:effectLst/>
                          <a:latin typeface="Calibri"/>
                        </a:rPr>
                        <a:t> $275,549.00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228600">
                <a:tc>
                  <a:txBody>
                    <a:bodyPr/>
                    <a:lstStyle/>
                    <a:p>
                      <a:pPr algn="r" fontAlgn="ctr"/>
                      <a:r>
                        <a:rPr lang="es-ES" sz="1400" b="1" i="0" u="none" strike="noStrike">
                          <a:solidFill>
                            <a:srgbClr val="000000"/>
                          </a:solidFill>
                          <a:effectLst/>
                          <a:latin typeface="Calibri"/>
                        </a:rPr>
                        <a:t>Total</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r" fontAlgn="ctr"/>
                      <a:r>
                        <a:rPr lang="es-ES" sz="1400" b="1" i="0" u="none" strike="noStrike" dirty="0">
                          <a:solidFill>
                            <a:srgbClr val="000000"/>
                          </a:solidFill>
                          <a:effectLst/>
                          <a:latin typeface="Calibri"/>
                        </a:rPr>
                        <a:t> $2,183,470.00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r>
            </a:tbl>
          </a:graphicData>
        </a:graphic>
      </p:graphicFrame>
      <p:sp>
        <p:nvSpPr>
          <p:cNvPr id="9" name="7 Rectángulo"/>
          <p:cNvSpPr>
            <a:spLocks noChangeArrowheads="1"/>
          </p:cNvSpPr>
          <p:nvPr/>
        </p:nvSpPr>
        <p:spPr bwMode="auto">
          <a:xfrm>
            <a:off x="539552" y="-146515"/>
            <a:ext cx="8064896" cy="62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152352" bIns="38088" anchor="ctr">
            <a:spAutoFit/>
          </a:bodyPr>
          <a:lstStyle/>
          <a:p>
            <a:pPr algn="ctr" eaLnBrk="0" hangingPunct="0"/>
            <a:r>
              <a:rPr lang="es-MX" sz="2800" b="1" dirty="0" smtClean="0">
                <a:latin typeface="+mj-lt"/>
                <a:cs typeface="Times New Roman" pitchFamily="18" charset="0"/>
              </a:rPr>
              <a:t>Planeación y Vinculación</a:t>
            </a:r>
            <a:endParaRPr lang="es-MX" sz="2800" b="1" dirty="0">
              <a:latin typeface="+mj-lt"/>
              <a:cs typeface="Times New Roman" pitchFamily="18" charset="0"/>
            </a:endParaRPr>
          </a:p>
        </p:txBody>
      </p:sp>
      <p:graphicFrame>
        <p:nvGraphicFramePr>
          <p:cNvPr id="10" name="Gráfico 9"/>
          <p:cNvGraphicFramePr>
            <a:graphicFrameLocks/>
          </p:cNvGraphicFramePr>
          <p:nvPr>
            <p:extLst>
              <p:ext uri="{D42A27DB-BD31-4B8C-83A1-F6EECF244321}">
                <p14:modId xmlns:p14="http://schemas.microsoft.com/office/powerpoint/2010/main" val="2820281494"/>
              </p:ext>
            </p:extLst>
          </p:nvPr>
        </p:nvGraphicFramePr>
        <p:xfrm>
          <a:off x="0" y="2924944"/>
          <a:ext cx="9144000" cy="367240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468460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7 Rectángulo"/>
          <p:cNvSpPr>
            <a:spLocks noChangeArrowheads="1"/>
          </p:cNvSpPr>
          <p:nvPr/>
        </p:nvSpPr>
        <p:spPr bwMode="auto">
          <a:xfrm>
            <a:off x="539552" y="-146515"/>
            <a:ext cx="8064896" cy="62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152352" bIns="38088" anchor="ctr">
            <a:spAutoFit/>
          </a:bodyPr>
          <a:lstStyle/>
          <a:p>
            <a:pPr algn="ctr" eaLnBrk="0" hangingPunct="0"/>
            <a:r>
              <a:rPr lang="es-MX" sz="2800" b="1" dirty="0" smtClean="0">
                <a:latin typeface="+mj-lt"/>
                <a:cs typeface="Times New Roman" pitchFamily="18" charset="0"/>
              </a:rPr>
              <a:t>Secretaría de Unidad</a:t>
            </a:r>
            <a:endParaRPr lang="es-MX" sz="2800" b="1" dirty="0">
              <a:latin typeface="+mj-lt"/>
              <a:cs typeface="Times New Roman" pitchFamily="18" charset="0"/>
            </a:endParaRPr>
          </a:p>
        </p:txBody>
      </p:sp>
      <p:graphicFrame>
        <p:nvGraphicFramePr>
          <p:cNvPr id="14" name="Tabla 13"/>
          <p:cNvGraphicFramePr>
            <a:graphicFrameLocks noGrp="1"/>
          </p:cNvGraphicFramePr>
          <p:nvPr>
            <p:extLst>
              <p:ext uri="{D42A27DB-BD31-4B8C-83A1-F6EECF244321}">
                <p14:modId xmlns:p14="http://schemas.microsoft.com/office/powerpoint/2010/main" val="2252120199"/>
              </p:ext>
            </p:extLst>
          </p:nvPr>
        </p:nvGraphicFramePr>
        <p:xfrm>
          <a:off x="323528" y="599709"/>
          <a:ext cx="8568952" cy="2757283"/>
        </p:xfrm>
        <a:graphic>
          <a:graphicData uri="http://schemas.openxmlformats.org/drawingml/2006/table">
            <a:tbl>
              <a:tblPr/>
              <a:tblGrid>
                <a:gridCol w="2448272"/>
                <a:gridCol w="1728192"/>
                <a:gridCol w="1656184"/>
                <a:gridCol w="1368152"/>
                <a:gridCol w="1368152"/>
              </a:tblGrid>
              <a:tr h="457200">
                <a:tc>
                  <a:txBody>
                    <a:bodyPr/>
                    <a:lstStyle/>
                    <a:p>
                      <a:pPr algn="ctr" fontAlgn="ctr"/>
                      <a:r>
                        <a:rPr lang="es-ES" sz="1400" b="1" i="0" u="none" strike="noStrike" dirty="0">
                          <a:solidFill>
                            <a:srgbClr val="000000"/>
                          </a:solidFill>
                          <a:effectLst/>
                          <a:latin typeface="Calibri"/>
                        </a:rPr>
                        <a:t>Área</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ctr" fontAlgn="ctr"/>
                      <a:r>
                        <a:rPr lang="es-ES" sz="1400" b="1" i="0" u="none" strike="noStrike">
                          <a:solidFill>
                            <a:srgbClr val="000000"/>
                          </a:solidFill>
                          <a:effectLst/>
                          <a:latin typeface="Calibri"/>
                        </a:rPr>
                        <a:t>Prioridad 1</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ctr" fontAlgn="ctr"/>
                      <a:r>
                        <a:rPr lang="es-ES" sz="1400" b="1" i="0" u="none" strike="noStrike">
                          <a:solidFill>
                            <a:srgbClr val="000000"/>
                          </a:solidFill>
                          <a:effectLst/>
                          <a:latin typeface="Calibri"/>
                        </a:rPr>
                        <a:t>Prioridad 2</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ctr" fontAlgn="ctr"/>
                      <a:r>
                        <a:rPr lang="es-ES" sz="1400" b="1" i="0" u="none" strike="noStrike">
                          <a:solidFill>
                            <a:srgbClr val="000000"/>
                          </a:solidFill>
                          <a:effectLst/>
                          <a:latin typeface="Calibri"/>
                        </a:rPr>
                        <a:t>Total</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ctr" fontAlgn="b"/>
                      <a:r>
                        <a:rPr lang="es-ES" sz="1400" b="1" i="0" u="none" strike="noStrike">
                          <a:solidFill>
                            <a:srgbClr val="000000"/>
                          </a:solidFill>
                          <a:effectLst/>
                          <a:latin typeface="Calibri"/>
                        </a:rPr>
                        <a:t>Distribución de Presupuesto</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r>
              <a:tr h="228600">
                <a:tc>
                  <a:txBody>
                    <a:bodyPr/>
                    <a:lstStyle/>
                    <a:p>
                      <a:pPr algn="l" fontAlgn="ctr"/>
                      <a:r>
                        <a:rPr lang="es-ES" sz="1400" b="1" i="0" u="none" strike="noStrike" dirty="0">
                          <a:solidFill>
                            <a:srgbClr val="000000"/>
                          </a:solidFill>
                          <a:effectLst/>
                          <a:latin typeface="Calibri"/>
                        </a:rPr>
                        <a:t>Oficina de </a:t>
                      </a:r>
                      <a:r>
                        <a:rPr lang="es-ES" sz="1400" b="1" i="0" u="none" strike="noStrike" dirty="0" smtClean="0">
                          <a:solidFill>
                            <a:srgbClr val="000000"/>
                          </a:solidFill>
                          <a:effectLst/>
                          <a:latin typeface="Calibri"/>
                        </a:rPr>
                        <a:t>Secretaría</a:t>
                      </a:r>
                      <a:endParaRPr lang="es-ES" sz="1400" b="1" i="0" u="none" strike="noStrike" dirty="0">
                        <a:solidFill>
                          <a:srgbClr val="000000"/>
                        </a:solidFill>
                        <a:effectLst/>
                        <a:latin typeface="Calibri"/>
                      </a:endParaRP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s-ES" sz="1400" b="1" i="0" u="none" strike="noStrike" dirty="0">
                          <a:solidFill>
                            <a:srgbClr val="000000"/>
                          </a:solidFill>
                          <a:effectLst/>
                          <a:latin typeface="Calibri"/>
                        </a:rPr>
                        <a:t> $9,829,835.00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s-ES" sz="1400" b="1" i="0" u="none" strike="noStrike">
                          <a:solidFill>
                            <a:srgbClr val="000000"/>
                          </a:solidFill>
                          <a:effectLst/>
                          <a:latin typeface="Calibri"/>
                        </a:rPr>
                        <a:t> $3,321,431.00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b"/>
                      <a:r>
                        <a:rPr lang="es-ES" sz="1400" b="1" i="0" u="none" strike="noStrike">
                          <a:solidFill>
                            <a:srgbClr val="000000"/>
                          </a:solidFill>
                          <a:effectLst/>
                          <a:latin typeface="Calibri"/>
                        </a:rPr>
                        <a:t> $13,151,266.00 </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s-ES" sz="1400" b="1" i="0" u="none" strike="noStrike" dirty="0" smtClean="0">
                          <a:solidFill>
                            <a:srgbClr val="000000"/>
                          </a:solidFill>
                          <a:effectLst/>
                          <a:latin typeface="Calibri"/>
                        </a:rPr>
                        <a:t>19%</a:t>
                      </a:r>
                      <a:endParaRPr lang="es-ES" sz="1400" b="1" i="0" u="none" strike="noStrike" dirty="0">
                        <a:solidFill>
                          <a:srgbClr val="000000"/>
                        </a:solidFill>
                        <a:effectLst/>
                        <a:latin typeface="Calibri"/>
                      </a:endParaRP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250304">
                <a:tc>
                  <a:txBody>
                    <a:bodyPr/>
                    <a:lstStyle/>
                    <a:p>
                      <a:pPr algn="l" fontAlgn="ctr"/>
                      <a:r>
                        <a:rPr lang="es-ES" sz="1400" b="1" i="0" u="none" strike="noStrike">
                          <a:solidFill>
                            <a:srgbClr val="000000"/>
                          </a:solidFill>
                          <a:effectLst/>
                          <a:latin typeface="Calibri"/>
                        </a:rPr>
                        <a:t>Servicios Administrativos</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ES" sz="1400" b="1" i="0" u="none" strike="noStrike">
                          <a:solidFill>
                            <a:srgbClr val="000000"/>
                          </a:solidFill>
                          <a:effectLst/>
                          <a:latin typeface="Calibri"/>
                        </a:rPr>
                        <a:t> $1,500,000.00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ES" sz="1400" b="1" i="0" u="none" strike="noStrike">
                          <a:solidFill>
                            <a:srgbClr val="000000"/>
                          </a:solidFill>
                          <a:effectLst/>
                          <a:latin typeface="Calibri"/>
                        </a:rPr>
                        <a:t>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400" b="1" i="0" u="none" strike="noStrike">
                          <a:solidFill>
                            <a:srgbClr val="000000"/>
                          </a:solidFill>
                          <a:effectLst/>
                          <a:latin typeface="Calibri"/>
                        </a:rPr>
                        <a:t> $1,500,000.00 </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ES" sz="1400" b="1" i="0" u="none" strike="noStrike">
                          <a:solidFill>
                            <a:srgbClr val="000000"/>
                          </a:solidFill>
                          <a:effectLst/>
                          <a:latin typeface="Calibri"/>
                        </a:rPr>
                        <a:t>3%</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016">
                <a:tc>
                  <a:txBody>
                    <a:bodyPr/>
                    <a:lstStyle/>
                    <a:p>
                      <a:pPr algn="l" fontAlgn="ctr"/>
                      <a:r>
                        <a:rPr lang="es-ES" sz="1400" b="1" i="0" u="none" strike="noStrike" dirty="0" smtClean="0">
                          <a:solidFill>
                            <a:srgbClr val="000000"/>
                          </a:solidFill>
                          <a:effectLst/>
                          <a:latin typeface="Calibri"/>
                        </a:rPr>
                        <a:t>Servicios </a:t>
                      </a:r>
                      <a:r>
                        <a:rPr lang="es-ES" sz="1400" b="1" i="0" u="none" strike="noStrike" dirty="0">
                          <a:solidFill>
                            <a:srgbClr val="000000"/>
                          </a:solidFill>
                          <a:effectLst/>
                          <a:latin typeface="Calibri"/>
                        </a:rPr>
                        <a:t>Universitarios</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s-ES" sz="1400" b="1" i="0" u="none" strike="noStrike">
                          <a:solidFill>
                            <a:srgbClr val="000000"/>
                          </a:solidFill>
                          <a:effectLst/>
                          <a:latin typeface="Calibri"/>
                        </a:rPr>
                        <a:t> $7,102,000.00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l" fontAlgn="ctr"/>
                      <a:r>
                        <a:rPr lang="es-ES" sz="1400" b="1" i="0" u="none" strike="noStrike">
                          <a:solidFill>
                            <a:srgbClr val="000000"/>
                          </a:solidFill>
                          <a:effectLst/>
                          <a:latin typeface="Calibri"/>
                        </a:rPr>
                        <a:t>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b"/>
                      <a:r>
                        <a:rPr lang="es-ES" sz="1400" b="1" i="0" u="none" strike="noStrike">
                          <a:solidFill>
                            <a:srgbClr val="000000"/>
                          </a:solidFill>
                          <a:effectLst/>
                          <a:latin typeface="Calibri"/>
                        </a:rPr>
                        <a:t> $7,102,000.00 </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s-ES" sz="1400" b="1" i="0" u="none" strike="noStrike" dirty="0" smtClean="0">
                          <a:solidFill>
                            <a:srgbClr val="000000"/>
                          </a:solidFill>
                          <a:effectLst/>
                          <a:latin typeface="Calibri"/>
                        </a:rPr>
                        <a:t>14%</a:t>
                      </a:r>
                      <a:endParaRPr lang="es-ES" sz="1400" b="1" i="0" u="none" strike="noStrike" dirty="0">
                        <a:solidFill>
                          <a:srgbClr val="000000"/>
                        </a:solidFill>
                        <a:effectLst/>
                        <a:latin typeface="Calibri"/>
                      </a:endParaRP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205988">
                <a:tc>
                  <a:txBody>
                    <a:bodyPr/>
                    <a:lstStyle/>
                    <a:p>
                      <a:pPr algn="l" fontAlgn="ctr"/>
                      <a:r>
                        <a:rPr lang="es-ES" sz="1400" b="1" i="0" u="none" strike="noStrike" dirty="0">
                          <a:solidFill>
                            <a:srgbClr val="000000"/>
                          </a:solidFill>
                          <a:effectLst/>
                          <a:latin typeface="Calibri"/>
                        </a:rPr>
                        <a:t>Servicios </a:t>
                      </a:r>
                      <a:r>
                        <a:rPr lang="es-ES" sz="1400" b="1" i="0" u="none" strike="noStrike" dirty="0" smtClean="0">
                          <a:solidFill>
                            <a:srgbClr val="000000"/>
                          </a:solidFill>
                          <a:effectLst/>
                          <a:latin typeface="Calibri"/>
                        </a:rPr>
                        <a:t>Bibliotecarios</a:t>
                      </a:r>
                      <a:endParaRPr lang="es-ES" sz="1400" b="1" i="0" u="none" strike="noStrike" dirty="0">
                        <a:solidFill>
                          <a:srgbClr val="000000"/>
                        </a:solidFill>
                        <a:effectLst/>
                        <a:latin typeface="Calibri"/>
                      </a:endParaRP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ES" sz="1400" b="1" i="0" u="none" strike="noStrike">
                          <a:solidFill>
                            <a:srgbClr val="000000"/>
                          </a:solidFill>
                          <a:effectLst/>
                          <a:latin typeface="Calibri"/>
                        </a:rPr>
                        <a:t> $2,450,300.00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ES" sz="1400" b="1" i="0" u="none" strike="noStrike">
                          <a:solidFill>
                            <a:srgbClr val="000000"/>
                          </a:solidFill>
                          <a:effectLst/>
                          <a:latin typeface="Calibri"/>
                        </a:rPr>
                        <a:t>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400" b="1" i="0" u="none" strike="noStrike">
                          <a:solidFill>
                            <a:srgbClr val="000000"/>
                          </a:solidFill>
                          <a:effectLst/>
                          <a:latin typeface="Calibri"/>
                        </a:rPr>
                        <a:t> $2,450,300.00 </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ES" sz="1400" b="1" i="0" u="none" strike="noStrike" dirty="0" smtClean="0">
                          <a:solidFill>
                            <a:srgbClr val="000000"/>
                          </a:solidFill>
                          <a:effectLst/>
                          <a:latin typeface="Calibri"/>
                        </a:rPr>
                        <a:t>5%</a:t>
                      </a:r>
                      <a:endParaRPr lang="es-ES" sz="1400" b="1" i="0" u="none" strike="noStrike" dirty="0">
                        <a:solidFill>
                          <a:srgbClr val="000000"/>
                        </a:solidFill>
                        <a:effectLst/>
                        <a:latin typeface="Calibri"/>
                      </a:endParaRP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l" fontAlgn="ctr"/>
                      <a:r>
                        <a:rPr lang="es-ES" sz="1400" b="1" i="0" u="none" strike="noStrike" dirty="0">
                          <a:solidFill>
                            <a:srgbClr val="000000"/>
                          </a:solidFill>
                          <a:effectLst/>
                          <a:latin typeface="Calibri"/>
                        </a:rPr>
                        <a:t>Sistemas </a:t>
                      </a:r>
                      <a:r>
                        <a:rPr lang="es-ES" sz="1400" b="1" i="0" u="none" strike="noStrike" dirty="0" smtClean="0">
                          <a:solidFill>
                            <a:srgbClr val="000000"/>
                          </a:solidFill>
                          <a:effectLst/>
                          <a:latin typeface="Calibri"/>
                        </a:rPr>
                        <a:t>Escolares</a:t>
                      </a:r>
                      <a:endParaRPr lang="es-ES" sz="1400" b="1" i="0" u="none" strike="noStrike" dirty="0">
                        <a:solidFill>
                          <a:srgbClr val="000000"/>
                        </a:solidFill>
                        <a:effectLst/>
                        <a:latin typeface="Calibri"/>
                      </a:endParaRP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s-ES" sz="1400" b="1" i="0" u="none" strike="noStrike">
                          <a:solidFill>
                            <a:srgbClr val="000000"/>
                          </a:solidFill>
                          <a:effectLst/>
                          <a:latin typeface="Calibri"/>
                        </a:rPr>
                        <a:t> $563,500.00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l" fontAlgn="ctr"/>
                      <a:r>
                        <a:rPr lang="es-ES" sz="1400" b="1" i="0" u="none" strike="noStrike">
                          <a:solidFill>
                            <a:srgbClr val="000000"/>
                          </a:solidFill>
                          <a:effectLst/>
                          <a:latin typeface="Calibri"/>
                        </a:rPr>
                        <a:t>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b"/>
                      <a:r>
                        <a:rPr lang="es-ES" sz="1400" b="1" i="0" u="none" strike="noStrike">
                          <a:solidFill>
                            <a:srgbClr val="000000"/>
                          </a:solidFill>
                          <a:effectLst/>
                          <a:latin typeface="Calibri"/>
                        </a:rPr>
                        <a:t> $563,500.00 </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s-ES" sz="1400" b="1" i="0" u="none" strike="noStrike">
                          <a:solidFill>
                            <a:srgbClr val="000000"/>
                          </a:solidFill>
                          <a:effectLst/>
                          <a:latin typeface="Calibri"/>
                        </a:rPr>
                        <a:t>1%</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183376">
                <a:tc>
                  <a:txBody>
                    <a:bodyPr/>
                    <a:lstStyle/>
                    <a:p>
                      <a:pPr algn="l" fontAlgn="ctr"/>
                      <a:r>
                        <a:rPr lang="es-ES" sz="1400" b="1" i="0" u="none" strike="noStrike" dirty="0">
                          <a:solidFill>
                            <a:srgbClr val="000000"/>
                          </a:solidFill>
                          <a:effectLst/>
                          <a:latin typeface="Calibri"/>
                        </a:rPr>
                        <a:t>Servicios de </a:t>
                      </a:r>
                      <a:r>
                        <a:rPr lang="es-ES" sz="1400" b="1" i="0" u="none" strike="noStrike" dirty="0" smtClean="0">
                          <a:solidFill>
                            <a:srgbClr val="000000"/>
                          </a:solidFill>
                          <a:effectLst/>
                          <a:latin typeface="Calibri"/>
                        </a:rPr>
                        <a:t>Cómputo</a:t>
                      </a:r>
                      <a:endParaRPr lang="es-ES" sz="1400" b="1" i="0" u="none" strike="noStrike" dirty="0">
                        <a:solidFill>
                          <a:srgbClr val="000000"/>
                        </a:solidFill>
                        <a:effectLst/>
                        <a:latin typeface="Calibri"/>
                      </a:endParaRP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ES" sz="1400" b="1" i="0" u="none" strike="noStrike">
                          <a:solidFill>
                            <a:srgbClr val="000000"/>
                          </a:solidFill>
                          <a:effectLst/>
                          <a:latin typeface="Calibri"/>
                        </a:rPr>
                        <a:t> $15,000,000.00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ES" sz="1400" b="1" i="0" u="none" strike="noStrike">
                          <a:solidFill>
                            <a:srgbClr val="000000"/>
                          </a:solidFill>
                          <a:effectLst/>
                          <a:latin typeface="Calibri"/>
                        </a:rPr>
                        <a:t>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400" b="1" i="0" u="none" strike="noStrike">
                          <a:solidFill>
                            <a:srgbClr val="000000"/>
                          </a:solidFill>
                          <a:effectLst/>
                          <a:latin typeface="Calibri"/>
                        </a:rPr>
                        <a:t> $15,000,000.00 </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ES" sz="1400" b="1" i="0" u="none" strike="noStrike" dirty="0" smtClean="0">
                          <a:solidFill>
                            <a:srgbClr val="000000"/>
                          </a:solidFill>
                          <a:effectLst/>
                          <a:latin typeface="Calibri"/>
                        </a:rPr>
                        <a:t>29%</a:t>
                      </a:r>
                      <a:endParaRPr lang="es-ES" sz="1400" b="1" i="0" u="none" strike="noStrike" dirty="0">
                        <a:solidFill>
                          <a:srgbClr val="000000"/>
                        </a:solidFill>
                        <a:effectLst/>
                        <a:latin typeface="Calibri"/>
                      </a:endParaRP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l" fontAlgn="ctr"/>
                      <a:r>
                        <a:rPr lang="es-ES" sz="1400" b="1" i="0" u="none" strike="noStrike" dirty="0">
                          <a:solidFill>
                            <a:srgbClr val="000000"/>
                          </a:solidFill>
                          <a:effectLst/>
                          <a:latin typeface="Calibri"/>
                        </a:rPr>
                        <a:t>Recursos Humanos</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s-ES" sz="1400" b="1" i="0" u="none" strike="noStrike">
                          <a:solidFill>
                            <a:srgbClr val="000000"/>
                          </a:solidFill>
                          <a:effectLst/>
                          <a:latin typeface="Calibri"/>
                        </a:rPr>
                        <a:t> $206,364.00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l" fontAlgn="ctr"/>
                      <a:r>
                        <a:rPr lang="es-ES" sz="1400" b="1" i="0" u="none" strike="noStrike">
                          <a:solidFill>
                            <a:srgbClr val="000000"/>
                          </a:solidFill>
                          <a:effectLst/>
                          <a:latin typeface="Calibri"/>
                        </a:rPr>
                        <a:t>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b"/>
                      <a:r>
                        <a:rPr lang="es-ES" sz="1400" b="1" i="0" u="none" strike="noStrike">
                          <a:solidFill>
                            <a:srgbClr val="000000"/>
                          </a:solidFill>
                          <a:effectLst/>
                          <a:latin typeface="Calibri"/>
                        </a:rPr>
                        <a:t> $206,364.00 </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s-ES" sz="1400" b="1" i="0" u="none" strike="noStrike">
                          <a:solidFill>
                            <a:srgbClr val="000000"/>
                          </a:solidFill>
                          <a:effectLst/>
                          <a:latin typeface="Calibri"/>
                        </a:rPr>
                        <a:t>0%</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228600">
                <a:tc>
                  <a:txBody>
                    <a:bodyPr/>
                    <a:lstStyle/>
                    <a:p>
                      <a:pPr algn="l" fontAlgn="ctr"/>
                      <a:r>
                        <a:rPr lang="es-ES" sz="1400" b="1" i="0" u="none" strike="noStrike" dirty="0">
                          <a:solidFill>
                            <a:srgbClr val="000000"/>
                          </a:solidFill>
                          <a:effectLst/>
                          <a:latin typeface="Calibri"/>
                        </a:rPr>
                        <a:t>Servicios </a:t>
                      </a:r>
                      <a:r>
                        <a:rPr lang="es-ES" sz="1400" b="1" i="0" u="none" strike="noStrike" dirty="0" smtClean="0">
                          <a:solidFill>
                            <a:srgbClr val="000000"/>
                          </a:solidFill>
                          <a:effectLst/>
                          <a:latin typeface="Calibri"/>
                        </a:rPr>
                        <a:t>Generales</a:t>
                      </a:r>
                      <a:endParaRPr lang="es-ES" sz="1400" b="1" i="0" u="none" strike="noStrike" dirty="0">
                        <a:solidFill>
                          <a:srgbClr val="000000"/>
                        </a:solidFill>
                        <a:effectLst/>
                        <a:latin typeface="Calibri"/>
                      </a:endParaRP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ES" sz="1400" b="1" i="0" u="none" strike="noStrike">
                          <a:solidFill>
                            <a:srgbClr val="000000"/>
                          </a:solidFill>
                          <a:effectLst/>
                          <a:latin typeface="Calibri"/>
                        </a:rPr>
                        <a:t> $7,000,000.00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ES" sz="1400" b="1" i="0" u="none" strike="noStrike">
                          <a:solidFill>
                            <a:srgbClr val="000000"/>
                          </a:solidFill>
                          <a:effectLst/>
                          <a:latin typeface="Calibri"/>
                        </a:rPr>
                        <a:t>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400" b="1" i="0" u="none" strike="noStrike">
                          <a:solidFill>
                            <a:srgbClr val="000000"/>
                          </a:solidFill>
                          <a:effectLst/>
                          <a:latin typeface="Calibri"/>
                        </a:rPr>
                        <a:t> $7,000,000.00 </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ES" sz="1400" b="1" i="0" u="none" strike="noStrike" dirty="0" smtClean="0">
                          <a:solidFill>
                            <a:srgbClr val="000000"/>
                          </a:solidFill>
                          <a:effectLst/>
                          <a:latin typeface="Calibri"/>
                        </a:rPr>
                        <a:t>14%</a:t>
                      </a:r>
                      <a:endParaRPr lang="es-ES" sz="1400" b="1" i="0" u="none" strike="noStrike" dirty="0">
                        <a:solidFill>
                          <a:srgbClr val="000000"/>
                        </a:solidFill>
                        <a:effectLst/>
                        <a:latin typeface="Calibri"/>
                      </a:endParaRP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l" fontAlgn="ctr"/>
                      <a:r>
                        <a:rPr lang="es-ES" sz="1400" b="1" i="0" u="none" strike="noStrike" dirty="0">
                          <a:solidFill>
                            <a:srgbClr val="000000"/>
                          </a:solidFill>
                          <a:effectLst/>
                          <a:latin typeface="Calibri"/>
                        </a:rPr>
                        <a:t>Espacios </a:t>
                      </a:r>
                      <a:r>
                        <a:rPr lang="es-ES" sz="1400" b="1" i="0" u="none" strike="noStrike" dirty="0" smtClean="0">
                          <a:solidFill>
                            <a:srgbClr val="000000"/>
                          </a:solidFill>
                          <a:effectLst/>
                          <a:latin typeface="Calibri"/>
                        </a:rPr>
                        <a:t>Físicos</a:t>
                      </a:r>
                      <a:endParaRPr lang="es-ES" sz="1400" b="1" i="0" u="none" strike="noStrike" dirty="0">
                        <a:solidFill>
                          <a:srgbClr val="000000"/>
                        </a:solidFill>
                        <a:effectLst/>
                        <a:latin typeface="Calibri"/>
                      </a:endParaRP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s-ES" sz="1400" b="1" i="0" u="none" strike="noStrike">
                          <a:solidFill>
                            <a:srgbClr val="000000"/>
                          </a:solidFill>
                          <a:effectLst/>
                          <a:latin typeface="Calibri"/>
                        </a:rPr>
                        <a:t> $8,000,000.00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l" fontAlgn="ctr"/>
                      <a:r>
                        <a:rPr lang="es-ES" sz="1400" b="1" i="0" u="none" strike="noStrike">
                          <a:solidFill>
                            <a:srgbClr val="000000"/>
                          </a:solidFill>
                          <a:effectLst/>
                          <a:latin typeface="Calibri"/>
                        </a:rPr>
                        <a:t>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b"/>
                      <a:r>
                        <a:rPr lang="es-ES" sz="1400" b="1" i="0" u="none" strike="noStrike">
                          <a:solidFill>
                            <a:srgbClr val="000000"/>
                          </a:solidFill>
                          <a:effectLst/>
                          <a:latin typeface="Calibri"/>
                        </a:rPr>
                        <a:t> $8,000,000.00 </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s-ES" sz="1400" b="1" i="0" u="none" strike="noStrike">
                          <a:solidFill>
                            <a:srgbClr val="000000"/>
                          </a:solidFill>
                          <a:effectLst/>
                          <a:latin typeface="Calibri"/>
                        </a:rPr>
                        <a:t>15%</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228600">
                <a:tc>
                  <a:txBody>
                    <a:bodyPr/>
                    <a:lstStyle/>
                    <a:p>
                      <a:pPr algn="r" fontAlgn="ctr"/>
                      <a:r>
                        <a:rPr lang="es-ES" sz="1400" b="1" i="0" u="none" strike="noStrike">
                          <a:solidFill>
                            <a:srgbClr val="000000"/>
                          </a:solidFill>
                          <a:effectLst/>
                          <a:latin typeface="Calibri"/>
                        </a:rPr>
                        <a:t>Total</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r" fontAlgn="ctr"/>
                      <a:r>
                        <a:rPr lang="es-ES" sz="1400" b="1" i="0" u="none" strike="noStrike">
                          <a:solidFill>
                            <a:srgbClr val="000000"/>
                          </a:solidFill>
                          <a:effectLst/>
                          <a:latin typeface="Calibri"/>
                        </a:rPr>
                        <a:t> $51,651,999.00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r" fontAlgn="ctr"/>
                      <a:r>
                        <a:rPr lang="es-ES" sz="1400" b="1" i="0" u="none" strike="noStrike">
                          <a:solidFill>
                            <a:srgbClr val="000000"/>
                          </a:solidFill>
                          <a:effectLst/>
                          <a:latin typeface="Calibri"/>
                        </a:rPr>
                        <a:t> $3,321,431.00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r" fontAlgn="b"/>
                      <a:r>
                        <a:rPr lang="es-ES" sz="1400" b="1" i="0" u="none" strike="noStrike">
                          <a:solidFill>
                            <a:srgbClr val="000000"/>
                          </a:solidFill>
                          <a:effectLst/>
                          <a:latin typeface="Calibri"/>
                        </a:rPr>
                        <a:t> $54,973,430.00 </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ctr" fontAlgn="b"/>
                      <a:r>
                        <a:rPr lang="es-ES" sz="1400" b="1" i="0" u="none" strike="noStrike" dirty="0">
                          <a:solidFill>
                            <a:srgbClr val="000000"/>
                          </a:solidFill>
                          <a:effectLst/>
                          <a:latin typeface="Calibri"/>
                        </a:rPr>
                        <a:t>100%</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r>
            </a:tbl>
          </a:graphicData>
        </a:graphic>
      </p:graphicFrame>
      <p:graphicFrame>
        <p:nvGraphicFramePr>
          <p:cNvPr id="15" name="Gráfico 14"/>
          <p:cNvGraphicFramePr>
            <a:graphicFrameLocks/>
          </p:cNvGraphicFramePr>
          <p:nvPr>
            <p:extLst>
              <p:ext uri="{D42A27DB-BD31-4B8C-83A1-F6EECF244321}">
                <p14:modId xmlns:p14="http://schemas.microsoft.com/office/powerpoint/2010/main" val="443429988"/>
              </p:ext>
            </p:extLst>
          </p:nvPr>
        </p:nvGraphicFramePr>
        <p:xfrm>
          <a:off x="611560" y="3429000"/>
          <a:ext cx="7920880" cy="320493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6185904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4154625589"/>
              </p:ext>
            </p:extLst>
          </p:nvPr>
        </p:nvGraphicFramePr>
        <p:xfrm>
          <a:off x="1619672" y="548680"/>
          <a:ext cx="5892800" cy="1828800"/>
        </p:xfrm>
        <a:graphic>
          <a:graphicData uri="http://schemas.openxmlformats.org/drawingml/2006/table">
            <a:tbl>
              <a:tblPr/>
              <a:tblGrid>
                <a:gridCol w="4330700"/>
                <a:gridCol w="1562100"/>
              </a:tblGrid>
              <a:tr h="228600">
                <a:tc>
                  <a:txBody>
                    <a:bodyPr/>
                    <a:lstStyle/>
                    <a:p>
                      <a:pPr algn="ctr" fontAlgn="ctr"/>
                      <a:r>
                        <a:rPr lang="es-ES" sz="1400" b="1" i="0" u="none" strike="noStrike">
                          <a:solidFill>
                            <a:srgbClr val="000000"/>
                          </a:solidFill>
                          <a:effectLst/>
                          <a:latin typeface="Calibri"/>
                        </a:rPr>
                        <a:t>Proyecto</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ctr" fontAlgn="ctr"/>
                      <a:r>
                        <a:rPr lang="es-ES" sz="1400" b="1" i="0" u="none" strike="noStrike">
                          <a:solidFill>
                            <a:srgbClr val="000000"/>
                          </a:solidFill>
                          <a:effectLst/>
                          <a:latin typeface="Calibri"/>
                        </a:rPr>
                        <a:t>Recursos</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r>
              <a:tr h="228600">
                <a:tc>
                  <a:txBody>
                    <a:bodyPr/>
                    <a:lstStyle/>
                    <a:p>
                      <a:pPr algn="l" fontAlgn="ctr"/>
                      <a:r>
                        <a:rPr lang="es-ES" sz="1400" b="1" i="0" u="none" strike="noStrike" dirty="0">
                          <a:solidFill>
                            <a:srgbClr val="000000"/>
                          </a:solidFill>
                          <a:effectLst/>
                          <a:latin typeface="Calibri"/>
                        </a:rPr>
                        <a:t>Gestión de Secretaría</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s-ES" sz="1400" b="0" i="0" u="none" strike="noStrike">
                          <a:solidFill>
                            <a:srgbClr val="000000"/>
                          </a:solidFill>
                          <a:effectLst/>
                          <a:latin typeface="Calibri"/>
                        </a:rPr>
                        <a:t> $7,882,566.00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228600">
                <a:tc>
                  <a:txBody>
                    <a:bodyPr/>
                    <a:lstStyle/>
                    <a:p>
                      <a:pPr algn="l" fontAlgn="ctr"/>
                      <a:r>
                        <a:rPr lang="es-ES" sz="1400" b="1" i="0" u="none" strike="noStrike">
                          <a:solidFill>
                            <a:srgbClr val="000000"/>
                          </a:solidFill>
                          <a:effectLst/>
                          <a:latin typeface="Calibri"/>
                        </a:rPr>
                        <a:t>Sustentabilidad</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ES" sz="1400" b="0" i="0" u="none" strike="noStrike">
                          <a:solidFill>
                            <a:srgbClr val="000000"/>
                          </a:solidFill>
                          <a:effectLst/>
                          <a:latin typeface="Calibri"/>
                        </a:rPr>
                        <a:t> $300,000.00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l" fontAlgn="ctr"/>
                      <a:r>
                        <a:rPr lang="es-ES" sz="1400" b="1" i="0" u="none" strike="noStrike">
                          <a:solidFill>
                            <a:srgbClr val="000000"/>
                          </a:solidFill>
                          <a:effectLst/>
                          <a:latin typeface="Calibri"/>
                        </a:rPr>
                        <a:t>Evaluación y Acreditación</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s-ES" sz="1400" b="1" i="0" u="none" strike="noStrike">
                          <a:solidFill>
                            <a:srgbClr val="000000"/>
                          </a:solidFill>
                          <a:effectLst/>
                          <a:latin typeface="Calibri"/>
                        </a:rPr>
                        <a:t> $596,000.00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228600">
                <a:tc>
                  <a:txBody>
                    <a:bodyPr/>
                    <a:lstStyle/>
                    <a:p>
                      <a:pPr algn="l" fontAlgn="ctr"/>
                      <a:r>
                        <a:rPr lang="es-ES" sz="1400" b="1" i="0" u="none" strike="noStrike">
                          <a:solidFill>
                            <a:srgbClr val="000000"/>
                          </a:solidFill>
                          <a:effectLst/>
                          <a:latin typeface="Calibri"/>
                        </a:rPr>
                        <a:t>Control de Gestión</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ES" sz="1400" b="1" i="0" u="none" strike="noStrike">
                          <a:solidFill>
                            <a:srgbClr val="000000"/>
                          </a:solidFill>
                          <a:effectLst/>
                          <a:latin typeface="Calibri"/>
                        </a:rPr>
                        <a:t> $600,000.00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l" fontAlgn="ctr"/>
                      <a:r>
                        <a:rPr lang="es-ES" sz="1400" b="1" i="0" u="none" strike="noStrike">
                          <a:solidFill>
                            <a:srgbClr val="000000"/>
                          </a:solidFill>
                          <a:effectLst/>
                          <a:latin typeface="Calibri"/>
                        </a:rPr>
                        <a:t>Consejo Académico</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s-ES" sz="1400" b="0" i="0" u="none" strike="noStrike">
                          <a:solidFill>
                            <a:srgbClr val="000000"/>
                          </a:solidFill>
                          <a:effectLst/>
                          <a:latin typeface="Calibri"/>
                        </a:rPr>
                        <a:t> $422,500.00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228600">
                <a:tc>
                  <a:txBody>
                    <a:bodyPr/>
                    <a:lstStyle/>
                    <a:p>
                      <a:pPr algn="l" fontAlgn="ctr"/>
                      <a:r>
                        <a:rPr lang="es-ES" sz="1400" b="1" i="0" u="none" strike="noStrike">
                          <a:solidFill>
                            <a:srgbClr val="000000"/>
                          </a:solidFill>
                          <a:effectLst/>
                          <a:latin typeface="Calibri"/>
                        </a:rPr>
                        <a:t>Mantenimiento de la infraestructura</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ES" sz="1400" b="0" i="0" u="none" strike="noStrike">
                          <a:solidFill>
                            <a:srgbClr val="000000"/>
                          </a:solidFill>
                          <a:effectLst/>
                          <a:latin typeface="Calibri"/>
                        </a:rPr>
                        <a:t> $3,350,200.00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r" fontAlgn="ctr"/>
                      <a:r>
                        <a:rPr lang="es-ES" sz="1400" b="1" i="0" u="none" strike="noStrike" dirty="0">
                          <a:solidFill>
                            <a:srgbClr val="000000"/>
                          </a:solidFill>
                          <a:effectLst/>
                          <a:latin typeface="Calibri"/>
                        </a:rPr>
                        <a:t>Total</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r" fontAlgn="ctr"/>
                      <a:r>
                        <a:rPr lang="es-ES" sz="1400" b="1" i="0" u="none" strike="noStrike" dirty="0">
                          <a:solidFill>
                            <a:srgbClr val="000000"/>
                          </a:solidFill>
                          <a:effectLst/>
                          <a:latin typeface="Calibri"/>
                        </a:rPr>
                        <a:t> $13,151,266.00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r>
            </a:tbl>
          </a:graphicData>
        </a:graphic>
      </p:graphicFrame>
      <p:sp>
        <p:nvSpPr>
          <p:cNvPr id="8" name="7 Rectángulo"/>
          <p:cNvSpPr>
            <a:spLocks noChangeArrowheads="1"/>
          </p:cNvSpPr>
          <p:nvPr/>
        </p:nvSpPr>
        <p:spPr bwMode="auto">
          <a:xfrm>
            <a:off x="539552" y="-146515"/>
            <a:ext cx="8064896" cy="62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152352" bIns="38088" anchor="ctr">
            <a:spAutoFit/>
          </a:bodyPr>
          <a:lstStyle/>
          <a:p>
            <a:pPr algn="ctr" eaLnBrk="0" hangingPunct="0"/>
            <a:r>
              <a:rPr lang="es-MX" sz="2800" b="1" dirty="0" smtClean="0">
                <a:latin typeface="+mj-lt"/>
                <a:cs typeface="Times New Roman" pitchFamily="18" charset="0"/>
              </a:rPr>
              <a:t>Oficina de la Secretaría de Unidad</a:t>
            </a:r>
            <a:endParaRPr lang="es-MX" sz="2800" b="1" dirty="0">
              <a:latin typeface="+mj-lt"/>
              <a:cs typeface="Times New Roman" pitchFamily="18" charset="0"/>
            </a:endParaRPr>
          </a:p>
        </p:txBody>
      </p:sp>
      <p:graphicFrame>
        <p:nvGraphicFramePr>
          <p:cNvPr id="4" name="Gráfico 3"/>
          <p:cNvGraphicFramePr>
            <a:graphicFrameLocks/>
          </p:cNvGraphicFramePr>
          <p:nvPr>
            <p:extLst>
              <p:ext uri="{D42A27DB-BD31-4B8C-83A1-F6EECF244321}">
                <p14:modId xmlns:p14="http://schemas.microsoft.com/office/powerpoint/2010/main" val="2939651777"/>
              </p:ext>
            </p:extLst>
          </p:nvPr>
        </p:nvGraphicFramePr>
        <p:xfrm>
          <a:off x="395536" y="2708920"/>
          <a:ext cx="8280920" cy="377202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5114721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3472107534"/>
              </p:ext>
            </p:extLst>
          </p:nvPr>
        </p:nvGraphicFramePr>
        <p:xfrm>
          <a:off x="1547664" y="620688"/>
          <a:ext cx="5892800" cy="1143000"/>
        </p:xfrm>
        <a:graphic>
          <a:graphicData uri="http://schemas.openxmlformats.org/drawingml/2006/table">
            <a:tbl>
              <a:tblPr/>
              <a:tblGrid>
                <a:gridCol w="4330700"/>
                <a:gridCol w="1562100"/>
              </a:tblGrid>
              <a:tr h="228600">
                <a:tc>
                  <a:txBody>
                    <a:bodyPr/>
                    <a:lstStyle/>
                    <a:p>
                      <a:pPr algn="ctr" fontAlgn="ctr"/>
                      <a:r>
                        <a:rPr lang="es-ES" sz="1400" b="1" i="0" u="none" strike="noStrike">
                          <a:solidFill>
                            <a:srgbClr val="000000"/>
                          </a:solidFill>
                          <a:effectLst/>
                          <a:latin typeface="Calibri"/>
                        </a:rPr>
                        <a:t>Proyecto</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ctr" fontAlgn="ctr"/>
                      <a:r>
                        <a:rPr lang="es-ES" sz="1400" b="1" i="0" u="none" strike="noStrike">
                          <a:solidFill>
                            <a:srgbClr val="000000"/>
                          </a:solidFill>
                          <a:effectLst/>
                          <a:latin typeface="Calibri"/>
                        </a:rPr>
                        <a:t>Recursos</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r>
              <a:tr h="228600">
                <a:tc>
                  <a:txBody>
                    <a:bodyPr/>
                    <a:lstStyle/>
                    <a:p>
                      <a:pPr algn="l" fontAlgn="ctr"/>
                      <a:r>
                        <a:rPr lang="es-ES" sz="1400" b="1" i="0" u="none" strike="noStrike">
                          <a:solidFill>
                            <a:srgbClr val="000000"/>
                          </a:solidFill>
                          <a:effectLst/>
                          <a:latin typeface="Calibri"/>
                        </a:rPr>
                        <a:t>Gestión de la CSA</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s-ES" sz="1400" b="0" i="0" u="none" strike="noStrike">
                          <a:solidFill>
                            <a:srgbClr val="000000"/>
                          </a:solidFill>
                          <a:effectLst/>
                          <a:latin typeface="Calibri"/>
                        </a:rPr>
                        <a:t> $579,960.00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228600">
                <a:tc>
                  <a:txBody>
                    <a:bodyPr/>
                    <a:lstStyle/>
                    <a:p>
                      <a:pPr algn="l" fontAlgn="ctr"/>
                      <a:r>
                        <a:rPr lang="es-ES" sz="1400" b="1" i="0" u="none" strike="noStrike">
                          <a:solidFill>
                            <a:srgbClr val="000000"/>
                          </a:solidFill>
                          <a:effectLst/>
                          <a:latin typeface="Calibri"/>
                        </a:rPr>
                        <a:t>Pago de servicios</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ES" sz="1400" b="0" i="0" u="none" strike="noStrike">
                          <a:solidFill>
                            <a:srgbClr val="000000"/>
                          </a:solidFill>
                          <a:effectLst/>
                          <a:latin typeface="Calibri"/>
                        </a:rPr>
                        <a:t> $710,040.00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l" fontAlgn="ctr"/>
                      <a:r>
                        <a:rPr lang="es-ES" sz="1400" b="1" i="0" u="none" strike="noStrike">
                          <a:solidFill>
                            <a:srgbClr val="000000"/>
                          </a:solidFill>
                          <a:effectLst/>
                          <a:latin typeface="Calibri"/>
                        </a:rPr>
                        <a:t>Remuneraciones</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s-ES" sz="1400" b="1" i="0" u="none" strike="noStrike">
                          <a:solidFill>
                            <a:srgbClr val="000000"/>
                          </a:solidFill>
                          <a:effectLst/>
                          <a:latin typeface="Calibri"/>
                        </a:rPr>
                        <a:t> $210,000.00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228600">
                <a:tc>
                  <a:txBody>
                    <a:bodyPr/>
                    <a:lstStyle/>
                    <a:p>
                      <a:pPr algn="r" fontAlgn="ctr"/>
                      <a:r>
                        <a:rPr lang="es-ES" sz="1400" b="1" i="0" u="none" strike="noStrike">
                          <a:solidFill>
                            <a:srgbClr val="000000"/>
                          </a:solidFill>
                          <a:effectLst/>
                          <a:latin typeface="Calibri"/>
                        </a:rPr>
                        <a:t>Total</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r" fontAlgn="ctr"/>
                      <a:r>
                        <a:rPr lang="es-ES" sz="1400" b="1" i="0" u="none" strike="noStrike" dirty="0">
                          <a:solidFill>
                            <a:srgbClr val="000000"/>
                          </a:solidFill>
                          <a:effectLst/>
                          <a:latin typeface="Calibri"/>
                        </a:rPr>
                        <a:t> $1,500,000.00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r>
            </a:tbl>
          </a:graphicData>
        </a:graphic>
      </p:graphicFrame>
      <p:sp>
        <p:nvSpPr>
          <p:cNvPr id="8" name="7 Rectángulo"/>
          <p:cNvSpPr>
            <a:spLocks noChangeArrowheads="1"/>
          </p:cNvSpPr>
          <p:nvPr/>
        </p:nvSpPr>
        <p:spPr bwMode="auto">
          <a:xfrm>
            <a:off x="539552" y="-146515"/>
            <a:ext cx="8064896" cy="62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152352" bIns="38088" anchor="ctr">
            <a:spAutoFit/>
          </a:bodyPr>
          <a:lstStyle/>
          <a:p>
            <a:pPr algn="ctr" eaLnBrk="0" hangingPunct="0"/>
            <a:r>
              <a:rPr lang="es-MX" sz="2800" b="1" dirty="0" smtClean="0">
                <a:latin typeface="+mj-lt"/>
                <a:cs typeface="Times New Roman" pitchFamily="18" charset="0"/>
              </a:rPr>
              <a:t>Servicios Administrativos</a:t>
            </a:r>
            <a:endParaRPr lang="es-MX" sz="2800" b="1" dirty="0">
              <a:latin typeface="+mj-lt"/>
              <a:cs typeface="Times New Roman" pitchFamily="18" charset="0"/>
            </a:endParaRPr>
          </a:p>
        </p:txBody>
      </p:sp>
      <p:graphicFrame>
        <p:nvGraphicFramePr>
          <p:cNvPr id="9" name="Gráfico 8"/>
          <p:cNvGraphicFramePr>
            <a:graphicFrameLocks/>
          </p:cNvGraphicFramePr>
          <p:nvPr>
            <p:extLst>
              <p:ext uri="{D42A27DB-BD31-4B8C-83A1-F6EECF244321}">
                <p14:modId xmlns:p14="http://schemas.microsoft.com/office/powerpoint/2010/main" val="1053425051"/>
              </p:ext>
            </p:extLst>
          </p:nvPr>
        </p:nvGraphicFramePr>
        <p:xfrm>
          <a:off x="611560" y="2060848"/>
          <a:ext cx="7776864" cy="424847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176723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p:cNvGraphicFramePr>
            <a:graphicFrameLocks noGrp="1"/>
          </p:cNvGraphicFramePr>
          <p:nvPr>
            <p:extLst>
              <p:ext uri="{D42A27DB-BD31-4B8C-83A1-F6EECF244321}">
                <p14:modId xmlns:p14="http://schemas.microsoft.com/office/powerpoint/2010/main" val="3665049041"/>
              </p:ext>
            </p:extLst>
          </p:nvPr>
        </p:nvGraphicFramePr>
        <p:xfrm>
          <a:off x="1763688" y="620688"/>
          <a:ext cx="5892800" cy="1828800"/>
        </p:xfrm>
        <a:graphic>
          <a:graphicData uri="http://schemas.openxmlformats.org/drawingml/2006/table">
            <a:tbl>
              <a:tblPr/>
              <a:tblGrid>
                <a:gridCol w="4330700"/>
                <a:gridCol w="1562100"/>
              </a:tblGrid>
              <a:tr h="228600">
                <a:tc>
                  <a:txBody>
                    <a:bodyPr/>
                    <a:lstStyle/>
                    <a:p>
                      <a:pPr algn="ctr" fontAlgn="ctr"/>
                      <a:r>
                        <a:rPr lang="es-ES" sz="1400" b="1" i="0" u="none" strike="noStrike" dirty="0">
                          <a:solidFill>
                            <a:srgbClr val="000000"/>
                          </a:solidFill>
                          <a:effectLst/>
                          <a:latin typeface="Calibri"/>
                        </a:rPr>
                        <a:t>Proyecto</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ctr" fontAlgn="ctr"/>
                      <a:r>
                        <a:rPr lang="es-ES" sz="1400" b="1" i="0" u="none" strike="noStrike">
                          <a:solidFill>
                            <a:srgbClr val="000000"/>
                          </a:solidFill>
                          <a:effectLst/>
                          <a:latin typeface="Calibri"/>
                        </a:rPr>
                        <a:t>Recursos</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r>
              <a:tr h="228600">
                <a:tc>
                  <a:txBody>
                    <a:bodyPr/>
                    <a:lstStyle/>
                    <a:p>
                      <a:pPr algn="l" fontAlgn="ctr"/>
                      <a:r>
                        <a:rPr lang="es-ES" sz="1400" b="1" i="0" u="none" strike="noStrike">
                          <a:solidFill>
                            <a:srgbClr val="000000"/>
                          </a:solidFill>
                          <a:effectLst/>
                          <a:latin typeface="Calibri"/>
                        </a:rPr>
                        <a:t>Adquisición de libros</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s-ES" sz="1400" b="0" i="0" u="none" strike="noStrike">
                          <a:solidFill>
                            <a:srgbClr val="000000"/>
                          </a:solidFill>
                          <a:effectLst/>
                          <a:latin typeface="Calibri"/>
                        </a:rPr>
                        <a:t> $1,500,000.00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228600">
                <a:tc>
                  <a:txBody>
                    <a:bodyPr/>
                    <a:lstStyle/>
                    <a:p>
                      <a:pPr algn="l" fontAlgn="ctr"/>
                      <a:r>
                        <a:rPr lang="es-ES" sz="1400" b="1" i="0" u="none" strike="noStrike">
                          <a:solidFill>
                            <a:srgbClr val="000000"/>
                          </a:solidFill>
                          <a:effectLst/>
                          <a:latin typeface="Calibri"/>
                        </a:rPr>
                        <a:t>Gestión de la CSB</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ES" sz="1400" b="0" i="0" u="none" strike="noStrike">
                          <a:solidFill>
                            <a:srgbClr val="000000"/>
                          </a:solidFill>
                          <a:effectLst/>
                          <a:latin typeface="Calibri"/>
                        </a:rPr>
                        <a:t> $709,812.00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l" fontAlgn="ctr"/>
                      <a:r>
                        <a:rPr lang="es-ES" sz="1400" b="1" i="0" u="none" strike="noStrike">
                          <a:solidFill>
                            <a:srgbClr val="000000"/>
                          </a:solidFill>
                          <a:effectLst/>
                          <a:latin typeface="Calibri"/>
                        </a:rPr>
                        <a:t>Desarrollo de colecciones</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s-ES" sz="1400" b="1" i="0" u="none" strike="noStrike">
                          <a:solidFill>
                            <a:srgbClr val="000000"/>
                          </a:solidFill>
                          <a:effectLst/>
                          <a:latin typeface="Calibri"/>
                        </a:rPr>
                        <a:t> $45,100.00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228600">
                <a:tc>
                  <a:txBody>
                    <a:bodyPr/>
                    <a:lstStyle/>
                    <a:p>
                      <a:pPr algn="l" fontAlgn="ctr"/>
                      <a:r>
                        <a:rPr lang="es-ES" sz="1400" b="1" i="0" u="none" strike="noStrike">
                          <a:solidFill>
                            <a:srgbClr val="000000"/>
                          </a:solidFill>
                          <a:effectLst/>
                          <a:latin typeface="Calibri"/>
                        </a:rPr>
                        <a:t>Servicios al público</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ES" sz="1400" b="1" i="0" u="none" strike="noStrike">
                          <a:solidFill>
                            <a:srgbClr val="000000"/>
                          </a:solidFill>
                          <a:effectLst/>
                          <a:latin typeface="Calibri"/>
                        </a:rPr>
                        <a:t> $18,000.00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l" fontAlgn="ctr"/>
                      <a:r>
                        <a:rPr lang="es-ES" sz="1400" b="1" i="0" u="none" strike="noStrike">
                          <a:solidFill>
                            <a:srgbClr val="000000"/>
                          </a:solidFill>
                          <a:effectLst/>
                          <a:latin typeface="Calibri"/>
                        </a:rPr>
                        <a:t>Servicios especializados</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s-ES" sz="1400" b="0" i="0" u="none" strike="noStrike">
                          <a:solidFill>
                            <a:srgbClr val="000000"/>
                          </a:solidFill>
                          <a:effectLst/>
                          <a:latin typeface="Calibri"/>
                        </a:rPr>
                        <a:t> $107,388.00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228600">
                <a:tc>
                  <a:txBody>
                    <a:bodyPr/>
                    <a:lstStyle/>
                    <a:p>
                      <a:pPr algn="l" fontAlgn="ctr"/>
                      <a:r>
                        <a:rPr lang="es-ES" sz="1400" b="1" i="0" u="none" strike="noStrike">
                          <a:solidFill>
                            <a:srgbClr val="000000"/>
                          </a:solidFill>
                          <a:effectLst/>
                          <a:latin typeface="Calibri"/>
                        </a:rPr>
                        <a:t>Remuneraciones</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ES" sz="1400" b="1" i="0" u="none" strike="noStrike">
                          <a:solidFill>
                            <a:srgbClr val="000000"/>
                          </a:solidFill>
                          <a:effectLst/>
                          <a:latin typeface="Calibri"/>
                        </a:rPr>
                        <a:t> $70,000.00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r" fontAlgn="ctr"/>
                      <a:r>
                        <a:rPr lang="es-ES" sz="1400" b="1" i="0" u="none" strike="noStrike">
                          <a:solidFill>
                            <a:srgbClr val="000000"/>
                          </a:solidFill>
                          <a:effectLst/>
                          <a:latin typeface="Calibri"/>
                        </a:rPr>
                        <a:t>Total</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r" fontAlgn="ctr"/>
                      <a:r>
                        <a:rPr lang="es-ES" sz="1400" b="1" i="0" u="none" strike="noStrike" dirty="0">
                          <a:solidFill>
                            <a:srgbClr val="000000"/>
                          </a:solidFill>
                          <a:effectLst/>
                          <a:latin typeface="Calibri"/>
                        </a:rPr>
                        <a:t> $2,450,300.00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r>
            </a:tbl>
          </a:graphicData>
        </a:graphic>
      </p:graphicFrame>
      <p:sp>
        <p:nvSpPr>
          <p:cNvPr id="7" name="7 Rectángulo"/>
          <p:cNvSpPr>
            <a:spLocks noChangeArrowheads="1"/>
          </p:cNvSpPr>
          <p:nvPr/>
        </p:nvSpPr>
        <p:spPr bwMode="auto">
          <a:xfrm>
            <a:off x="539552" y="-146515"/>
            <a:ext cx="8064896" cy="62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152352" bIns="38088" anchor="ctr">
            <a:spAutoFit/>
          </a:bodyPr>
          <a:lstStyle/>
          <a:p>
            <a:pPr algn="ctr" eaLnBrk="0" hangingPunct="0"/>
            <a:r>
              <a:rPr lang="es-MX" sz="2800" b="1" dirty="0" smtClean="0">
                <a:latin typeface="+mj-lt"/>
                <a:cs typeface="Times New Roman" pitchFamily="18" charset="0"/>
              </a:rPr>
              <a:t>Servicios Bibliotecarios</a:t>
            </a:r>
            <a:endParaRPr lang="es-MX" sz="2800" b="1" dirty="0">
              <a:latin typeface="+mj-lt"/>
              <a:cs typeface="Times New Roman" pitchFamily="18" charset="0"/>
            </a:endParaRPr>
          </a:p>
        </p:txBody>
      </p:sp>
      <p:graphicFrame>
        <p:nvGraphicFramePr>
          <p:cNvPr id="8" name="Gráfico 7"/>
          <p:cNvGraphicFramePr>
            <a:graphicFrameLocks/>
          </p:cNvGraphicFramePr>
          <p:nvPr>
            <p:extLst>
              <p:ext uri="{D42A27DB-BD31-4B8C-83A1-F6EECF244321}">
                <p14:modId xmlns:p14="http://schemas.microsoft.com/office/powerpoint/2010/main" val="2763502951"/>
              </p:ext>
            </p:extLst>
          </p:nvPr>
        </p:nvGraphicFramePr>
        <p:xfrm>
          <a:off x="611560" y="2564904"/>
          <a:ext cx="7848872" cy="429309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764068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Gráfico 5"/>
          <p:cNvGraphicFramePr>
            <a:graphicFrameLocks/>
          </p:cNvGraphicFramePr>
          <p:nvPr>
            <p:extLst>
              <p:ext uri="{D42A27DB-BD31-4B8C-83A1-F6EECF244321}">
                <p14:modId xmlns:p14="http://schemas.microsoft.com/office/powerpoint/2010/main" val="3418527748"/>
              </p:ext>
            </p:extLst>
          </p:nvPr>
        </p:nvGraphicFramePr>
        <p:xfrm>
          <a:off x="-2196752" y="1916832"/>
          <a:ext cx="9144000" cy="494116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Tabla 2"/>
          <p:cNvGraphicFramePr>
            <a:graphicFrameLocks noGrp="1"/>
          </p:cNvGraphicFramePr>
          <p:nvPr>
            <p:extLst>
              <p:ext uri="{D42A27DB-BD31-4B8C-83A1-F6EECF244321}">
                <p14:modId xmlns:p14="http://schemas.microsoft.com/office/powerpoint/2010/main" val="1396020985"/>
              </p:ext>
            </p:extLst>
          </p:nvPr>
        </p:nvGraphicFramePr>
        <p:xfrm>
          <a:off x="1691680" y="620688"/>
          <a:ext cx="5892800" cy="1143000"/>
        </p:xfrm>
        <a:graphic>
          <a:graphicData uri="http://schemas.openxmlformats.org/drawingml/2006/table">
            <a:tbl>
              <a:tblPr/>
              <a:tblGrid>
                <a:gridCol w="4330700"/>
                <a:gridCol w="1562100"/>
              </a:tblGrid>
              <a:tr h="228600">
                <a:tc>
                  <a:txBody>
                    <a:bodyPr/>
                    <a:lstStyle/>
                    <a:p>
                      <a:pPr algn="ctr" fontAlgn="ctr"/>
                      <a:r>
                        <a:rPr lang="es-ES" sz="1400" b="1" i="0" u="none" strike="noStrike" dirty="0">
                          <a:solidFill>
                            <a:srgbClr val="000000"/>
                          </a:solidFill>
                          <a:effectLst/>
                          <a:latin typeface="Calibri"/>
                        </a:rPr>
                        <a:t>Proyecto</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ctr" fontAlgn="ctr"/>
                      <a:r>
                        <a:rPr lang="es-ES" sz="1400" b="1" i="0" u="none" strike="noStrike">
                          <a:solidFill>
                            <a:srgbClr val="000000"/>
                          </a:solidFill>
                          <a:effectLst/>
                          <a:latin typeface="Calibri"/>
                        </a:rPr>
                        <a:t>Recursos</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r>
              <a:tr h="228600">
                <a:tc>
                  <a:txBody>
                    <a:bodyPr/>
                    <a:lstStyle/>
                    <a:p>
                      <a:pPr algn="l" fontAlgn="ctr"/>
                      <a:r>
                        <a:rPr lang="es-ES" sz="1400" b="1" i="0" u="none" strike="noStrike" dirty="0">
                          <a:solidFill>
                            <a:srgbClr val="000000"/>
                          </a:solidFill>
                          <a:effectLst/>
                          <a:latin typeface="Calibri"/>
                        </a:rPr>
                        <a:t>Gestión de la CSC</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s-ES" sz="1400" b="0" i="0" u="none" strike="noStrike">
                          <a:solidFill>
                            <a:srgbClr val="000000"/>
                          </a:solidFill>
                          <a:effectLst/>
                          <a:latin typeface="Calibri"/>
                        </a:rPr>
                        <a:t> $3,501,643.95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228600">
                <a:tc>
                  <a:txBody>
                    <a:bodyPr/>
                    <a:lstStyle/>
                    <a:p>
                      <a:pPr algn="l" fontAlgn="ctr"/>
                      <a:r>
                        <a:rPr lang="es-ES" sz="1400" b="1" i="0" u="none" strike="noStrike" dirty="0">
                          <a:solidFill>
                            <a:srgbClr val="000000"/>
                          </a:solidFill>
                          <a:effectLst/>
                          <a:latin typeface="Calibri"/>
                        </a:rPr>
                        <a:t>Mantenimiento e infraestructura de cómputo</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ES" sz="1400" b="0" i="0" u="none" strike="noStrike" dirty="0">
                          <a:solidFill>
                            <a:srgbClr val="000000"/>
                          </a:solidFill>
                          <a:effectLst/>
                          <a:latin typeface="Calibri"/>
                        </a:rPr>
                        <a:t> $11,012,788.29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l" fontAlgn="ctr"/>
                      <a:r>
                        <a:rPr lang="es-ES" sz="1400" b="1" i="0" u="none" strike="noStrike">
                          <a:solidFill>
                            <a:srgbClr val="000000"/>
                          </a:solidFill>
                          <a:effectLst/>
                          <a:latin typeface="Calibri"/>
                        </a:rPr>
                        <a:t>Remuneraciones</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s-ES" sz="1400" b="1" i="0" u="none" strike="noStrike" dirty="0">
                          <a:solidFill>
                            <a:srgbClr val="000000"/>
                          </a:solidFill>
                          <a:effectLst/>
                          <a:latin typeface="Calibri"/>
                        </a:rPr>
                        <a:t> $485,567.76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228600">
                <a:tc>
                  <a:txBody>
                    <a:bodyPr/>
                    <a:lstStyle/>
                    <a:p>
                      <a:pPr algn="r" fontAlgn="ctr"/>
                      <a:r>
                        <a:rPr lang="es-ES" sz="1400" b="1" i="0" u="none" strike="noStrike">
                          <a:solidFill>
                            <a:srgbClr val="000000"/>
                          </a:solidFill>
                          <a:effectLst/>
                          <a:latin typeface="Calibri"/>
                        </a:rPr>
                        <a:t>Total</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r" fontAlgn="ctr"/>
                      <a:r>
                        <a:rPr lang="es-ES" sz="1400" b="1" i="0" u="none" strike="noStrike" dirty="0">
                          <a:solidFill>
                            <a:srgbClr val="000000"/>
                          </a:solidFill>
                          <a:effectLst/>
                          <a:latin typeface="Calibri"/>
                        </a:rPr>
                        <a:t> $15,000,000.00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r>
            </a:tbl>
          </a:graphicData>
        </a:graphic>
      </p:graphicFrame>
      <p:sp>
        <p:nvSpPr>
          <p:cNvPr id="8" name="7 Rectángulo"/>
          <p:cNvSpPr>
            <a:spLocks noChangeArrowheads="1"/>
          </p:cNvSpPr>
          <p:nvPr/>
        </p:nvSpPr>
        <p:spPr bwMode="auto">
          <a:xfrm>
            <a:off x="539552" y="-146515"/>
            <a:ext cx="8064896" cy="62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152352" bIns="38088" anchor="ctr">
            <a:spAutoFit/>
          </a:bodyPr>
          <a:lstStyle/>
          <a:p>
            <a:pPr algn="ctr" eaLnBrk="0" hangingPunct="0"/>
            <a:r>
              <a:rPr lang="es-MX" sz="2800" b="1" dirty="0" smtClean="0">
                <a:latin typeface="+mj-lt"/>
                <a:cs typeface="Times New Roman" pitchFamily="18" charset="0"/>
              </a:rPr>
              <a:t>Servicios de Cómputo</a:t>
            </a:r>
            <a:endParaRPr lang="es-MX" sz="2800" b="1" dirty="0">
              <a:latin typeface="+mj-lt"/>
              <a:cs typeface="Times New Roman" pitchFamily="18" charset="0"/>
            </a:endParaRPr>
          </a:p>
        </p:txBody>
      </p:sp>
      <p:sp>
        <p:nvSpPr>
          <p:cNvPr id="11" name="Circular 10"/>
          <p:cNvSpPr/>
          <p:nvPr/>
        </p:nvSpPr>
        <p:spPr>
          <a:xfrm>
            <a:off x="333624" y="2285380"/>
            <a:ext cx="4104456" cy="4176464"/>
          </a:xfrm>
          <a:prstGeom prst="pie">
            <a:avLst>
              <a:gd name="adj1" fmla="val 21278566"/>
              <a:gd name="adj2" fmla="val 15596410"/>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s-ES" dirty="0"/>
          </a:p>
        </p:txBody>
      </p:sp>
      <p:sp>
        <p:nvSpPr>
          <p:cNvPr id="12" name="CuadroTexto 11"/>
          <p:cNvSpPr txBox="1"/>
          <p:nvPr/>
        </p:nvSpPr>
        <p:spPr>
          <a:xfrm>
            <a:off x="2267744" y="4509120"/>
            <a:ext cx="2088232" cy="646331"/>
          </a:xfrm>
          <a:prstGeom prst="rect">
            <a:avLst/>
          </a:prstGeom>
          <a:noFill/>
        </p:spPr>
        <p:txBody>
          <a:bodyPr wrap="square" rtlCol="0">
            <a:spAutoFit/>
          </a:bodyPr>
          <a:lstStyle/>
          <a:p>
            <a:pPr algn="ctr"/>
            <a:r>
              <a:rPr lang="es-ES" dirty="0" smtClean="0"/>
              <a:t>$11,012,788.29 </a:t>
            </a:r>
          </a:p>
          <a:p>
            <a:pPr algn="ctr"/>
            <a:r>
              <a:rPr lang="es-ES" dirty="0" smtClean="0"/>
              <a:t>partidas protegidas</a:t>
            </a:r>
          </a:p>
        </p:txBody>
      </p:sp>
      <p:sp>
        <p:nvSpPr>
          <p:cNvPr id="14" name="Circular 13"/>
          <p:cNvSpPr/>
          <p:nvPr/>
        </p:nvSpPr>
        <p:spPr>
          <a:xfrm rot="1750198">
            <a:off x="432454" y="2326399"/>
            <a:ext cx="3959900" cy="4049507"/>
          </a:xfrm>
          <a:prstGeom prst="pie">
            <a:avLst>
              <a:gd name="adj1" fmla="val 14911493"/>
              <a:gd name="adj2" fmla="val 19588012"/>
            </a:avLst>
          </a:prstGeom>
          <a:solidFill>
            <a:schemeClr val="accent4">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dirty="0">
              <a:solidFill>
                <a:schemeClr val="tx1"/>
              </a:solidFill>
            </a:endParaRPr>
          </a:p>
        </p:txBody>
      </p:sp>
      <p:sp>
        <p:nvSpPr>
          <p:cNvPr id="19" name="CuadroTexto 18"/>
          <p:cNvSpPr txBox="1"/>
          <p:nvPr/>
        </p:nvSpPr>
        <p:spPr>
          <a:xfrm rot="18407367">
            <a:off x="2013589" y="2982686"/>
            <a:ext cx="1997286" cy="646331"/>
          </a:xfrm>
          <a:prstGeom prst="rect">
            <a:avLst/>
          </a:prstGeom>
          <a:noFill/>
        </p:spPr>
        <p:txBody>
          <a:bodyPr wrap="none" rtlCol="0">
            <a:spAutoFit/>
          </a:bodyPr>
          <a:lstStyle/>
          <a:p>
            <a:pPr algn="ctr"/>
            <a:r>
              <a:rPr lang="es-ES" dirty="0" smtClean="0"/>
              <a:t>$</a:t>
            </a:r>
            <a:r>
              <a:rPr lang="es-ES" dirty="0"/>
              <a:t>3,083,310 </a:t>
            </a:r>
            <a:endParaRPr lang="es-ES" dirty="0" smtClean="0"/>
          </a:p>
          <a:p>
            <a:pPr algn="ctr"/>
            <a:r>
              <a:rPr lang="es-ES" dirty="0" smtClean="0"/>
              <a:t>Partidas protegidas</a:t>
            </a:r>
          </a:p>
        </p:txBody>
      </p:sp>
      <p:graphicFrame>
        <p:nvGraphicFramePr>
          <p:cNvPr id="23" name="Tabla 22"/>
          <p:cNvGraphicFramePr>
            <a:graphicFrameLocks noGrp="1"/>
          </p:cNvGraphicFramePr>
          <p:nvPr>
            <p:extLst>
              <p:ext uri="{D42A27DB-BD31-4B8C-83A1-F6EECF244321}">
                <p14:modId xmlns:p14="http://schemas.microsoft.com/office/powerpoint/2010/main" val="2075001660"/>
              </p:ext>
            </p:extLst>
          </p:nvPr>
        </p:nvGraphicFramePr>
        <p:xfrm>
          <a:off x="4572000" y="4221088"/>
          <a:ext cx="3744416" cy="1922779"/>
        </p:xfrm>
        <a:graphic>
          <a:graphicData uri="http://schemas.openxmlformats.org/drawingml/2006/table">
            <a:tbl>
              <a:tblPr firstRow="1" bandRow="1">
                <a:tableStyleId>{5C22544A-7EE6-4342-B048-85BDC9FD1C3A}</a:tableStyleId>
              </a:tblPr>
              <a:tblGrid>
                <a:gridCol w="2520280"/>
                <a:gridCol w="1224136"/>
              </a:tblGrid>
              <a:tr h="370840">
                <a:tc>
                  <a:txBody>
                    <a:bodyPr/>
                    <a:lstStyle/>
                    <a:p>
                      <a:pPr algn="l" fontAlgn="ctr"/>
                      <a:r>
                        <a:rPr lang="es-ES" sz="1400" b="0" u="none" strike="noStrike" dirty="0" smtClean="0">
                          <a:solidFill>
                            <a:schemeClr val="tx1"/>
                          </a:solidFill>
                          <a:effectLst/>
                        </a:rPr>
                        <a:t>Bienes </a:t>
                      </a:r>
                      <a:r>
                        <a:rPr lang="es-ES" sz="1400" b="0" u="none" strike="noStrike" dirty="0">
                          <a:solidFill>
                            <a:schemeClr val="tx1"/>
                          </a:solidFill>
                          <a:effectLst/>
                        </a:rPr>
                        <a:t>intangibles</a:t>
                      </a:r>
                      <a:r>
                        <a:rPr lang="es-ES" sz="1400" b="0" u="none" strike="noStrike" baseline="30000" dirty="0">
                          <a:solidFill>
                            <a:schemeClr val="tx1"/>
                          </a:solidFill>
                          <a:effectLst/>
                        </a:rPr>
                        <a:t>1</a:t>
                      </a:r>
                      <a:endParaRPr lang="es-ES" sz="1400" b="0" i="0" u="none" strike="noStrike" dirty="0">
                        <a:solidFill>
                          <a:schemeClr val="tx1"/>
                        </a:solidFill>
                        <a:effectLst/>
                        <a:latin typeface="+mn-lt"/>
                      </a:endParaRPr>
                    </a:p>
                  </a:txBody>
                  <a:tcPr marL="12700" marR="12700" marT="12700" marB="0" anchor="ctr">
                    <a:solidFill>
                      <a:srgbClr val="FFFF00"/>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s-ES" sz="1400" b="0" u="none" strike="noStrike" dirty="0" smtClean="0">
                          <a:solidFill>
                            <a:srgbClr val="000000"/>
                          </a:solidFill>
                          <a:effectLst/>
                        </a:rPr>
                        <a:t>$865,814</a:t>
                      </a:r>
                      <a:endParaRPr lang="es-ES" sz="1400" b="0" i="0" u="none" strike="noStrike" dirty="0" smtClean="0">
                        <a:solidFill>
                          <a:srgbClr val="000000"/>
                        </a:solidFill>
                        <a:effectLst/>
                        <a:latin typeface="+mn-lt"/>
                      </a:endParaRPr>
                    </a:p>
                  </a:txBody>
                  <a:tcPr>
                    <a:solidFill>
                      <a:srgbClr val="FFFF00"/>
                    </a:solidFill>
                  </a:tcPr>
                </a:tc>
              </a:tr>
              <a:tr h="370840">
                <a:tc>
                  <a:txBody>
                    <a:bodyPr/>
                    <a:lstStyle/>
                    <a:p>
                      <a:pPr algn="l" fontAlgn="ctr"/>
                      <a:r>
                        <a:rPr lang="es-ES" sz="1400" u="none" strike="noStrike" dirty="0" err="1" smtClean="0">
                          <a:effectLst/>
                        </a:rPr>
                        <a:t>Colab</a:t>
                      </a:r>
                      <a:r>
                        <a:rPr lang="es-ES" sz="1400" u="none" strike="noStrike" dirty="0">
                          <a:effectLst/>
                        </a:rPr>
                        <a:t>. Eventos y </a:t>
                      </a:r>
                      <a:r>
                        <a:rPr lang="es-ES" sz="1400" u="none" strike="noStrike" kern="1200" dirty="0">
                          <a:solidFill>
                            <a:schemeClr val="dk1"/>
                          </a:solidFill>
                          <a:effectLst/>
                          <a:latin typeface="+mn-lt"/>
                          <a:ea typeface="+mn-ea"/>
                          <a:cs typeface="+mn-cs"/>
                        </a:rPr>
                        <a:t>cuotas1</a:t>
                      </a:r>
                    </a:p>
                  </a:txBody>
                  <a:tcPr marL="12700" marR="12700" marT="12700" marB="0" anchor="ctr">
                    <a:solidFill>
                      <a:srgbClr val="FFFF00"/>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s-ES" sz="1400" u="none" strike="noStrike" dirty="0" smtClean="0">
                          <a:effectLst/>
                        </a:rPr>
                        <a:t>$93,849</a:t>
                      </a:r>
                      <a:endParaRPr lang="es-ES" sz="1400" b="0" i="0" u="none" strike="noStrike" dirty="0" smtClean="0">
                        <a:solidFill>
                          <a:srgbClr val="000000"/>
                        </a:solidFill>
                        <a:effectLst/>
                        <a:latin typeface="+mn-lt"/>
                      </a:endParaRPr>
                    </a:p>
                  </a:txBody>
                  <a:tcPr>
                    <a:solidFill>
                      <a:srgbClr val="FFFF00"/>
                    </a:solidFill>
                  </a:tcPr>
                </a:tc>
              </a:tr>
              <a:tr h="370840">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ES" sz="1400" u="none" strike="noStrike" dirty="0" smtClean="0">
                          <a:effectLst/>
                        </a:rPr>
                        <a:t>Servicios y Derechos (telefonía)</a:t>
                      </a:r>
                      <a:r>
                        <a:rPr lang="es-ES" sz="1400" u="none" strike="noStrike" baseline="30000" dirty="0" smtClean="0">
                          <a:effectLst/>
                        </a:rPr>
                        <a:t>1</a:t>
                      </a:r>
                      <a:endParaRPr lang="es-ES" sz="1400" b="0" i="0" u="none" strike="noStrike" dirty="0" smtClean="0">
                        <a:solidFill>
                          <a:srgbClr val="000000"/>
                        </a:solidFill>
                        <a:effectLst/>
                        <a:latin typeface="+mn-lt"/>
                      </a:endParaRPr>
                    </a:p>
                  </a:txBody>
                  <a:tcPr marL="12700" marR="12700" marT="12700" marB="0" anchor="ctr">
                    <a:solidFill>
                      <a:srgbClr val="FFFF00"/>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s-ES" sz="1400" u="none" strike="noStrike" dirty="0" smtClean="0">
                          <a:effectLst/>
                        </a:rPr>
                        <a:t>$2,386,936</a:t>
                      </a:r>
                      <a:endParaRPr lang="es-ES" sz="1400" b="0" i="0" u="none" strike="noStrike" dirty="0" smtClean="0">
                        <a:solidFill>
                          <a:srgbClr val="000000"/>
                        </a:solidFill>
                        <a:effectLst/>
                        <a:latin typeface="+mn-lt"/>
                      </a:endParaRPr>
                    </a:p>
                  </a:txBody>
                  <a:tcPr>
                    <a:solidFill>
                      <a:srgbClr val="FFFF00"/>
                    </a:solidFill>
                  </a:tcPr>
                </a:tc>
              </a:tr>
              <a:tr h="370840">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ES" sz="1400" u="none" strike="noStrike" dirty="0" smtClean="0">
                          <a:effectLst/>
                        </a:rPr>
                        <a:t>Servicios y Derechos (Anillo metropolitano)</a:t>
                      </a:r>
                      <a:endParaRPr lang="es-ES" sz="1400" b="0" i="0" u="none" strike="noStrike" dirty="0" smtClean="0">
                        <a:solidFill>
                          <a:srgbClr val="000000"/>
                        </a:solidFill>
                        <a:effectLst/>
                        <a:latin typeface="+mn-lt"/>
                      </a:endParaRPr>
                    </a:p>
                  </a:txBody>
                  <a:tcPr marL="12700" marR="12700" marT="12700" marB="0" anchor="ctr">
                    <a:solidFill>
                      <a:srgbClr val="FFFF00"/>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s-ES" sz="1400" u="none" strike="noStrike" dirty="0" smtClean="0">
                          <a:effectLst/>
                        </a:rPr>
                        <a:t>$4,454,400</a:t>
                      </a:r>
                      <a:endParaRPr lang="es-ES" sz="1400" b="0" i="0" u="none" strike="noStrike" dirty="0" smtClean="0">
                        <a:solidFill>
                          <a:srgbClr val="000000"/>
                        </a:solidFill>
                        <a:effectLst/>
                        <a:latin typeface="+mn-lt"/>
                      </a:endParaRPr>
                    </a:p>
                  </a:txBody>
                  <a:tcPr>
                    <a:solidFill>
                      <a:srgbClr val="FFFF00"/>
                    </a:solidFill>
                  </a:tcPr>
                </a:tc>
              </a:tr>
              <a:tr h="370840">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ES" sz="1400" u="none" strike="noStrike" dirty="0" smtClean="0">
                          <a:effectLst/>
                        </a:rPr>
                        <a:t>Mantenimiento TIC</a:t>
                      </a:r>
                      <a:r>
                        <a:rPr lang="es-ES" sz="1400" u="none" strike="noStrike" baseline="30000" dirty="0" smtClean="0">
                          <a:effectLst/>
                        </a:rPr>
                        <a:t>1</a:t>
                      </a:r>
                      <a:endParaRPr lang="es-ES" sz="1400" b="0" i="0" u="none" strike="noStrike" dirty="0" smtClean="0">
                        <a:solidFill>
                          <a:srgbClr val="000000"/>
                        </a:solidFill>
                        <a:effectLst/>
                        <a:latin typeface="+mn-lt"/>
                      </a:endParaRPr>
                    </a:p>
                  </a:txBody>
                  <a:tcPr marL="12700" marR="12700" marT="12700" marB="0" anchor="ctr">
                    <a:solidFill>
                      <a:srgbClr val="FFFF00"/>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s-ES" sz="1400" u="none" strike="noStrike" dirty="0" smtClean="0">
                          <a:effectLst/>
                        </a:rPr>
                        <a:t>$3,211,789</a:t>
                      </a:r>
                      <a:endParaRPr lang="es-ES" sz="1400" b="0" i="0" u="none" strike="noStrike" dirty="0" smtClean="0">
                        <a:solidFill>
                          <a:srgbClr val="000000"/>
                        </a:solidFill>
                        <a:effectLst/>
                        <a:latin typeface="+mn-lt"/>
                      </a:endParaRPr>
                    </a:p>
                  </a:txBody>
                  <a:tcPr>
                    <a:solidFill>
                      <a:srgbClr val="FFFF00"/>
                    </a:solidFill>
                  </a:tcPr>
                </a:tc>
              </a:tr>
            </a:tbl>
          </a:graphicData>
        </a:graphic>
      </p:graphicFrame>
      <p:graphicFrame>
        <p:nvGraphicFramePr>
          <p:cNvPr id="24" name="Tabla 23"/>
          <p:cNvGraphicFramePr>
            <a:graphicFrameLocks noGrp="1"/>
          </p:cNvGraphicFramePr>
          <p:nvPr>
            <p:extLst>
              <p:ext uri="{D42A27DB-BD31-4B8C-83A1-F6EECF244321}">
                <p14:modId xmlns:p14="http://schemas.microsoft.com/office/powerpoint/2010/main" val="4106628799"/>
              </p:ext>
            </p:extLst>
          </p:nvPr>
        </p:nvGraphicFramePr>
        <p:xfrm>
          <a:off x="4572000" y="3212976"/>
          <a:ext cx="3744416" cy="878839"/>
        </p:xfrm>
        <a:graphic>
          <a:graphicData uri="http://schemas.openxmlformats.org/drawingml/2006/table">
            <a:tbl>
              <a:tblPr firstRow="1" bandRow="1">
                <a:tableStyleId>{5C22544A-7EE6-4342-B048-85BDC9FD1C3A}</a:tableStyleId>
              </a:tblPr>
              <a:tblGrid>
                <a:gridCol w="2520280"/>
                <a:gridCol w="1224136"/>
              </a:tblGrid>
              <a:tr h="370840">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ES" sz="1400" b="0" i="0" u="none" strike="noStrike" dirty="0" smtClean="0">
                          <a:solidFill>
                            <a:srgbClr val="000000"/>
                          </a:solidFill>
                          <a:effectLst/>
                          <a:latin typeface="+mn-lt"/>
                        </a:rPr>
                        <a:t>Licenciamiento y actualización de software</a:t>
                      </a:r>
                    </a:p>
                  </a:txBody>
                  <a:tcPr marL="12700" marR="12700" marT="12700" marB="0" anchor="ctr">
                    <a:solidFill>
                      <a:srgbClr val="CCC1DA"/>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s-ES" sz="1400" b="0" i="0" u="none" strike="noStrike" dirty="0" smtClean="0">
                          <a:solidFill>
                            <a:srgbClr val="000000"/>
                          </a:solidFill>
                          <a:effectLst/>
                          <a:latin typeface="+mn-lt"/>
                        </a:rPr>
                        <a:t>$830,061</a:t>
                      </a:r>
                    </a:p>
                  </a:txBody>
                  <a:tcPr>
                    <a:solidFill>
                      <a:srgbClr val="CCC1DA"/>
                    </a:solidFill>
                  </a:tcPr>
                </a:tc>
              </a:tr>
              <a:tr h="370840">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ES" sz="1400" b="0" i="0" u="none" strike="noStrike" dirty="0" smtClean="0">
                          <a:solidFill>
                            <a:srgbClr val="000000"/>
                          </a:solidFill>
                          <a:effectLst/>
                          <a:latin typeface="+mn-lt"/>
                        </a:rPr>
                        <a:t>Mantenimiento infraestructura</a:t>
                      </a:r>
                      <a:r>
                        <a:rPr lang="es-ES" sz="1400" b="0" i="0" u="none" strike="noStrike" baseline="0" dirty="0" smtClean="0">
                          <a:solidFill>
                            <a:srgbClr val="000000"/>
                          </a:solidFill>
                          <a:effectLst/>
                          <a:latin typeface="+mn-lt"/>
                        </a:rPr>
                        <a:t> TIC (adicional)</a:t>
                      </a:r>
                      <a:endParaRPr lang="es-ES" sz="1400" b="0" i="0" u="none" strike="noStrike" dirty="0" smtClean="0">
                        <a:solidFill>
                          <a:srgbClr val="000000"/>
                        </a:solidFill>
                        <a:effectLst/>
                        <a:latin typeface="+mn-lt"/>
                      </a:endParaRPr>
                    </a:p>
                  </a:txBody>
                  <a:tcPr marL="12700" marR="12700" marT="12700" marB="0" anchor="ctr">
                    <a:solidFill>
                      <a:srgbClr val="CCC1DA"/>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s-ES" sz="1400" b="0" i="0" u="none" strike="noStrike" dirty="0" smtClean="0">
                          <a:solidFill>
                            <a:srgbClr val="000000"/>
                          </a:solidFill>
                          <a:effectLst/>
                          <a:latin typeface="+mn-lt"/>
                        </a:rPr>
                        <a:t>$2,253,249</a:t>
                      </a:r>
                    </a:p>
                  </a:txBody>
                  <a:tcPr>
                    <a:solidFill>
                      <a:srgbClr val="CCC1DA"/>
                    </a:solidFill>
                  </a:tcPr>
                </a:tc>
              </a:tr>
            </a:tbl>
          </a:graphicData>
        </a:graphic>
      </p:graphicFrame>
      <p:sp>
        <p:nvSpPr>
          <p:cNvPr id="25" name="Circular 24"/>
          <p:cNvSpPr/>
          <p:nvPr/>
        </p:nvSpPr>
        <p:spPr>
          <a:xfrm rot="360791">
            <a:off x="270544" y="2293117"/>
            <a:ext cx="4247113" cy="4176464"/>
          </a:xfrm>
          <a:prstGeom prst="pie">
            <a:avLst>
              <a:gd name="adj1" fmla="val 15256351"/>
              <a:gd name="adj2" fmla="val 16322562"/>
            </a:avLst>
          </a:prstGeom>
          <a:solidFill>
            <a:srgbClr val="00009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dirty="0">
              <a:solidFill>
                <a:schemeClr val="tx1"/>
              </a:solidFill>
            </a:endParaRPr>
          </a:p>
        </p:txBody>
      </p:sp>
      <p:grpSp>
        <p:nvGrpSpPr>
          <p:cNvPr id="30" name="Agrupar 29"/>
          <p:cNvGrpSpPr/>
          <p:nvPr/>
        </p:nvGrpSpPr>
        <p:grpSpPr>
          <a:xfrm>
            <a:off x="-8195" y="2564904"/>
            <a:ext cx="2203931" cy="1211362"/>
            <a:chOff x="-8195" y="2564904"/>
            <a:chExt cx="2203931" cy="1211362"/>
          </a:xfrm>
        </p:grpSpPr>
        <p:sp>
          <p:nvSpPr>
            <p:cNvPr id="26" name="CuadroTexto 25"/>
            <p:cNvSpPr txBox="1"/>
            <p:nvPr/>
          </p:nvSpPr>
          <p:spPr>
            <a:xfrm>
              <a:off x="-8195" y="2852936"/>
              <a:ext cx="1569773" cy="923330"/>
            </a:xfrm>
            <a:prstGeom prst="rect">
              <a:avLst/>
            </a:prstGeom>
            <a:noFill/>
          </p:spPr>
          <p:txBody>
            <a:bodyPr wrap="none" rtlCol="0">
              <a:spAutoFit/>
            </a:bodyPr>
            <a:lstStyle/>
            <a:p>
              <a:pPr algn="ctr"/>
              <a:r>
                <a:rPr lang="es-ES" dirty="0" smtClean="0"/>
                <a:t>$903,902</a:t>
              </a:r>
            </a:p>
            <a:p>
              <a:pPr algn="ctr"/>
              <a:r>
                <a:rPr lang="es-ES" dirty="0" smtClean="0"/>
                <a:t>(disponibilidad</a:t>
              </a:r>
            </a:p>
            <a:p>
              <a:pPr algn="ctr"/>
              <a:r>
                <a:rPr lang="es-ES" dirty="0" smtClean="0"/>
                <a:t>neta)</a:t>
              </a:r>
              <a:endParaRPr lang="es-ES" dirty="0"/>
            </a:p>
          </p:txBody>
        </p:sp>
        <p:cxnSp>
          <p:nvCxnSpPr>
            <p:cNvPr id="28" name="Conector recto de flecha 27"/>
            <p:cNvCxnSpPr/>
            <p:nvPr/>
          </p:nvCxnSpPr>
          <p:spPr>
            <a:xfrm flipV="1">
              <a:off x="1115616" y="2564904"/>
              <a:ext cx="1080120" cy="504056"/>
            </a:xfrm>
            <a:prstGeom prst="straightConnector1">
              <a:avLst/>
            </a:prstGeom>
            <a:ln w="19050" cmpd="sng">
              <a:tailEnd type="arrow"/>
            </a:ln>
          </p:spPr>
          <p:style>
            <a:lnRef idx="1">
              <a:schemeClr val="accent6"/>
            </a:lnRef>
            <a:fillRef idx="0">
              <a:schemeClr val="accent6"/>
            </a:fillRef>
            <a:effectRef idx="0">
              <a:schemeClr val="accent6"/>
            </a:effectRef>
            <a:fontRef idx="minor">
              <a:schemeClr val="tx1"/>
            </a:fontRef>
          </p:style>
        </p:cxnSp>
      </p:grpSp>
    </p:spTree>
    <p:extLst>
      <p:ext uri="{BB962C8B-B14F-4D97-AF65-F5344CB8AC3E}">
        <p14:creationId xmlns:p14="http://schemas.microsoft.com/office/powerpoint/2010/main" val="38952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p:bldP spid="14" grpId="0" animBg="1"/>
      <p:bldP spid="19" grpId="0"/>
      <p:bldP spid="2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5 CuadroTexto"/>
          <p:cNvSpPr txBox="1">
            <a:spLocks noChangeArrowheads="1"/>
          </p:cNvSpPr>
          <p:nvPr/>
        </p:nvSpPr>
        <p:spPr bwMode="auto">
          <a:xfrm>
            <a:off x="2411760" y="260648"/>
            <a:ext cx="4271145" cy="62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152352" bIns="38088" anchor="ctr">
            <a:spAutoFit/>
          </a:bodyPr>
          <a:lstStyle>
            <a:defPPr>
              <a:defRPr lang="es-MX"/>
            </a:defPPr>
            <a:lvl1pPr algn="ctr" eaLnBrk="0" hangingPunct="0">
              <a:defRPr sz="2800" b="1">
                <a:latin typeface="+mj-lt"/>
                <a:cs typeface="Times New Roman" pitchFamily="18" charset="0"/>
              </a:defRPr>
            </a:lvl1pPr>
          </a:lstStyle>
          <a:p>
            <a:r>
              <a:rPr lang="es-MX" dirty="0"/>
              <a:t>Antecedentes</a:t>
            </a:r>
          </a:p>
        </p:txBody>
      </p:sp>
      <p:sp>
        <p:nvSpPr>
          <p:cNvPr id="3" name="2 Rectángulo"/>
          <p:cNvSpPr/>
          <p:nvPr/>
        </p:nvSpPr>
        <p:spPr>
          <a:xfrm>
            <a:off x="420688" y="1052736"/>
            <a:ext cx="8327776" cy="2246769"/>
          </a:xfrm>
          <a:prstGeom prst="rect">
            <a:avLst/>
          </a:prstGeom>
        </p:spPr>
        <p:txBody>
          <a:bodyPr wrap="square">
            <a:spAutoFit/>
          </a:bodyPr>
          <a:lstStyle/>
          <a:p>
            <a:pPr algn="just"/>
            <a:r>
              <a:rPr lang="es-MX" sz="2000" dirty="0"/>
              <a:t>El Proyecto de Presupuesto que se presenta a consideración del Consejo Académico, da cumplimiento al artículo 23, fracción III, de la Ley Orgánica; los artículos 30, fracción I, y 47, fracción XIV del Reglamento Orgánico; a los artículos 1 al 7 y 10 del Reglamento del Presupuesto de la Universidad Autónoma Metropolitana y a los Lineamientos del Patronato para la formulación del proyecto de presupuesto anual de ingresos y egresos 2016 de la Universidad.</a:t>
            </a:r>
          </a:p>
        </p:txBody>
      </p:sp>
      <p:sp>
        <p:nvSpPr>
          <p:cNvPr id="4" name="3 Rectángulo"/>
          <p:cNvSpPr/>
          <p:nvPr/>
        </p:nvSpPr>
        <p:spPr>
          <a:xfrm>
            <a:off x="420688" y="3421449"/>
            <a:ext cx="8327776" cy="1015663"/>
          </a:xfrm>
          <a:prstGeom prst="rect">
            <a:avLst/>
          </a:prstGeom>
        </p:spPr>
        <p:txBody>
          <a:bodyPr wrap="square">
            <a:spAutoFit/>
          </a:bodyPr>
          <a:lstStyle/>
          <a:p>
            <a:pPr algn="just"/>
            <a:r>
              <a:rPr lang="es-MX" sz="2000" dirty="0"/>
              <a:t>La presente propuesta integra el Proyecto de Presupuesto aprobado por cada uno de los Consejos Divisionales de la Unidad, así como el de la Secretaría y la Rectoría de la Unidad Cuajimalpa para el ejercicio 2016.</a:t>
            </a:r>
          </a:p>
        </p:txBody>
      </p:sp>
      <p:sp>
        <p:nvSpPr>
          <p:cNvPr id="5" name="4 Rectángulo"/>
          <p:cNvSpPr/>
          <p:nvPr/>
        </p:nvSpPr>
        <p:spPr>
          <a:xfrm>
            <a:off x="408112" y="4471952"/>
            <a:ext cx="8327776" cy="1631216"/>
          </a:xfrm>
          <a:prstGeom prst="rect">
            <a:avLst/>
          </a:prstGeom>
        </p:spPr>
        <p:txBody>
          <a:bodyPr wrap="square">
            <a:spAutoFit/>
          </a:bodyPr>
          <a:lstStyle/>
          <a:p>
            <a:pPr algn="just"/>
            <a:r>
              <a:rPr lang="es-ES" sz="2000" dirty="0"/>
              <a:t>Cabe señalar que para la formulación de este Proyecto de Presupuesto se realizó un proceso de alineación de los proyectos considerados en el mismo, con el Plan de Desarrollo Institucional 2012-2024 de la Unidad Cuajimalpa. También se tomaron en cuenta los comentarios hasta ahora establecidos en los planes de desarrollo divisionales.</a:t>
            </a:r>
            <a:endParaRPr lang="es-MX" sz="2000" dirty="0"/>
          </a:p>
        </p:txBody>
      </p:sp>
    </p:spTree>
    <p:extLst>
      <p:ext uri="{BB962C8B-B14F-4D97-AF65-F5344CB8AC3E}">
        <p14:creationId xmlns:p14="http://schemas.microsoft.com/office/powerpoint/2010/main" val="5228846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p:cNvGraphicFramePr>
            <a:graphicFrameLocks noGrp="1"/>
          </p:cNvGraphicFramePr>
          <p:nvPr>
            <p:extLst>
              <p:ext uri="{D42A27DB-BD31-4B8C-83A1-F6EECF244321}">
                <p14:modId xmlns:p14="http://schemas.microsoft.com/office/powerpoint/2010/main" val="4063753451"/>
              </p:ext>
            </p:extLst>
          </p:nvPr>
        </p:nvGraphicFramePr>
        <p:xfrm>
          <a:off x="1691680" y="548680"/>
          <a:ext cx="5892800" cy="1371600"/>
        </p:xfrm>
        <a:graphic>
          <a:graphicData uri="http://schemas.openxmlformats.org/drawingml/2006/table">
            <a:tbl>
              <a:tblPr/>
              <a:tblGrid>
                <a:gridCol w="4330700"/>
                <a:gridCol w="1562100"/>
              </a:tblGrid>
              <a:tr h="228600">
                <a:tc>
                  <a:txBody>
                    <a:bodyPr/>
                    <a:lstStyle/>
                    <a:p>
                      <a:pPr algn="ctr" fontAlgn="ctr"/>
                      <a:r>
                        <a:rPr lang="es-ES" sz="1400" b="1" i="0" u="none" strike="noStrike" dirty="0">
                          <a:solidFill>
                            <a:srgbClr val="000000"/>
                          </a:solidFill>
                          <a:effectLst/>
                          <a:latin typeface="Calibri"/>
                        </a:rPr>
                        <a:t>Proyecto</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ctr" fontAlgn="ctr"/>
                      <a:r>
                        <a:rPr lang="es-ES" sz="1400" b="1" i="0" u="none" strike="noStrike">
                          <a:solidFill>
                            <a:srgbClr val="000000"/>
                          </a:solidFill>
                          <a:effectLst/>
                          <a:latin typeface="Calibri"/>
                        </a:rPr>
                        <a:t>Recursos</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r>
              <a:tr h="228600">
                <a:tc>
                  <a:txBody>
                    <a:bodyPr/>
                    <a:lstStyle/>
                    <a:p>
                      <a:pPr algn="l" fontAlgn="ctr"/>
                      <a:r>
                        <a:rPr lang="es-ES" sz="1400" b="1" i="0" u="none" strike="noStrike">
                          <a:solidFill>
                            <a:srgbClr val="000000"/>
                          </a:solidFill>
                          <a:effectLst/>
                          <a:latin typeface="Calibri"/>
                        </a:rPr>
                        <a:t>Gestión de la CSE</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s-ES" sz="1400" b="0" i="0" u="none" strike="noStrike">
                          <a:solidFill>
                            <a:srgbClr val="000000"/>
                          </a:solidFill>
                          <a:effectLst/>
                          <a:latin typeface="Calibri"/>
                        </a:rPr>
                        <a:t> $125,000.00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228600">
                <a:tc>
                  <a:txBody>
                    <a:bodyPr/>
                    <a:lstStyle/>
                    <a:p>
                      <a:pPr algn="l" fontAlgn="ctr"/>
                      <a:r>
                        <a:rPr lang="es-ES" sz="1400" b="1" i="0" u="none" strike="noStrike">
                          <a:solidFill>
                            <a:srgbClr val="000000"/>
                          </a:solidFill>
                          <a:effectLst/>
                          <a:latin typeface="Calibri"/>
                        </a:rPr>
                        <a:t>Mantenimiento de equipo de procesamiento</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ES" sz="1400" b="0" i="0" u="none" strike="noStrike">
                          <a:solidFill>
                            <a:srgbClr val="000000"/>
                          </a:solidFill>
                          <a:effectLst/>
                          <a:latin typeface="Calibri"/>
                        </a:rPr>
                        <a:t> $18,500.00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l" fontAlgn="ctr"/>
                      <a:r>
                        <a:rPr lang="es-ES" sz="1400" b="1" i="0" u="none" strike="noStrike">
                          <a:solidFill>
                            <a:srgbClr val="000000"/>
                          </a:solidFill>
                          <a:effectLst/>
                          <a:latin typeface="Calibri"/>
                        </a:rPr>
                        <a:t>Credencialización</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s-ES" sz="1400" b="1" i="0" u="none" strike="noStrike">
                          <a:solidFill>
                            <a:srgbClr val="000000"/>
                          </a:solidFill>
                          <a:effectLst/>
                          <a:latin typeface="Calibri"/>
                        </a:rPr>
                        <a:t> $60,000.00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228600">
                <a:tc>
                  <a:txBody>
                    <a:bodyPr/>
                    <a:lstStyle/>
                    <a:p>
                      <a:pPr algn="l" fontAlgn="ctr"/>
                      <a:r>
                        <a:rPr lang="es-ES" sz="1400" b="1" i="0" u="none" strike="noStrike">
                          <a:solidFill>
                            <a:srgbClr val="000000"/>
                          </a:solidFill>
                          <a:effectLst/>
                          <a:latin typeface="Calibri"/>
                        </a:rPr>
                        <a:t>Remuneraciones</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ES" sz="1400" b="1" i="0" u="none" strike="noStrike">
                          <a:solidFill>
                            <a:srgbClr val="000000"/>
                          </a:solidFill>
                          <a:effectLst/>
                          <a:latin typeface="Calibri"/>
                        </a:rPr>
                        <a:t> $360,000.00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r" fontAlgn="ctr"/>
                      <a:r>
                        <a:rPr lang="es-ES" sz="1400" b="1" i="0" u="none" strike="noStrike">
                          <a:solidFill>
                            <a:srgbClr val="000000"/>
                          </a:solidFill>
                          <a:effectLst/>
                          <a:latin typeface="Calibri"/>
                        </a:rPr>
                        <a:t>Total</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r" fontAlgn="ctr"/>
                      <a:r>
                        <a:rPr lang="es-ES" sz="1400" b="1" i="0" u="none" strike="noStrike" dirty="0">
                          <a:solidFill>
                            <a:srgbClr val="000000"/>
                          </a:solidFill>
                          <a:effectLst/>
                          <a:latin typeface="Calibri"/>
                        </a:rPr>
                        <a:t> $563,500.00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r>
            </a:tbl>
          </a:graphicData>
        </a:graphic>
      </p:graphicFrame>
      <p:sp>
        <p:nvSpPr>
          <p:cNvPr id="7" name="7 Rectángulo"/>
          <p:cNvSpPr>
            <a:spLocks noChangeArrowheads="1"/>
          </p:cNvSpPr>
          <p:nvPr/>
        </p:nvSpPr>
        <p:spPr bwMode="auto">
          <a:xfrm>
            <a:off x="539552" y="-146515"/>
            <a:ext cx="8064896" cy="62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152352" bIns="38088" anchor="ctr">
            <a:spAutoFit/>
          </a:bodyPr>
          <a:lstStyle/>
          <a:p>
            <a:pPr algn="ctr" eaLnBrk="0" hangingPunct="0"/>
            <a:r>
              <a:rPr lang="es-MX" sz="2800" b="1" dirty="0" smtClean="0">
                <a:latin typeface="+mj-lt"/>
                <a:cs typeface="Times New Roman" pitchFamily="18" charset="0"/>
              </a:rPr>
              <a:t>Sistemas Escolares</a:t>
            </a:r>
            <a:endParaRPr lang="es-MX" sz="2800" b="1" dirty="0">
              <a:latin typeface="+mj-lt"/>
              <a:cs typeface="Times New Roman" pitchFamily="18" charset="0"/>
            </a:endParaRPr>
          </a:p>
        </p:txBody>
      </p:sp>
      <p:graphicFrame>
        <p:nvGraphicFramePr>
          <p:cNvPr id="8" name="Gráfico 7"/>
          <p:cNvGraphicFramePr>
            <a:graphicFrameLocks/>
          </p:cNvGraphicFramePr>
          <p:nvPr>
            <p:extLst>
              <p:ext uri="{D42A27DB-BD31-4B8C-83A1-F6EECF244321}">
                <p14:modId xmlns:p14="http://schemas.microsoft.com/office/powerpoint/2010/main" val="4137687098"/>
              </p:ext>
            </p:extLst>
          </p:nvPr>
        </p:nvGraphicFramePr>
        <p:xfrm>
          <a:off x="179512" y="2204864"/>
          <a:ext cx="8712968" cy="410666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6306037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p:cNvGraphicFramePr>
            <a:graphicFrameLocks noGrp="1"/>
          </p:cNvGraphicFramePr>
          <p:nvPr>
            <p:extLst>
              <p:ext uri="{D42A27DB-BD31-4B8C-83A1-F6EECF244321}">
                <p14:modId xmlns:p14="http://schemas.microsoft.com/office/powerpoint/2010/main" val="4226561171"/>
              </p:ext>
            </p:extLst>
          </p:nvPr>
        </p:nvGraphicFramePr>
        <p:xfrm>
          <a:off x="1619672" y="548680"/>
          <a:ext cx="5892800" cy="2057400"/>
        </p:xfrm>
        <a:graphic>
          <a:graphicData uri="http://schemas.openxmlformats.org/drawingml/2006/table">
            <a:tbl>
              <a:tblPr/>
              <a:tblGrid>
                <a:gridCol w="4330700"/>
                <a:gridCol w="1562100"/>
              </a:tblGrid>
              <a:tr h="228600">
                <a:tc>
                  <a:txBody>
                    <a:bodyPr/>
                    <a:lstStyle/>
                    <a:p>
                      <a:pPr algn="ctr" fontAlgn="ctr"/>
                      <a:r>
                        <a:rPr lang="es-ES" sz="1400" b="1" i="0" u="none" strike="noStrike" dirty="0">
                          <a:solidFill>
                            <a:srgbClr val="000000"/>
                          </a:solidFill>
                          <a:effectLst/>
                          <a:latin typeface="Calibri"/>
                        </a:rPr>
                        <a:t>Proyecto</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ctr" fontAlgn="ctr"/>
                      <a:r>
                        <a:rPr lang="es-ES" sz="1400" b="1" i="0" u="none" strike="noStrike">
                          <a:solidFill>
                            <a:srgbClr val="000000"/>
                          </a:solidFill>
                          <a:effectLst/>
                          <a:latin typeface="Calibri"/>
                        </a:rPr>
                        <a:t>Recursos</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r>
              <a:tr h="228600">
                <a:tc>
                  <a:txBody>
                    <a:bodyPr/>
                    <a:lstStyle/>
                    <a:p>
                      <a:pPr algn="l" fontAlgn="ctr"/>
                      <a:r>
                        <a:rPr lang="es-ES" sz="1400" b="1" i="0" u="none" strike="noStrike">
                          <a:solidFill>
                            <a:srgbClr val="000000"/>
                          </a:solidFill>
                          <a:effectLst/>
                          <a:latin typeface="Calibri"/>
                        </a:rPr>
                        <a:t>Gestión de la CSG</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s-ES" sz="1400" b="0" i="0" u="none" strike="noStrike">
                          <a:solidFill>
                            <a:srgbClr val="000000"/>
                          </a:solidFill>
                          <a:effectLst/>
                          <a:latin typeface="Calibri"/>
                        </a:rPr>
                        <a:t> $51,600.00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228600">
                <a:tc>
                  <a:txBody>
                    <a:bodyPr/>
                    <a:lstStyle/>
                    <a:p>
                      <a:pPr algn="l" fontAlgn="ctr"/>
                      <a:r>
                        <a:rPr lang="es-ES" sz="1400" b="1" i="0" u="none" strike="noStrike">
                          <a:solidFill>
                            <a:srgbClr val="000000"/>
                          </a:solidFill>
                          <a:effectLst/>
                          <a:latin typeface="Calibri"/>
                        </a:rPr>
                        <a:t>Intendencia y Jardinería</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ES" sz="1400" b="0" i="0" u="none" strike="noStrike">
                          <a:solidFill>
                            <a:srgbClr val="000000"/>
                          </a:solidFill>
                          <a:effectLst/>
                          <a:latin typeface="Calibri"/>
                        </a:rPr>
                        <a:t> $301,000.00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l" fontAlgn="ctr"/>
                      <a:r>
                        <a:rPr lang="es-ES" sz="1400" b="1" i="0" u="none" strike="noStrike">
                          <a:solidFill>
                            <a:srgbClr val="000000"/>
                          </a:solidFill>
                          <a:effectLst/>
                          <a:latin typeface="Calibri"/>
                        </a:rPr>
                        <a:t>Pago de servicios</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s-ES" sz="1400" b="1" i="0" u="none" strike="noStrike">
                          <a:solidFill>
                            <a:srgbClr val="000000"/>
                          </a:solidFill>
                          <a:effectLst/>
                          <a:latin typeface="Calibri"/>
                        </a:rPr>
                        <a:t> $3,624,000.00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228600">
                <a:tc>
                  <a:txBody>
                    <a:bodyPr/>
                    <a:lstStyle/>
                    <a:p>
                      <a:pPr algn="l" fontAlgn="ctr"/>
                      <a:r>
                        <a:rPr lang="es-ES" sz="1400" b="1" i="0" u="none" strike="noStrike">
                          <a:solidFill>
                            <a:srgbClr val="000000"/>
                          </a:solidFill>
                          <a:effectLst/>
                          <a:latin typeface="Calibri"/>
                        </a:rPr>
                        <a:t>Vigilancia</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ES" sz="1400" b="1" i="0" u="none" strike="noStrike">
                          <a:solidFill>
                            <a:srgbClr val="000000"/>
                          </a:solidFill>
                          <a:effectLst/>
                          <a:latin typeface="Calibri"/>
                        </a:rPr>
                        <a:t> $1,123,800.00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l" fontAlgn="ctr"/>
                      <a:r>
                        <a:rPr lang="es-ES" sz="1400" b="1" i="0" u="none" strike="noStrike">
                          <a:solidFill>
                            <a:srgbClr val="000000"/>
                          </a:solidFill>
                          <a:effectLst/>
                          <a:latin typeface="Calibri"/>
                        </a:rPr>
                        <a:t>Mantenimiento a equipo</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s-ES" sz="1400" b="0" i="0" u="none" strike="noStrike">
                          <a:solidFill>
                            <a:srgbClr val="000000"/>
                          </a:solidFill>
                          <a:effectLst/>
                          <a:latin typeface="Calibri"/>
                        </a:rPr>
                        <a:t> $290,000.00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228600">
                <a:tc>
                  <a:txBody>
                    <a:bodyPr/>
                    <a:lstStyle/>
                    <a:p>
                      <a:pPr algn="l" fontAlgn="ctr"/>
                      <a:r>
                        <a:rPr lang="es-ES" sz="1400" b="1" i="0" u="none" strike="noStrike">
                          <a:solidFill>
                            <a:srgbClr val="000000"/>
                          </a:solidFill>
                          <a:effectLst/>
                          <a:latin typeface="Calibri"/>
                        </a:rPr>
                        <a:t>Transportes</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ES" sz="1400" b="1" i="0" u="none" strike="noStrike">
                          <a:solidFill>
                            <a:srgbClr val="000000"/>
                          </a:solidFill>
                          <a:effectLst/>
                          <a:latin typeface="Calibri"/>
                        </a:rPr>
                        <a:t> $496,600.00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l" fontAlgn="ctr"/>
                      <a:r>
                        <a:rPr lang="es-ES" sz="1400" b="1" i="0" u="none" strike="noStrike">
                          <a:solidFill>
                            <a:srgbClr val="000000"/>
                          </a:solidFill>
                          <a:effectLst/>
                          <a:latin typeface="Calibri"/>
                        </a:rPr>
                        <a:t>Remuneraciones</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s-ES" sz="1400" b="1" i="0" u="none" strike="noStrike">
                          <a:solidFill>
                            <a:srgbClr val="000000"/>
                          </a:solidFill>
                          <a:effectLst/>
                          <a:latin typeface="Calibri"/>
                        </a:rPr>
                        <a:t> $1,113,000.00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228600">
                <a:tc>
                  <a:txBody>
                    <a:bodyPr/>
                    <a:lstStyle/>
                    <a:p>
                      <a:pPr algn="r" fontAlgn="ctr"/>
                      <a:r>
                        <a:rPr lang="es-ES" sz="1400" b="1" i="0" u="none" strike="noStrike">
                          <a:solidFill>
                            <a:srgbClr val="000000"/>
                          </a:solidFill>
                          <a:effectLst/>
                          <a:latin typeface="Calibri"/>
                        </a:rPr>
                        <a:t>Total</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r" fontAlgn="ctr"/>
                      <a:r>
                        <a:rPr lang="es-ES" sz="1400" b="1" i="0" u="none" strike="noStrike" dirty="0">
                          <a:solidFill>
                            <a:srgbClr val="000000"/>
                          </a:solidFill>
                          <a:effectLst/>
                          <a:latin typeface="Calibri"/>
                        </a:rPr>
                        <a:t> $7,000,000.00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r>
            </a:tbl>
          </a:graphicData>
        </a:graphic>
      </p:graphicFrame>
      <p:sp>
        <p:nvSpPr>
          <p:cNvPr id="7" name="7 Rectángulo"/>
          <p:cNvSpPr>
            <a:spLocks noChangeArrowheads="1"/>
          </p:cNvSpPr>
          <p:nvPr/>
        </p:nvSpPr>
        <p:spPr bwMode="auto">
          <a:xfrm>
            <a:off x="539552" y="-146515"/>
            <a:ext cx="8064896" cy="62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152352" bIns="38088" anchor="ctr">
            <a:spAutoFit/>
          </a:bodyPr>
          <a:lstStyle/>
          <a:p>
            <a:pPr algn="ctr" eaLnBrk="0" hangingPunct="0"/>
            <a:r>
              <a:rPr lang="es-MX" sz="2800" b="1" dirty="0" smtClean="0">
                <a:latin typeface="+mj-lt"/>
                <a:cs typeface="Times New Roman" pitchFamily="18" charset="0"/>
              </a:rPr>
              <a:t>Servicios Generales</a:t>
            </a:r>
            <a:endParaRPr lang="es-MX" sz="2800" b="1" dirty="0">
              <a:latin typeface="+mj-lt"/>
              <a:cs typeface="Times New Roman" pitchFamily="18" charset="0"/>
            </a:endParaRPr>
          </a:p>
        </p:txBody>
      </p:sp>
      <p:graphicFrame>
        <p:nvGraphicFramePr>
          <p:cNvPr id="4" name="Gráfico 3"/>
          <p:cNvGraphicFramePr>
            <a:graphicFrameLocks/>
          </p:cNvGraphicFramePr>
          <p:nvPr>
            <p:extLst>
              <p:ext uri="{D42A27DB-BD31-4B8C-83A1-F6EECF244321}">
                <p14:modId xmlns:p14="http://schemas.microsoft.com/office/powerpoint/2010/main" val="4256852630"/>
              </p:ext>
            </p:extLst>
          </p:nvPr>
        </p:nvGraphicFramePr>
        <p:xfrm>
          <a:off x="-17844" y="2996952"/>
          <a:ext cx="9161843" cy="388905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1235563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p:cNvGraphicFramePr>
            <a:graphicFrameLocks noGrp="1"/>
          </p:cNvGraphicFramePr>
          <p:nvPr>
            <p:extLst>
              <p:ext uri="{D42A27DB-BD31-4B8C-83A1-F6EECF244321}">
                <p14:modId xmlns:p14="http://schemas.microsoft.com/office/powerpoint/2010/main" val="2743556342"/>
              </p:ext>
            </p:extLst>
          </p:nvPr>
        </p:nvGraphicFramePr>
        <p:xfrm>
          <a:off x="1619672" y="620688"/>
          <a:ext cx="5892800" cy="1371600"/>
        </p:xfrm>
        <a:graphic>
          <a:graphicData uri="http://schemas.openxmlformats.org/drawingml/2006/table">
            <a:tbl>
              <a:tblPr/>
              <a:tblGrid>
                <a:gridCol w="4330700"/>
                <a:gridCol w="1562100"/>
              </a:tblGrid>
              <a:tr h="228600">
                <a:tc>
                  <a:txBody>
                    <a:bodyPr/>
                    <a:lstStyle/>
                    <a:p>
                      <a:pPr algn="ctr" fontAlgn="ctr"/>
                      <a:r>
                        <a:rPr lang="es-ES" sz="1400" b="1" i="0" u="none" strike="noStrike" dirty="0">
                          <a:solidFill>
                            <a:srgbClr val="000000"/>
                          </a:solidFill>
                          <a:effectLst/>
                          <a:latin typeface="Calibri"/>
                        </a:rPr>
                        <a:t>Proyecto</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ctr" fontAlgn="ctr"/>
                      <a:r>
                        <a:rPr lang="es-ES" sz="1400" b="1" i="0" u="none" strike="noStrike">
                          <a:solidFill>
                            <a:srgbClr val="000000"/>
                          </a:solidFill>
                          <a:effectLst/>
                          <a:latin typeface="Calibri"/>
                        </a:rPr>
                        <a:t>Recursos</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r>
              <a:tr h="228600">
                <a:tc>
                  <a:txBody>
                    <a:bodyPr/>
                    <a:lstStyle/>
                    <a:p>
                      <a:pPr algn="l" fontAlgn="ctr"/>
                      <a:r>
                        <a:rPr lang="es-ES" sz="1400" b="1" i="0" u="none" strike="noStrike" dirty="0">
                          <a:solidFill>
                            <a:srgbClr val="000000"/>
                          </a:solidFill>
                          <a:effectLst/>
                          <a:latin typeface="Calibri"/>
                        </a:rPr>
                        <a:t>Gestión de la CEF</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s-ES" sz="1400" b="0" i="0" u="none" strike="noStrike">
                          <a:solidFill>
                            <a:srgbClr val="000000"/>
                          </a:solidFill>
                          <a:effectLst/>
                          <a:latin typeface="Calibri"/>
                        </a:rPr>
                        <a:t> $763,977.00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228600">
                <a:tc>
                  <a:txBody>
                    <a:bodyPr/>
                    <a:lstStyle/>
                    <a:p>
                      <a:pPr algn="l" fontAlgn="ctr"/>
                      <a:r>
                        <a:rPr lang="es-ES" sz="1400" b="1" i="0" u="none" strike="noStrike" dirty="0">
                          <a:solidFill>
                            <a:srgbClr val="000000"/>
                          </a:solidFill>
                          <a:effectLst/>
                          <a:latin typeface="Calibri"/>
                        </a:rPr>
                        <a:t>Adaptaciones y mantenimiento</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ES" sz="1400" b="0" i="0" u="none" strike="noStrike" dirty="0">
                          <a:solidFill>
                            <a:srgbClr val="000000"/>
                          </a:solidFill>
                          <a:effectLst/>
                          <a:latin typeface="Calibri"/>
                        </a:rPr>
                        <a:t> $6,455,023.00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l" fontAlgn="ctr"/>
                      <a:r>
                        <a:rPr lang="es-ES" sz="1400" b="1" i="0" u="none" strike="noStrike">
                          <a:solidFill>
                            <a:srgbClr val="000000"/>
                          </a:solidFill>
                          <a:effectLst/>
                          <a:latin typeface="Calibri"/>
                        </a:rPr>
                        <a:t>Conservación</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s-ES" sz="1400" b="1" i="0" u="none" strike="noStrike" dirty="0">
                          <a:solidFill>
                            <a:srgbClr val="000000"/>
                          </a:solidFill>
                          <a:effectLst/>
                          <a:latin typeface="Calibri"/>
                        </a:rPr>
                        <a:t> $600,000.00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228600">
                <a:tc>
                  <a:txBody>
                    <a:bodyPr/>
                    <a:lstStyle/>
                    <a:p>
                      <a:pPr algn="l" fontAlgn="ctr"/>
                      <a:r>
                        <a:rPr lang="es-ES" sz="1400" b="1" i="0" u="none" strike="noStrike">
                          <a:solidFill>
                            <a:srgbClr val="000000"/>
                          </a:solidFill>
                          <a:effectLst/>
                          <a:latin typeface="Calibri"/>
                        </a:rPr>
                        <a:t>Remuneraciones</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ES" sz="1400" b="1" i="0" u="none" strike="noStrike" dirty="0">
                          <a:solidFill>
                            <a:srgbClr val="000000"/>
                          </a:solidFill>
                          <a:effectLst/>
                          <a:latin typeface="Calibri"/>
                        </a:rPr>
                        <a:t> $181,000.00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r" fontAlgn="ctr"/>
                      <a:r>
                        <a:rPr lang="es-ES" sz="1400" b="1" i="0" u="none" strike="noStrike">
                          <a:solidFill>
                            <a:srgbClr val="000000"/>
                          </a:solidFill>
                          <a:effectLst/>
                          <a:latin typeface="Calibri"/>
                        </a:rPr>
                        <a:t>Total</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r" fontAlgn="ctr"/>
                      <a:r>
                        <a:rPr lang="es-ES" sz="1400" b="1" i="0" u="none" strike="noStrike" dirty="0">
                          <a:solidFill>
                            <a:srgbClr val="000000"/>
                          </a:solidFill>
                          <a:effectLst/>
                          <a:latin typeface="Calibri"/>
                        </a:rPr>
                        <a:t> $8,000,000.00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r>
            </a:tbl>
          </a:graphicData>
        </a:graphic>
      </p:graphicFrame>
      <p:sp>
        <p:nvSpPr>
          <p:cNvPr id="7" name="7 Rectángulo"/>
          <p:cNvSpPr>
            <a:spLocks noChangeArrowheads="1"/>
          </p:cNvSpPr>
          <p:nvPr/>
        </p:nvSpPr>
        <p:spPr bwMode="auto">
          <a:xfrm>
            <a:off x="539552" y="-146515"/>
            <a:ext cx="8064896" cy="62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152352" bIns="38088" anchor="ctr">
            <a:spAutoFit/>
          </a:bodyPr>
          <a:lstStyle/>
          <a:p>
            <a:pPr algn="ctr" eaLnBrk="0" hangingPunct="0"/>
            <a:r>
              <a:rPr lang="es-MX" sz="2800" b="1" dirty="0" smtClean="0">
                <a:latin typeface="+mj-lt"/>
                <a:cs typeface="Times New Roman" pitchFamily="18" charset="0"/>
              </a:rPr>
              <a:t>Espacios Físicos</a:t>
            </a:r>
            <a:endParaRPr lang="es-MX" sz="2800" b="1" dirty="0">
              <a:latin typeface="+mj-lt"/>
              <a:cs typeface="Times New Roman" pitchFamily="18" charset="0"/>
            </a:endParaRPr>
          </a:p>
        </p:txBody>
      </p:sp>
      <p:graphicFrame>
        <p:nvGraphicFramePr>
          <p:cNvPr id="9" name="Gráfico 8"/>
          <p:cNvGraphicFramePr>
            <a:graphicFrameLocks/>
          </p:cNvGraphicFramePr>
          <p:nvPr>
            <p:extLst>
              <p:ext uri="{D42A27DB-BD31-4B8C-83A1-F6EECF244321}">
                <p14:modId xmlns:p14="http://schemas.microsoft.com/office/powerpoint/2010/main" val="136176463"/>
              </p:ext>
            </p:extLst>
          </p:nvPr>
        </p:nvGraphicFramePr>
        <p:xfrm>
          <a:off x="179512" y="2348880"/>
          <a:ext cx="8784976" cy="432392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1704352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p:cNvGraphicFramePr>
            <a:graphicFrameLocks noGrp="1"/>
          </p:cNvGraphicFramePr>
          <p:nvPr>
            <p:extLst>
              <p:ext uri="{D42A27DB-BD31-4B8C-83A1-F6EECF244321}">
                <p14:modId xmlns:p14="http://schemas.microsoft.com/office/powerpoint/2010/main" val="1429542428"/>
              </p:ext>
            </p:extLst>
          </p:nvPr>
        </p:nvGraphicFramePr>
        <p:xfrm>
          <a:off x="1619672" y="620688"/>
          <a:ext cx="5892800" cy="914400"/>
        </p:xfrm>
        <a:graphic>
          <a:graphicData uri="http://schemas.openxmlformats.org/drawingml/2006/table">
            <a:tbl>
              <a:tblPr/>
              <a:tblGrid>
                <a:gridCol w="4330700"/>
                <a:gridCol w="1562100"/>
              </a:tblGrid>
              <a:tr h="228600">
                <a:tc>
                  <a:txBody>
                    <a:bodyPr/>
                    <a:lstStyle/>
                    <a:p>
                      <a:pPr algn="ctr" fontAlgn="ctr"/>
                      <a:r>
                        <a:rPr lang="es-ES" sz="1400" b="1" i="0" u="none" strike="noStrike" dirty="0">
                          <a:solidFill>
                            <a:srgbClr val="000000"/>
                          </a:solidFill>
                          <a:effectLst/>
                          <a:latin typeface="Calibri"/>
                        </a:rPr>
                        <a:t>Proyecto</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ctr" fontAlgn="ctr"/>
                      <a:r>
                        <a:rPr lang="es-ES" sz="1400" b="1" i="0" u="none" strike="noStrike">
                          <a:solidFill>
                            <a:srgbClr val="000000"/>
                          </a:solidFill>
                          <a:effectLst/>
                          <a:latin typeface="Calibri"/>
                        </a:rPr>
                        <a:t>Recursos</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r>
              <a:tr h="228600">
                <a:tc>
                  <a:txBody>
                    <a:bodyPr/>
                    <a:lstStyle/>
                    <a:p>
                      <a:pPr algn="l" fontAlgn="ctr"/>
                      <a:r>
                        <a:rPr lang="es-ES" sz="1400" b="1" i="0" u="none" strike="noStrike">
                          <a:solidFill>
                            <a:srgbClr val="000000"/>
                          </a:solidFill>
                          <a:effectLst/>
                          <a:latin typeface="Calibri"/>
                        </a:rPr>
                        <a:t>Gestión de la CRH</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s-ES" sz="1400" b="0" i="0" u="none" strike="noStrike">
                          <a:solidFill>
                            <a:srgbClr val="000000"/>
                          </a:solidFill>
                          <a:effectLst/>
                          <a:latin typeface="Calibri"/>
                        </a:rPr>
                        <a:t> $164,364.00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228600">
                <a:tc>
                  <a:txBody>
                    <a:bodyPr/>
                    <a:lstStyle/>
                    <a:p>
                      <a:pPr algn="l" fontAlgn="ctr"/>
                      <a:r>
                        <a:rPr lang="es-ES" sz="1400" b="1" i="0" u="none" strike="noStrike">
                          <a:solidFill>
                            <a:srgbClr val="000000"/>
                          </a:solidFill>
                          <a:effectLst/>
                          <a:latin typeface="Calibri"/>
                        </a:rPr>
                        <a:t>Remuneraciones</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ES" sz="1400" b="1" i="0" u="none" strike="noStrike" dirty="0">
                          <a:solidFill>
                            <a:srgbClr val="000000"/>
                          </a:solidFill>
                          <a:effectLst/>
                          <a:latin typeface="Calibri"/>
                        </a:rPr>
                        <a:t> $42,000.00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r" fontAlgn="ctr"/>
                      <a:r>
                        <a:rPr lang="es-ES" sz="1400" b="1" i="0" u="none" strike="noStrike">
                          <a:solidFill>
                            <a:srgbClr val="000000"/>
                          </a:solidFill>
                          <a:effectLst/>
                          <a:latin typeface="Calibri"/>
                        </a:rPr>
                        <a:t>Total</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r" fontAlgn="ctr"/>
                      <a:r>
                        <a:rPr lang="es-ES" sz="1400" b="1" i="0" u="none" strike="noStrike" dirty="0">
                          <a:solidFill>
                            <a:srgbClr val="000000"/>
                          </a:solidFill>
                          <a:effectLst/>
                          <a:latin typeface="Calibri"/>
                        </a:rPr>
                        <a:t> $206,364.00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r>
            </a:tbl>
          </a:graphicData>
        </a:graphic>
      </p:graphicFrame>
      <p:sp>
        <p:nvSpPr>
          <p:cNvPr id="7" name="7 Rectángulo"/>
          <p:cNvSpPr>
            <a:spLocks noChangeArrowheads="1"/>
          </p:cNvSpPr>
          <p:nvPr/>
        </p:nvSpPr>
        <p:spPr bwMode="auto">
          <a:xfrm>
            <a:off x="539552" y="-146515"/>
            <a:ext cx="8064896" cy="62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152352" bIns="38088" anchor="ctr">
            <a:spAutoFit/>
          </a:bodyPr>
          <a:lstStyle/>
          <a:p>
            <a:pPr algn="ctr" eaLnBrk="0" hangingPunct="0"/>
            <a:r>
              <a:rPr lang="es-MX" sz="2800" b="1" dirty="0" smtClean="0">
                <a:latin typeface="+mj-lt"/>
                <a:cs typeface="Times New Roman" pitchFamily="18" charset="0"/>
              </a:rPr>
              <a:t>Recursos Humanos</a:t>
            </a:r>
            <a:endParaRPr lang="es-MX" sz="2800" b="1" dirty="0">
              <a:latin typeface="+mj-lt"/>
              <a:cs typeface="Times New Roman" pitchFamily="18" charset="0"/>
            </a:endParaRPr>
          </a:p>
        </p:txBody>
      </p:sp>
      <p:graphicFrame>
        <p:nvGraphicFramePr>
          <p:cNvPr id="9" name="Gráfico 8"/>
          <p:cNvGraphicFramePr>
            <a:graphicFrameLocks/>
          </p:cNvGraphicFramePr>
          <p:nvPr>
            <p:extLst>
              <p:ext uri="{D42A27DB-BD31-4B8C-83A1-F6EECF244321}">
                <p14:modId xmlns:p14="http://schemas.microsoft.com/office/powerpoint/2010/main" val="1185379361"/>
              </p:ext>
            </p:extLst>
          </p:nvPr>
        </p:nvGraphicFramePr>
        <p:xfrm>
          <a:off x="251520" y="2057400"/>
          <a:ext cx="8424936" cy="410790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4660323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p:cNvGraphicFramePr>
            <a:graphicFrameLocks noGrp="1"/>
          </p:cNvGraphicFramePr>
          <p:nvPr>
            <p:extLst>
              <p:ext uri="{D42A27DB-BD31-4B8C-83A1-F6EECF244321}">
                <p14:modId xmlns:p14="http://schemas.microsoft.com/office/powerpoint/2010/main" val="1941437755"/>
              </p:ext>
            </p:extLst>
          </p:nvPr>
        </p:nvGraphicFramePr>
        <p:xfrm>
          <a:off x="1619672" y="642392"/>
          <a:ext cx="5892800" cy="914400"/>
        </p:xfrm>
        <a:graphic>
          <a:graphicData uri="http://schemas.openxmlformats.org/drawingml/2006/table">
            <a:tbl>
              <a:tblPr/>
              <a:tblGrid>
                <a:gridCol w="4330700"/>
                <a:gridCol w="1562100"/>
              </a:tblGrid>
              <a:tr h="228600">
                <a:tc>
                  <a:txBody>
                    <a:bodyPr/>
                    <a:lstStyle/>
                    <a:p>
                      <a:pPr algn="ctr" fontAlgn="ctr"/>
                      <a:r>
                        <a:rPr lang="es-ES" sz="1400" b="1" i="0" u="none" strike="noStrike" dirty="0">
                          <a:solidFill>
                            <a:srgbClr val="000000"/>
                          </a:solidFill>
                          <a:effectLst/>
                          <a:latin typeface="Calibri"/>
                        </a:rPr>
                        <a:t>Proyecto</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ctr" fontAlgn="ctr"/>
                      <a:r>
                        <a:rPr lang="es-ES" sz="1400" b="1" i="0" u="none" strike="noStrike">
                          <a:solidFill>
                            <a:srgbClr val="000000"/>
                          </a:solidFill>
                          <a:effectLst/>
                          <a:latin typeface="Calibri"/>
                        </a:rPr>
                        <a:t>Recursos</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r>
              <a:tr h="228600">
                <a:tc>
                  <a:txBody>
                    <a:bodyPr/>
                    <a:lstStyle/>
                    <a:p>
                      <a:pPr algn="l" fontAlgn="ctr"/>
                      <a:r>
                        <a:rPr lang="es-ES" sz="1400" b="1" i="0" u="none" strike="noStrike">
                          <a:solidFill>
                            <a:srgbClr val="000000"/>
                          </a:solidFill>
                          <a:effectLst/>
                          <a:latin typeface="Calibri"/>
                        </a:rPr>
                        <a:t>Gestión de la CSU</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s-ES" sz="1400" b="0" i="0" u="none" strike="noStrike">
                          <a:solidFill>
                            <a:srgbClr val="000000"/>
                          </a:solidFill>
                          <a:effectLst/>
                          <a:latin typeface="Calibri"/>
                        </a:rPr>
                        <a:t> $6,862,000.00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228600">
                <a:tc>
                  <a:txBody>
                    <a:bodyPr/>
                    <a:lstStyle/>
                    <a:p>
                      <a:pPr algn="l" fontAlgn="ctr"/>
                      <a:r>
                        <a:rPr lang="es-ES" sz="1400" b="1" i="0" u="none" strike="noStrike">
                          <a:solidFill>
                            <a:srgbClr val="000000"/>
                          </a:solidFill>
                          <a:effectLst/>
                          <a:latin typeface="Calibri"/>
                        </a:rPr>
                        <a:t>Remuneraciones</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ES" sz="1400" b="1" i="0" u="none" strike="noStrike">
                          <a:solidFill>
                            <a:srgbClr val="000000"/>
                          </a:solidFill>
                          <a:effectLst/>
                          <a:latin typeface="Calibri"/>
                        </a:rPr>
                        <a:t> $240,000.00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r" fontAlgn="ctr"/>
                      <a:r>
                        <a:rPr lang="es-ES" sz="1400" b="1" i="0" u="none" strike="noStrike">
                          <a:solidFill>
                            <a:srgbClr val="000000"/>
                          </a:solidFill>
                          <a:effectLst/>
                          <a:latin typeface="Calibri"/>
                        </a:rPr>
                        <a:t>Total</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r" fontAlgn="ctr"/>
                      <a:r>
                        <a:rPr lang="es-ES" sz="1400" b="1" i="0" u="none" strike="noStrike" dirty="0">
                          <a:solidFill>
                            <a:srgbClr val="000000"/>
                          </a:solidFill>
                          <a:effectLst/>
                          <a:latin typeface="Calibri"/>
                        </a:rPr>
                        <a:t> $7,102,000.00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r>
            </a:tbl>
          </a:graphicData>
        </a:graphic>
      </p:graphicFrame>
      <p:sp>
        <p:nvSpPr>
          <p:cNvPr id="7" name="7 Rectángulo"/>
          <p:cNvSpPr>
            <a:spLocks noChangeArrowheads="1"/>
          </p:cNvSpPr>
          <p:nvPr/>
        </p:nvSpPr>
        <p:spPr bwMode="auto">
          <a:xfrm>
            <a:off x="539552" y="-146515"/>
            <a:ext cx="8064896" cy="62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152352" bIns="38088" anchor="ctr">
            <a:spAutoFit/>
          </a:bodyPr>
          <a:lstStyle/>
          <a:p>
            <a:pPr algn="ctr" eaLnBrk="0" hangingPunct="0"/>
            <a:r>
              <a:rPr lang="es-MX" sz="2800" b="1" dirty="0" smtClean="0">
                <a:latin typeface="+mj-lt"/>
                <a:cs typeface="Times New Roman" pitchFamily="18" charset="0"/>
              </a:rPr>
              <a:t>Servicios Universitarios</a:t>
            </a:r>
            <a:endParaRPr lang="es-MX" sz="2800" b="1" dirty="0">
              <a:latin typeface="+mj-lt"/>
              <a:cs typeface="Times New Roman" pitchFamily="18" charset="0"/>
            </a:endParaRPr>
          </a:p>
        </p:txBody>
      </p:sp>
      <p:graphicFrame>
        <p:nvGraphicFramePr>
          <p:cNvPr id="8" name="Gráfico 7"/>
          <p:cNvGraphicFramePr>
            <a:graphicFrameLocks/>
          </p:cNvGraphicFramePr>
          <p:nvPr>
            <p:extLst>
              <p:ext uri="{D42A27DB-BD31-4B8C-83A1-F6EECF244321}">
                <p14:modId xmlns:p14="http://schemas.microsoft.com/office/powerpoint/2010/main" val="3702632755"/>
              </p:ext>
            </p:extLst>
          </p:nvPr>
        </p:nvGraphicFramePr>
        <p:xfrm>
          <a:off x="251520" y="2060848"/>
          <a:ext cx="8136904" cy="381642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6475225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CuadroTexto"/>
          <p:cNvSpPr txBox="1"/>
          <p:nvPr/>
        </p:nvSpPr>
        <p:spPr>
          <a:xfrm>
            <a:off x="3320071" y="2814027"/>
            <a:ext cx="2700980" cy="830997"/>
          </a:xfrm>
          <a:prstGeom prst="rect">
            <a:avLst/>
          </a:prstGeom>
          <a:noFill/>
        </p:spPr>
        <p:txBody>
          <a:bodyPr wrap="none" rtlCol="0">
            <a:spAutoFit/>
          </a:bodyPr>
          <a:lstStyle/>
          <a:p>
            <a:pPr algn="ctr"/>
            <a:r>
              <a:rPr lang="es-MX" sz="4800" dirty="0" smtClean="0"/>
              <a:t>Divisiones</a:t>
            </a:r>
          </a:p>
        </p:txBody>
      </p:sp>
    </p:spTree>
    <p:extLst>
      <p:ext uri="{BB962C8B-B14F-4D97-AF65-F5344CB8AC3E}">
        <p14:creationId xmlns:p14="http://schemas.microsoft.com/office/powerpoint/2010/main" val="368101060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3 Gráfico"/>
          <p:cNvGraphicFramePr>
            <a:graphicFrameLocks/>
          </p:cNvGraphicFramePr>
          <p:nvPr>
            <p:extLst>
              <p:ext uri="{D42A27DB-BD31-4B8C-83A1-F6EECF244321}">
                <p14:modId xmlns:p14="http://schemas.microsoft.com/office/powerpoint/2010/main" val="2286178457"/>
              </p:ext>
            </p:extLst>
          </p:nvPr>
        </p:nvGraphicFramePr>
        <p:xfrm>
          <a:off x="0" y="0"/>
          <a:ext cx="9144000" cy="6858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Tabla 2"/>
          <p:cNvGraphicFramePr>
            <a:graphicFrameLocks noGrp="1"/>
          </p:cNvGraphicFramePr>
          <p:nvPr>
            <p:extLst>
              <p:ext uri="{D42A27DB-BD31-4B8C-83A1-F6EECF244321}">
                <p14:modId xmlns:p14="http://schemas.microsoft.com/office/powerpoint/2010/main" val="1922561718"/>
              </p:ext>
            </p:extLst>
          </p:nvPr>
        </p:nvGraphicFramePr>
        <p:xfrm>
          <a:off x="1691680" y="548680"/>
          <a:ext cx="5892800" cy="1600200"/>
        </p:xfrm>
        <a:graphic>
          <a:graphicData uri="http://schemas.openxmlformats.org/drawingml/2006/table">
            <a:tbl>
              <a:tblPr/>
              <a:tblGrid>
                <a:gridCol w="4330700"/>
                <a:gridCol w="1562100"/>
              </a:tblGrid>
              <a:tr h="228600">
                <a:tc>
                  <a:txBody>
                    <a:bodyPr/>
                    <a:lstStyle/>
                    <a:p>
                      <a:pPr algn="ctr" fontAlgn="ctr"/>
                      <a:r>
                        <a:rPr lang="es-ES" sz="1400" b="1" i="0" u="none" strike="noStrike" dirty="0">
                          <a:solidFill>
                            <a:srgbClr val="000000"/>
                          </a:solidFill>
                          <a:effectLst/>
                          <a:latin typeface="Calibri"/>
                        </a:rPr>
                        <a:t>Área</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ctr" fontAlgn="ctr"/>
                      <a:r>
                        <a:rPr lang="es-ES" sz="1400" b="1" i="0" u="none" strike="noStrike">
                          <a:solidFill>
                            <a:srgbClr val="000000"/>
                          </a:solidFill>
                          <a:effectLst/>
                          <a:latin typeface="Calibri"/>
                        </a:rPr>
                        <a:t>Recursos</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r>
              <a:tr h="228600">
                <a:tc>
                  <a:txBody>
                    <a:bodyPr/>
                    <a:lstStyle/>
                    <a:p>
                      <a:pPr algn="l" fontAlgn="ctr"/>
                      <a:r>
                        <a:rPr lang="es-ES" sz="1400" b="1" i="0" u="none" strike="noStrike">
                          <a:solidFill>
                            <a:srgbClr val="000000"/>
                          </a:solidFill>
                          <a:effectLst/>
                          <a:latin typeface="Calibri"/>
                        </a:rPr>
                        <a:t>Dirección de la DCCD</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s-ES" sz="1400" b="0" i="0" u="none" strike="noStrike">
                          <a:solidFill>
                            <a:srgbClr val="000000"/>
                          </a:solidFill>
                          <a:effectLst/>
                          <a:latin typeface="Calibri"/>
                        </a:rPr>
                        <a:t> $2,325,000.00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228600">
                <a:tc>
                  <a:txBody>
                    <a:bodyPr/>
                    <a:lstStyle/>
                    <a:p>
                      <a:pPr algn="l" fontAlgn="ctr"/>
                      <a:r>
                        <a:rPr lang="es-ES" sz="1400" b="1" i="0" u="none" strike="noStrike">
                          <a:solidFill>
                            <a:srgbClr val="000000"/>
                          </a:solidFill>
                          <a:effectLst/>
                          <a:latin typeface="Calibri"/>
                        </a:rPr>
                        <a:t>Secretaría Académica</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ES" sz="1400" b="0" i="0" u="none" strike="noStrike">
                          <a:solidFill>
                            <a:srgbClr val="000000"/>
                          </a:solidFill>
                          <a:effectLst/>
                          <a:latin typeface="Calibri"/>
                        </a:rPr>
                        <a:t> $755,000.00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l" fontAlgn="ctr"/>
                      <a:r>
                        <a:rPr lang="es-ES" sz="1400" b="1" i="0" u="none" strike="noStrike">
                          <a:solidFill>
                            <a:srgbClr val="000000"/>
                          </a:solidFill>
                          <a:effectLst/>
                          <a:latin typeface="Calibri"/>
                        </a:rPr>
                        <a:t>Departamento de Ciencias de la Comunicación</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s-ES" sz="1400" b="1" i="0" u="none" strike="noStrike">
                          <a:solidFill>
                            <a:srgbClr val="000000"/>
                          </a:solidFill>
                          <a:effectLst/>
                          <a:latin typeface="Calibri"/>
                        </a:rPr>
                        <a:t> $620,000.00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228600">
                <a:tc>
                  <a:txBody>
                    <a:bodyPr/>
                    <a:lstStyle/>
                    <a:p>
                      <a:pPr algn="l" fontAlgn="ctr"/>
                      <a:r>
                        <a:rPr lang="es-ES" sz="1400" b="1" i="0" u="none" strike="noStrike">
                          <a:solidFill>
                            <a:srgbClr val="000000"/>
                          </a:solidFill>
                          <a:effectLst/>
                          <a:latin typeface="Calibri"/>
                        </a:rPr>
                        <a:t>Departamento de Teoría y Procesos del Diseño</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ES" sz="1400" b="1" i="0" u="none" strike="noStrike">
                          <a:solidFill>
                            <a:srgbClr val="000000"/>
                          </a:solidFill>
                          <a:effectLst/>
                          <a:latin typeface="Calibri"/>
                        </a:rPr>
                        <a:t> $600,000.00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l" fontAlgn="ctr"/>
                      <a:r>
                        <a:rPr lang="es-ES" sz="1400" b="1" i="0" u="none" strike="noStrike">
                          <a:solidFill>
                            <a:srgbClr val="000000"/>
                          </a:solidFill>
                          <a:effectLst/>
                          <a:latin typeface="Calibri"/>
                        </a:rPr>
                        <a:t>Departamento de Tecnologías y Sistemas</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s-ES" sz="1400" b="0" i="0" u="none" strike="noStrike">
                          <a:solidFill>
                            <a:srgbClr val="000000"/>
                          </a:solidFill>
                          <a:effectLst/>
                          <a:latin typeface="Calibri"/>
                        </a:rPr>
                        <a:t> $500,000.00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228600">
                <a:tc>
                  <a:txBody>
                    <a:bodyPr/>
                    <a:lstStyle/>
                    <a:p>
                      <a:pPr algn="r" fontAlgn="ctr"/>
                      <a:r>
                        <a:rPr lang="es-ES" sz="1400" b="1" i="0" u="none" strike="noStrike">
                          <a:solidFill>
                            <a:srgbClr val="000000"/>
                          </a:solidFill>
                          <a:effectLst/>
                          <a:latin typeface="Calibri"/>
                        </a:rPr>
                        <a:t>Total</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r" fontAlgn="ctr"/>
                      <a:r>
                        <a:rPr lang="es-ES" sz="1400" b="1" i="0" u="none" strike="noStrike" dirty="0">
                          <a:solidFill>
                            <a:srgbClr val="000000"/>
                          </a:solidFill>
                          <a:effectLst/>
                          <a:latin typeface="Calibri"/>
                        </a:rPr>
                        <a:t> $4,800,000.00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r>
            </a:tbl>
          </a:graphicData>
        </a:graphic>
      </p:graphicFrame>
      <p:sp>
        <p:nvSpPr>
          <p:cNvPr id="8" name="7 Rectángulo"/>
          <p:cNvSpPr>
            <a:spLocks noChangeArrowheads="1"/>
          </p:cNvSpPr>
          <p:nvPr/>
        </p:nvSpPr>
        <p:spPr bwMode="auto">
          <a:xfrm>
            <a:off x="539552" y="-146515"/>
            <a:ext cx="8064896" cy="62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152352" bIns="38088" anchor="ctr">
            <a:spAutoFit/>
          </a:bodyPr>
          <a:lstStyle/>
          <a:p>
            <a:pPr algn="ctr" eaLnBrk="0" hangingPunct="0"/>
            <a:r>
              <a:rPr lang="es-MX" sz="2800" b="1" dirty="0" smtClean="0">
                <a:latin typeface="+mj-lt"/>
                <a:cs typeface="Times New Roman" pitchFamily="18" charset="0"/>
              </a:rPr>
              <a:t>División de Ciencias de la Comunicación y Diseño</a:t>
            </a:r>
            <a:endParaRPr lang="es-MX" sz="2800" b="1" dirty="0">
              <a:latin typeface="+mj-lt"/>
              <a:cs typeface="Times New Roman" pitchFamily="18" charset="0"/>
            </a:endParaRPr>
          </a:p>
        </p:txBody>
      </p:sp>
      <p:graphicFrame>
        <p:nvGraphicFramePr>
          <p:cNvPr id="10" name="Gráfico 9"/>
          <p:cNvGraphicFramePr>
            <a:graphicFrameLocks/>
          </p:cNvGraphicFramePr>
          <p:nvPr>
            <p:extLst>
              <p:ext uri="{D42A27DB-BD31-4B8C-83A1-F6EECF244321}">
                <p14:modId xmlns:p14="http://schemas.microsoft.com/office/powerpoint/2010/main" val="1857428953"/>
              </p:ext>
            </p:extLst>
          </p:nvPr>
        </p:nvGraphicFramePr>
        <p:xfrm>
          <a:off x="251520" y="2420888"/>
          <a:ext cx="8712968" cy="417646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27558072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2154559732"/>
              </p:ext>
            </p:extLst>
          </p:nvPr>
        </p:nvGraphicFramePr>
        <p:xfrm>
          <a:off x="1619672" y="548680"/>
          <a:ext cx="5892800" cy="1600200"/>
        </p:xfrm>
        <a:graphic>
          <a:graphicData uri="http://schemas.openxmlformats.org/drawingml/2006/table">
            <a:tbl>
              <a:tblPr/>
              <a:tblGrid>
                <a:gridCol w="4330700"/>
                <a:gridCol w="1562100"/>
              </a:tblGrid>
              <a:tr h="228600">
                <a:tc>
                  <a:txBody>
                    <a:bodyPr/>
                    <a:lstStyle/>
                    <a:p>
                      <a:pPr algn="ctr" fontAlgn="ctr"/>
                      <a:r>
                        <a:rPr lang="es-ES" sz="1400" b="1" i="0" u="none" strike="noStrike" dirty="0">
                          <a:solidFill>
                            <a:srgbClr val="000000"/>
                          </a:solidFill>
                          <a:effectLst/>
                          <a:latin typeface="Calibri"/>
                        </a:rPr>
                        <a:t>Área</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ctr" fontAlgn="ctr"/>
                      <a:r>
                        <a:rPr lang="es-ES" sz="1400" b="1" i="0" u="none" strike="noStrike">
                          <a:solidFill>
                            <a:srgbClr val="000000"/>
                          </a:solidFill>
                          <a:effectLst/>
                          <a:latin typeface="Calibri"/>
                        </a:rPr>
                        <a:t>Recursos</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r>
              <a:tr h="228600">
                <a:tc>
                  <a:txBody>
                    <a:bodyPr/>
                    <a:lstStyle/>
                    <a:p>
                      <a:pPr algn="l" fontAlgn="ctr"/>
                      <a:r>
                        <a:rPr lang="es-ES" sz="1400" b="1" i="0" u="none" strike="noStrike">
                          <a:solidFill>
                            <a:srgbClr val="000000"/>
                          </a:solidFill>
                          <a:effectLst/>
                          <a:latin typeface="Calibri"/>
                        </a:rPr>
                        <a:t>Dirección de la DCNI</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s-ES" sz="1400" b="0" i="0" u="none" strike="noStrike">
                          <a:solidFill>
                            <a:srgbClr val="000000"/>
                          </a:solidFill>
                          <a:effectLst/>
                          <a:latin typeface="Calibri"/>
                        </a:rPr>
                        <a:t> $2,501,280.00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228600">
                <a:tc>
                  <a:txBody>
                    <a:bodyPr/>
                    <a:lstStyle/>
                    <a:p>
                      <a:pPr algn="l" fontAlgn="ctr"/>
                      <a:r>
                        <a:rPr lang="es-ES" sz="1400" b="1" i="0" u="none" strike="noStrike">
                          <a:solidFill>
                            <a:srgbClr val="000000"/>
                          </a:solidFill>
                          <a:effectLst/>
                          <a:latin typeface="Calibri"/>
                        </a:rPr>
                        <a:t>Secretaría Académica</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ES" sz="1400" b="0" i="0" u="none" strike="noStrike">
                          <a:solidFill>
                            <a:srgbClr val="000000"/>
                          </a:solidFill>
                          <a:effectLst/>
                          <a:latin typeface="Calibri"/>
                        </a:rPr>
                        <a:t> $105,000.00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l" fontAlgn="ctr"/>
                      <a:r>
                        <a:rPr lang="es-ES" sz="1400" b="1" i="0" u="none" strike="noStrike">
                          <a:solidFill>
                            <a:srgbClr val="000000"/>
                          </a:solidFill>
                          <a:effectLst/>
                          <a:latin typeface="Calibri"/>
                        </a:rPr>
                        <a:t>Departamento de Ciencias Naturales</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s-ES" sz="1400" b="1" i="0" u="none" strike="noStrike">
                          <a:solidFill>
                            <a:srgbClr val="000000"/>
                          </a:solidFill>
                          <a:effectLst/>
                          <a:latin typeface="Calibri"/>
                        </a:rPr>
                        <a:t> $675,400.00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228600">
                <a:tc>
                  <a:txBody>
                    <a:bodyPr/>
                    <a:lstStyle/>
                    <a:p>
                      <a:pPr algn="l" fontAlgn="ctr"/>
                      <a:r>
                        <a:rPr lang="es-ES" sz="1400" b="1" i="0" u="none" strike="noStrike">
                          <a:solidFill>
                            <a:srgbClr val="000000"/>
                          </a:solidFill>
                          <a:effectLst/>
                          <a:latin typeface="Calibri"/>
                        </a:rPr>
                        <a:t>Departamento de Procesos y Tecnología</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ES" sz="1400" b="1" i="0" u="none" strike="noStrike">
                          <a:solidFill>
                            <a:srgbClr val="000000"/>
                          </a:solidFill>
                          <a:effectLst/>
                          <a:latin typeface="Calibri"/>
                        </a:rPr>
                        <a:t> $825,400.00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l" fontAlgn="ctr"/>
                      <a:r>
                        <a:rPr lang="es-ES" sz="1400" b="1" i="0" u="none" strike="noStrike">
                          <a:solidFill>
                            <a:srgbClr val="000000"/>
                          </a:solidFill>
                          <a:effectLst/>
                          <a:latin typeface="Calibri"/>
                        </a:rPr>
                        <a:t>Departamento de Matemáticas Aplicadas y Sistemas</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s-ES" sz="1400" b="0" i="0" u="none" strike="noStrike">
                          <a:solidFill>
                            <a:srgbClr val="000000"/>
                          </a:solidFill>
                          <a:effectLst/>
                          <a:latin typeface="Calibri"/>
                        </a:rPr>
                        <a:t> $692,920.00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228600">
                <a:tc>
                  <a:txBody>
                    <a:bodyPr/>
                    <a:lstStyle/>
                    <a:p>
                      <a:pPr algn="r" fontAlgn="ctr"/>
                      <a:r>
                        <a:rPr lang="es-ES" sz="1400" b="1" i="0" u="none" strike="noStrike">
                          <a:solidFill>
                            <a:srgbClr val="000000"/>
                          </a:solidFill>
                          <a:effectLst/>
                          <a:latin typeface="Calibri"/>
                        </a:rPr>
                        <a:t>Total</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r" fontAlgn="ctr"/>
                      <a:r>
                        <a:rPr lang="es-ES" sz="1400" b="1" i="0" u="none" strike="noStrike" dirty="0">
                          <a:solidFill>
                            <a:srgbClr val="000000"/>
                          </a:solidFill>
                          <a:effectLst/>
                          <a:latin typeface="Calibri"/>
                        </a:rPr>
                        <a:t> $4,800,000.00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r>
            </a:tbl>
          </a:graphicData>
        </a:graphic>
      </p:graphicFrame>
      <p:sp>
        <p:nvSpPr>
          <p:cNvPr id="9" name="7 Rectángulo"/>
          <p:cNvSpPr>
            <a:spLocks noChangeArrowheads="1"/>
          </p:cNvSpPr>
          <p:nvPr/>
        </p:nvSpPr>
        <p:spPr bwMode="auto">
          <a:xfrm>
            <a:off x="539552" y="-146515"/>
            <a:ext cx="8064896" cy="62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152352" bIns="38088" anchor="ctr">
            <a:spAutoFit/>
          </a:bodyPr>
          <a:lstStyle/>
          <a:p>
            <a:pPr algn="ctr" eaLnBrk="0" hangingPunct="0"/>
            <a:r>
              <a:rPr lang="es-MX" sz="2800" b="1" dirty="0" smtClean="0">
                <a:latin typeface="+mj-lt"/>
                <a:cs typeface="Times New Roman" pitchFamily="18" charset="0"/>
              </a:rPr>
              <a:t>División de Ciencias Naturales e Ingeniería</a:t>
            </a:r>
            <a:endParaRPr lang="es-MX" sz="2800" b="1" dirty="0">
              <a:latin typeface="+mj-lt"/>
              <a:cs typeface="Times New Roman" pitchFamily="18" charset="0"/>
            </a:endParaRPr>
          </a:p>
        </p:txBody>
      </p:sp>
      <p:graphicFrame>
        <p:nvGraphicFramePr>
          <p:cNvPr id="10" name="Gráfico 9"/>
          <p:cNvGraphicFramePr>
            <a:graphicFrameLocks/>
          </p:cNvGraphicFramePr>
          <p:nvPr>
            <p:extLst>
              <p:ext uri="{D42A27DB-BD31-4B8C-83A1-F6EECF244321}">
                <p14:modId xmlns:p14="http://schemas.microsoft.com/office/powerpoint/2010/main" val="4015027559"/>
              </p:ext>
            </p:extLst>
          </p:nvPr>
        </p:nvGraphicFramePr>
        <p:xfrm>
          <a:off x="251520" y="2420888"/>
          <a:ext cx="8712968" cy="410790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8883734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p:cNvGraphicFramePr>
            <a:graphicFrameLocks noGrp="1"/>
          </p:cNvGraphicFramePr>
          <p:nvPr>
            <p:extLst>
              <p:ext uri="{D42A27DB-BD31-4B8C-83A1-F6EECF244321}">
                <p14:modId xmlns:p14="http://schemas.microsoft.com/office/powerpoint/2010/main" val="1302881251"/>
              </p:ext>
            </p:extLst>
          </p:nvPr>
        </p:nvGraphicFramePr>
        <p:xfrm>
          <a:off x="1763688" y="620688"/>
          <a:ext cx="5892800" cy="1371600"/>
        </p:xfrm>
        <a:graphic>
          <a:graphicData uri="http://schemas.openxmlformats.org/drawingml/2006/table">
            <a:tbl>
              <a:tblPr/>
              <a:tblGrid>
                <a:gridCol w="4330700"/>
                <a:gridCol w="1562100"/>
              </a:tblGrid>
              <a:tr h="228600">
                <a:tc>
                  <a:txBody>
                    <a:bodyPr/>
                    <a:lstStyle/>
                    <a:p>
                      <a:pPr algn="ctr" fontAlgn="ctr"/>
                      <a:r>
                        <a:rPr lang="es-ES" sz="1400" b="1" i="0" u="none" strike="noStrike">
                          <a:solidFill>
                            <a:srgbClr val="000000"/>
                          </a:solidFill>
                          <a:effectLst/>
                          <a:latin typeface="Calibri"/>
                        </a:rPr>
                        <a:t>Área</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ctr" fontAlgn="ctr"/>
                      <a:r>
                        <a:rPr lang="es-ES" sz="1400" b="1" i="0" u="none" strike="noStrike">
                          <a:solidFill>
                            <a:srgbClr val="000000"/>
                          </a:solidFill>
                          <a:effectLst/>
                          <a:latin typeface="Calibri"/>
                        </a:rPr>
                        <a:t>Recursos</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r>
              <a:tr h="228600">
                <a:tc>
                  <a:txBody>
                    <a:bodyPr/>
                    <a:lstStyle/>
                    <a:p>
                      <a:pPr algn="l" fontAlgn="ctr"/>
                      <a:r>
                        <a:rPr lang="es-ES" sz="1400" b="1" i="0" u="none" strike="noStrike">
                          <a:solidFill>
                            <a:srgbClr val="000000"/>
                          </a:solidFill>
                          <a:effectLst/>
                          <a:latin typeface="Calibri"/>
                        </a:rPr>
                        <a:t>Dirección de la DCSH</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s-ES" sz="1400" b="0" i="0" u="none" strike="noStrike">
                          <a:solidFill>
                            <a:srgbClr val="000000"/>
                          </a:solidFill>
                          <a:effectLst/>
                          <a:latin typeface="Calibri"/>
                        </a:rPr>
                        <a:t> $2,985,000.00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228600">
                <a:tc>
                  <a:txBody>
                    <a:bodyPr/>
                    <a:lstStyle/>
                    <a:p>
                      <a:pPr algn="l" fontAlgn="ctr"/>
                      <a:r>
                        <a:rPr lang="es-ES" sz="1400" b="1" i="0" u="none" strike="noStrike">
                          <a:solidFill>
                            <a:srgbClr val="000000"/>
                          </a:solidFill>
                          <a:effectLst/>
                          <a:latin typeface="Calibri"/>
                        </a:rPr>
                        <a:t>Departamento de Ciencias Sociales</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ES" sz="1400" b="1" i="0" u="none" strike="noStrike">
                          <a:solidFill>
                            <a:srgbClr val="000000"/>
                          </a:solidFill>
                          <a:effectLst/>
                          <a:latin typeface="Calibri"/>
                        </a:rPr>
                        <a:t> $605,000.00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l" fontAlgn="ctr"/>
                      <a:r>
                        <a:rPr lang="es-ES" sz="1400" b="1" i="0" u="none" strike="noStrike">
                          <a:solidFill>
                            <a:srgbClr val="000000"/>
                          </a:solidFill>
                          <a:effectLst/>
                          <a:latin typeface="Calibri"/>
                        </a:rPr>
                        <a:t>Departamento de Estudios Institucionales</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s-ES" sz="1400" b="1" i="0" u="none" strike="noStrike">
                          <a:solidFill>
                            <a:srgbClr val="000000"/>
                          </a:solidFill>
                          <a:effectLst/>
                          <a:latin typeface="Calibri"/>
                        </a:rPr>
                        <a:t> $605,000.00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228600">
                <a:tc>
                  <a:txBody>
                    <a:bodyPr/>
                    <a:lstStyle/>
                    <a:p>
                      <a:pPr algn="l" fontAlgn="ctr"/>
                      <a:r>
                        <a:rPr lang="es-ES" sz="1400" b="1" i="0" u="none" strike="noStrike">
                          <a:solidFill>
                            <a:srgbClr val="000000"/>
                          </a:solidFill>
                          <a:effectLst/>
                          <a:latin typeface="Calibri"/>
                        </a:rPr>
                        <a:t>Departamento de Humanidades</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ES" sz="1400" b="0" i="0" u="none" strike="noStrike">
                          <a:solidFill>
                            <a:srgbClr val="000000"/>
                          </a:solidFill>
                          <a:effectLst/>
                          <a:latin typeface="Calibri"/>
                        </a:rPr>
                        <a:t> $605,000.00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r" fontAlgn="ctr"/>
                      <a:r>
                        <a:rPr lang="es-ES" sz="1400" b="1" i="0" u="none" strike="noStrike">
                          <a:solidFill>
                            <a:srgbClr val="000000"/>
                          </a:solidFill>
                          <a:effectLst/>
                          <a:latin typeface="Calibri"/>
                        </a:rPr>
                        <a:t>Total</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r" fontAlgn="ctr"/>
                      <a:r>
                        <a:rPr lang="es-ES" sz="1400" b="1" i="0" u="none" strike="noStrike" dirty="0">
                          <a:solidFill>
                            <a:srgbClr val="000000"/>
                          </a:solidFill>
                          <a:effectLst/>
                          <a:latin typeface="Calibri"/>
                        </a:rPr>
                        <a:t> $4,800,000.00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r>
            </a:tbl>
          </a:graphicData>
        </a:graphic>
      </p:graphicFrame>
      <p:sp>
        <p:nvSpPr>
          <p:cNvPr id="7" name="7 Rectángulo"/>
          <p:cNvSpPr>
            <a:spLocks noChangeArrowheads="1"/>
          </p:cNvSpPr>
          <p:nvPr/>
        </p:nvSpPr>
        <p:spPr bwMode="auto">
          <a:xfrm>
            <a:off x="611560" y="-146515"/>
            <a:ext cx="8064896" cy="62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152352" bIns="38088" anchor="ctr">
            <a:spAutoFit/>
          </a:bodyPr>
          <a:lstStyle/>
          <a:p>
            <a:pPr algn="ctr" eaLnBrk="0" hangingPunct="0"/>
            <a:r>
              <a:rPr lang="es-MX" sz="2800" b="1" dirty="0" smtClean="0">
                <a:latin typeface="+mj-lt"/>
                <a:cs typeface="Times New Roman" pitchFamily="18" charset="0"/>
              </a:rPr>
              <a:t>División de Ciencias Sociales y Humanidades </a:t>
            </a:r>
            <a:endParaRPr lang="es-MX" sz="2800" b="1" dirty="0">
              <a:latin typeface="+mj-lt"/>
              <a:cs typeface="Times New Roman" pitchFamily="18" charset="0"/>
            </a:endParaRPr>
          </a:p>
        </p:txBody>
      </p:sp>
      <p:graphicFrame>
        <p:nvGraphicFramePr>
          <p:cNvPr id="8" name="Gráfico 7"/>
          <p:cNvGraphicFramePr>
            <a:graphicFrameLocks/>
          </p:cNvGraphicFramePr>
          <p:nvPr>
            <p:extLst>
              <p:ext uri="{D42A27DB-BD31-4B8C-83A1-F6EECF244321}">
                <p14:modId xmlns:p14="http://schemas.microsoft.com/office/powerpoint/2010/main" val="919276035"/>
              </p:ext>
            </p:extLst>
          </p:nvPr>
        </p:nvGraphicFramePr>
        <p:xfrm>
          <a:off x="107504" y="2204864"/>
          <a:ext cx="8892480" cy="432392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5177302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547664" y="2708920"/>
            <a:ext cx="6552728" cy="830997"/>
          </a:xfrm>
          <a:prstGeom prst="rect">
            <a:avLst/>
          </a:prstGeom>
          <a:noFill/>
        </p:spPr>
        <p:txBody>
          <a:bodyPr wrap="square" rtlCol="0">
            <a:spAutoFit/>
          </a:bodyPr>
          <a:lstStyle/>
          <a:p>
            <a:pPr algn="ctr"/>
            <a:r>
              <a:rPr lang="es-ES" sz="4800" dirty="0" smtClean="0"/>
              <a:t>Gracias</a:t>
            </a:r>
            <a:endParaRPr lang="es-ES" sz="4800" dirty="0"/>
          </a:p>
        </p:txBody>
      </p:sp>
    </p:spTree>
    <p:extLst>
      <p:ext uri="{BB962C8B-B14F-4D97-AF65-F5344CB8AC3E}">
        <p14:creationId xmlns:p14="http://schemas.microsoft.com/office/powerpoint/2010/main" val="5252578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20688" y="1340768"/>
            <a:ext cx="8327776" cy="4739759"/>
          </a:xfrm>
          <a:prstGeom prst="rect">
            <a:avLst/>
          </a:prstGeom>
        </p:spPr>
        <p:txBody>
          <a:bodyPr wrap="square">
            <a:spAutoFit/>
          </a:bodyPr>
          <a:lstStyle/>
          <a:p>
            <a:pPr algn="just"/>
            <a:r>
              <a:rPr lang="es-MX" sz="2000" dirty="0"/>
              <a:t>La planeación del presupuesto inició con la definición de techos financieros, considerando los recursos estimados que dispondrá la Institución para el año fiscal 2016, acordados por el Rector General y los Rectores de las Unidades.</a:t>
            </a:r>
          </a:p>
          <a:p>
            <a:pPr algn="just"/>
            <a:endParaRPr lang="es-MX" sz="2000" dirty="0"/>
          </a:p>
          <a:p>
            <a:pPr algn="just"/>
            <a:r>
              <a:rPr lang="es-MX" sz="2000" dirty="0"/>
              <a:t>Asimismo, el proceso de planeación del presupuesto tomó como referencia las políticas operativas de planeación a nivel institucional, de la Unidad y de las divisiones.</a:t>
            </a:r>
          </a:p>
          <a:p>
            <a:pPr algn="just"/>
            <a:endParaRPr lang="es-MX" sz="2000" dirty="0"/>
          </a:p>
          <a:p>
            <a:pPr algn="just"/>
            <a:r>
              <a:rPr lang="es-MX" sz="2000" dirty="0"/>
              <a:t>Por otro lado, el registro y aprobación de los proyectos en el sistema se mantuvo bajo la responsabilidad de los órganos unipersonales</a:t>
            </a:r>
            <a:r>
              <a:rPr lang="es-MX" sz="2000" dirty="0" smtClean="0"/>
              <a:t>.</a:t>
            </a:r>
          </a:p>
          <a:p>
            <a:pPr algn="just"/>
            <a:endParaRPr lang="es-MX" sz="2000" dirty="0"/>
          </a:p>
          <a:p>
            <a:pPr algn="just"/>
            <a:r>
              <a:rPr lang="es-MX" sz="2000" dirty="0"/>
              <a:t>El proceso se desarrolló en una sola etapa, a partir de la cartera de proyectos registrados en 2015, revisándose y actualizándose los contenidos correspondientes.</a:t>
            </a:r>
          </a:p>
          <a:p>
            <a:pPr algn="just"/>
            <a:endParaRPr lang="es-MX" sz="2000" dirty="0"/>
          </a:p>
        </p:txBody>
      </p:sp>
      <p:sp>
        <p:nvSpPr>
          <p:cNvPr id="4" name="5 CuadroTexto"/>
          <p:cNvSpPr txBox="1">
            <a:spLocks noChangeArrowheads="1"/>
          </p:cNvSpPr>
          <p:nvPr/>
        </p:nvSpPr>
        <p:spPr bwMode="auto">
          <a:xfrm>
            <a:off x="411100" y="188640"/>
            <a:ext cx="8280920" cy="62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152352" bIns="38088" anchor="ctr">
            <a:spAutoFit/>
          </a:bodyPr>
          <a:lstStyle>
            <a:defPPr>
              <a:defRPr lang="es-MX"/>
            </a:defPPr>
            <a:lvl1pPr algn="ctr" eaLnBrk="0" hangingPunct="0">
              <a:defRPr sz="2800" b="1">
                <a:latin typeface="+mj-lt"/>
                <a:cs typeface="Times New Roman" pitchFamily="18" charset="0"/>
              </a:defRPr>
            </a:lvl1pPr>
          </a:lstStyle>
          <a:p>
            <a:r>
              <a:rPr lang="es-MX" dirty="0"/>
              <a:t>Proceso de elaboración del presupuesto</a:t>
            </a:r>
          </a:p>
        </p:txBody>
      </p:sp>
    </p:spTree>
    <p:extLst>
      <p:ext uri="{BB962C8B-B14F-4D97-AF65-F5344CB8AC3E}">
        <p14:creationId xmlns:p14="http://schemas.microsoft.com/office/powerpoint/2010/main" val="18596441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39552" y="4442336"/>
            <a:ext cx="8327776" cy="1938992"/>
          </a:xfrm>
          <a:prstGeom prst="rect">
            <a:avLst/>
          </a:prstGeom>
        </p:spPr>
        <p:txBody>
          <a:bodyPr wrap="square">
            <a:spAutoFit/>
          </a:bodyPr>
          <a:lstStyle/>
          <a:p>
            <a:pPr algn="just"/>
            <a:r>
              <a:rPr lang="es-ES" sz="2000" dirty="0"/>
              <a:t>Finalmente, en las estructuras de la Rectoría y la Secretaría de Unidad se encuentran los gastos destinados a cubrir las partidas protegidas, por un monto de $19,960,931.00, las cuales incluyen el pago de servicios de agua, energía eléctrica, teléfono, mantenimiento de sistemas institucionales de comunicación e información, premios, adquisición de acervo bibliográfico, gastos financieros y consumibles para el comedor.</a:t>
            </a:r>
            <a:endParaRPr lang="es-MX" sz="2000" dirty="0"/>
          </a:p>
        </p:txBody>
      </p:sp>
      <p:sp>
        <p:nvSpPr>
          <p:cNvPr id="3" name="2 Rectángulo"/>
          <p:cNvSpPr/>
          <p:nvPr/>
        </p:nvSpPr>
        <p:spPr>
          <a:xfrm>
            <a:off x="533400" y="1052736"/>
            <a:ext cx="8327776" cy="1631216"/>
          </a:xfrm>
          <a:prstGeom prst="rect">
            <a:avLst/>
          </a:prstGeom>
        </p:spPr>
        <p:txBody>
          <a:bodyPr wrap="square">
            <a:spAutoFit/>
          </a:bodyPr>
          <a:lstStyle/>
          <a:p>
            <a:pPr algn="just"/>
            <a:r>
              <a:rPr lang="es-ES" sz="2000" dirty="0"/>
              <a:t>Bajo las consideraciones anteriores, se integraron los diferentes proyectos con la presupuestación correspondiente, que para la Unidad Cuajimalpa asciende a $84,128,626.00, distribuidos en prioridad 1 ($79,922,195.00) y en prioridad 2 ($4,206,431.00). Dichas cantidades son iguales a las aprobadas en el ejercicio 2015, </a:t>
            </a:r>
            <a:r>
              <a:rPr lang="es-ES" sz="2000" dirty="0" smtClean="0"/>
              <a:t>dado que </a:t>
            </a:r>
            <a:r>
              <a:rPr lang="es-ES" sz="2000" dirty="0"/>
              <a:t>no hubo incremento en los </a:t>
            </a:r>
            <a:r>
              <a:rPr lang="es-ES" sz="2000" dirty="0" smtClean="0"/>
              <a:t>recursos.</a:t>
            </a:r>
            <a:endParaRPr lang="es-MX" sz="2000" dirty="0"/>
          </a:p>
        </p:txBody>
      </p:sp>
      <p:sp>
        <p:nvSpPr>
          <p:cNvPr id="4" name="2 Rectángulo"/>
          <p:cNvSpPr/>
          <p:nvPr/>
        </p:nvSpPr>
        <p:spPr>
          <a:xfrm>
            <a:off x="534591" y="2805896"/>
            <a:ext cx="8327776" cy="1631216"/>
          </a:xfrm>
          <a:prstGeom prst="rect">
            <a:avLst/>
          </a:prstGeom>
        </p:spPr>
        <p:txBody>
          <a:bodyPr wrap="square">
            <a:spAutoFit/>
          </a:bodyPr>
          <a:lstStyle/>
          <a:p>
            <a:pPr algn="just"/>
            <a:r>
              <a:rPr lang="es-ES" sz="2000" dirty="0"/>
              <a:t>En cuanto a los recursos de las divisiones, se acordó homologar los montos de sus techos presupuestales, asignando exclusivamente la prioridad 1, además de mantener un monto por $1,000,000.00 etiquetado para el fortalecimiento de la docencia. La prioridad 2 se distribuyó entre la Rectoría y la Secretaría de Unidad.</a:t>
            </a:r>
            <a:endParaRPr lang="es-MX" sz="2000" dirty="0"/>
          </a:p>
        </p:txBody>
      </p:sp>
      <p:sp>
        <p:nvSpPr>
          <p:cNvPr id="7" name="5 CuadroTexto"/>
          <p:cNvSpPr txBox="1">
            <a:spLocks noChangeArrowheads="1"/>
          </p:cNvSpPr>
          <p:nvPr/>
        </p:nvSpPr>
        <p:spPr bwMode="auto">
          <a:xfrm>
            <a:off x="411100" y="188640"/>
            <a:ext cx="8280920" cy="62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152352" bIns="38088" anchor="ctr">
            <a:spAutoFit/>
          </a:bodyPr>
          <a:lstStyle>
            <a:defPPr>
              <a:defRPr lang="es-MX"/>
            </a:defPPr>
            <a:lvl1pPr algn="ctr" eaLnBrk="0" hangingPunct="0">
              <a:defRPr sz="2800" b="1">
                <a:latin typeface="+mj-lt"/>
                <a:cs typeface="Times New Roman" pitchFamily="18" charset="0"/>
              </a:defRPr>
            </a:lvl1pPr>
          </a:lstStyle>
          <a:p>
            <a:r>
              <a:rPr lang="es-MX" dirty="0"/>
              <a:t>Proceso de elaboración del presupuesto</a:t>
            </a:r>
          </a:p>
        </p:txBody>
      </p:sp>
    </p:spTree>
    <p:extLst>
      <p:ext uri="{BB962C8B-B14F-4D97-AF65-F5344CB8AC3E}">
        <p14:creationId xmlns:p14="http://schemas.microsoft.com/office/powerpoint/2010/main" val="32141473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a:spLocks noChangeArrowheads="1"/>
          </p:cNvSpPr>
          <p:nvPr/>
        </p:nvSpPr>
        <p:spPr bwMode="auto">
          <a:xfrm>
            <a:off x="755576" y="-99392"/>
            <a:ext cx="7704856" cy="62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152352" bIns="38088" anchor="ctr">
            <a:spAutoFit/>
          </a:bodyPr>
          <a:lstStyle/>
          <a:p>
            <a:pPr algn="ctr" eaLnBrk="0" hangingPunct="0"/>
            <a:r>
              <a:rPr lang="es-MX" sz="2800" b="1" dirty="0" smtClean="0">
                <a:latin typeface="+mj-lt"/>
                <a:cs typeface="Times New Roman" pitchFamily="18" charset="0"/>
              </a:rPr>
              <a:t>Presupuesto de años recientes</a:t>
            </a:r>
            <a:endParaRPr lang="es-ES" sz="2800" b="1" dirty="0">
              <a:latin typeface="+mj-lt"/>
              <a:cs typeface="Times New Roman" pitchFamily="18" charset="0"/>
            </a:endParaRPr>
          </a:p>
        </p:txBody>
      </p:sp>
      <p:graphicFrame>
        <p:nvGraphicFramePr>
          <p:cNvPr id="3" name="Gráfico 2"/>
          <p:cNvGraphicFramePr>
            <a:graphicFrameLocks/>
          </p:cNvGraphicFramePr>
          <p:nvPr>
            <p:extLst>
              <p:ext uri="{D42A27DB-BD31-4B8C-83A1-F6EECF244321}">
                <p14:modId xmlns:p14="http://schemas.microsoft.com/office/powerpoint/2010/main" val="2826273742"/>
              </p:ext>
            </p:extLst>
          </p:nvPr>
        </p:nvGraphicFramePr>
        <p:xfrm>
          <a:off x="239688" y="1340768"/>
          <a:ext cx="5328592" cy="367240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Tabla 4"/>
          <p:cNvGraphicFramePr>
            <a:graphicFrameLocks noGrp="1"/>
          </p:cNvGraphicFramePr>
          <p:nvPr>
            <p:extLst>
              <p:ext uri="{D42A27DB-BD31-4B8C-83A1-F6EECF244321}">
                <p14:modId xmlns:p14="http://schemas.microsoft.com/office/powerpoint/2010/main" val="1764008848"/>
              </p:ext>
            </p:extLst>
          </p:nvPr>
        </p:nvGraphicFramePr>
        <p:xfrm>
          <a:off x="5856313" y="2132856"/>
          <a:ext cx="2820143" cy="741680"/>
        </p:xfrm>
        <a:graphic>
          <a:graphicData uri="http://schemas.openxmlformats.org/drawingml/2006/table">
            <a:tbl>
              <a:tblPr firstRow="1" bandRow="1">
                <a:tableStyleId>{D113A9D2-9D6B-4929-AA2D-F23B5EE8CBE7}</a:tableStyleId>
              </a:tblPr>
              <a:tblGrid>
                <a:gridCol w="1049884"/>
                <a:gridCol w="1041329"/>
                <a:gridCol w="728930"/>
              </a:tblGrid>
              <a:tr h="370840">
                <a:tc>
                  <a:txBody>
                    <a:bodyPr/>
                    <a:lstStyle/>
                    <a:p>
                      <a:pPr algn="ctr"/>
                      <a:r>
                        <a:rPr lang="es-ES" sz="1600" dirty="0" smtClean="0"/>
                        <a:t>2014</a:t>
                      </a:r>
                      <a:endParaRPr lang="es-ES" sz="1600" b="0" dirty="0"/>
                    </a:p>
                  </a:txBody>
                  <a:tcPr/>
                </a:tc>
                <a:tc>
                  <a:txBody>
                    <a:bodyPr/>
                    <a:lstStyle/>
                    <a:p>
                      <a:pPr algn="ctr"/>
                      <a:r>
                        <a:rPr lang="es-ES" sz="1600" dirty="0" smtClean="0"/>
                        <a:t>2015</a:t>
                      </a:r>
                      <a:endParaRPr lang="es-ES" sz="1600" b="0" dirty="0"/>
                    </a:p>
                  </a:txBody>
                  <a:tcPr/>
                </a:tc>
                <a:tc>
                  <a:txBody>
                    <a:bodyPr/>
                    <a:lstStyle/>
                    <a:p>
                      <a:pPr algn="ctr"/>
                      <a:r>
                        <a:rPr lang="es-ES" sz="1600" dirty="0" smtClean="0"/>
                        <a:t>2016</a:t>
                      </a:r>
                      <a:endParaRPr lang="es-ES" sz="1600" b="0" dirty="0"/>
                    </a:p>
                  </a:txBody>
                  <a:tcPr/>
                </a:tc>
              </a:tr>
              <a:tr h="370840">
                <a:tc>
                  <a:txBody>
                    <a:bodyPr/>
                    <a:lstStyle/>
                    <a:p>
                      <a:pPr algn="ctr"/>
                      <a:r>
                        <a:rPr lang="es-ES" sz="1600" dirty="0" smtClean="0"/>
                        <a:t>4.08%</a:t>
                      </a:r>
                      <a:endParaRPr lang="es-ES" sz="1600" b="0" dirty="0"/>
                    </a:p>
                  </a:txBody>
                  <a:tcPr/>
                </a:tc>
                <a:tc>
                  <a:txBody>
                    <a:bodyPr/>
                    <a:lstStyle/>
                    <a:p>
                      <a:pPr algn="ctr"/>
                      <a:r>
                        <a:rPr lang="es-ES" sz="1600" dirty="0" smtClean="0"/>
                        <a:t>2.52%</a:t>
                      </a:r>
                      <a:endParaRPr lang="es-ES" sz="1600" b="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600" dirty="0" smtClean="0"/>
                        <a:t>2.52%</a:t>
                      </a:r>
                      <a:endParaRPr lang="es-ES" sz="1600" b="0" dirty="0" smtClean="0"/>
                    </a:p>
                  </a:txBody>
                  <a:tcPr/>
                </a:tc>
              </a:tr>
            </a:tbl>
          </a:graphicData>
        </a:graphic>
      </p:graphicFrame>
      <p:sp>
        <p:nvSpPr>
          <p:cNvPr id="6" name="CuadroTexto 5"/>
          <p:cNvSpPr txBox="1"/>
          <p:nvPr/>
        </p:nvSpPr>
        <p:spPr>
          <a:xfrm>
            <a:off x="6466472" y="1412776"/>
            <a:ext cx="1539341" cy="584776"/>
          </a:xfrm>
          <a:prstGeom prst="rect">
            <a:avLst/>
          </a:prstGeom>
          <a:noFill/>
        </p:spPr>
        <p:txBody>
          <a:bodyPr wrap="none" rtlCol="0">
            <a:spAutoFit/>
          </a:bodyPr>
          <a:lstStyle/>
          <a:p>
            <a:pPr algn="ctr"/>
            <a:r>
              <a:rPr lang="es-ES" b="1" dirty="0" smtClean="0"/>
              <a:t>Inflación:</a:t>
            </a:r>
          </a:p>
          <a:p>
            <a:pPr algn="ctr"/>
            <a:r>
              <a:rPr lang="es-ES" sz="1400" dirty="0" smtClean="0"/>
              <a:t>(Banco de México)</a:t>
            </a:r>
            <a:endParaRPr lang="es-ES" sz="1400" dirty="0"/>
          </a:p>
        </p:txBody>
      </p:sp>
      <p:graphicFrame>
        <p:nvGraphicFramePr>
          <p:cNvPr id="4" name="Tabla 3"/>
          <p:cNvGraphicFramePr>
            <a:graphicFrameLocks noGrp="1"/>
          </p:cNvGraphicFramePr>
          <p:nvPr>
            <p:extLst>
              <p:ext uri="{D42A27DB-BD31-4B8C-83A1-F6EECF244321}">
                <p14:modId xmlns:p14="http://schemas.microsoft.com/office/powerpoint/2010/main" val="1537657052"/>
              </p:ext>
            </p:extLst>
          </p:nvPr>
        </p:nvGraphicFramePr>
        <p:xfrm>
          <a:off x="1619672" y="1772816"/>
          <a:ext cx="1155700" cy="195580"/>
        </p:xfrm>
        <a:graphic>
          <a:graphicData uri="http://schemas.openxmlformats.org/drawingml/2006/table">
            <a:tbl>
              <a:tblPr/>
              <a:tblGrid>
                <a:gridCol w="1155700"/>
              </a:tblGrid>
              <a:tr h="190500">
                <a:tc>
                  <a:txBody>
                    <a:bodyPr/>
                    <a:lstStyle/>
                    <a:p>
                      <a:pPr algn="r" fontAlgn="b"/>
                      <a:r>
                        <a:rPr lang="es-ES" sz="1200" b="0" i="0" u="none" strike="noStrike" dirty="0">
                          <a:solidFill>
                            <a:srgbClr val="000000"/>
                          </a:solidFill>
                          <a:effectLst/>
                          <a:latin typeface="Calibri"/>
                        </a:rPr>
                        <a:t> $98,805,101.00 </a:t>
                      </a:r>
                    </a:p>
                  </a:txBody>
                  <a:tcPr marL="12700" marR="12700" marT="12700" marB="0" anchor="b">
                    <a:lnL>
                      <a:noFill/>
                    </a:lnL>
                    <a:lnR>
                      <a:noFill/>
                    </a:lnR>
                    <a:lnT>
                      <a:noFill/>
                    </a:lnT>
                    <a:lnB>
                      <a:noFill/>
                    </a:lnB>
                  </a:tcPr>
                </a:tc>
              </a:tr>
            </a:tbl>
          </a:graphicData>
        </a:graphic>
      </p:graphicFrame>
      <p:graphicFrame>
        <p:nvGraphicFramePr>
          <p:cNvPr id="7" name="Tabla 6"/>
          <p:cNvGraphicFramePr>
            <a:graphicFrameLocks noGrp="1"/>
          </p:cNvGraphicFramePr>
          <p:nvPr>
            <p:extLst>
              <p:ext uri="{D42A27DB-BD31-4B8C-83A1-F6EECF244321}">
                <p14:modId xmlns:p14="http://schemas.microsoft.com/office/powerpoint/2010/main" val="2423430080"/>
              </p:ext>
            </p:extLst>
          </p:nvPr>
        </p:nvGraphicFramePr>
        <p:xfrm>
          <a:off x="2843808" y="2348880"/>
          <a:ext cx="1155700" cy="195580"/>
        </p:xfrm>
        <a:graphic>
          <a:graphicData uri="http://schemas.openxmlformats.org/drawingml/2006/table">
            <a:tbl>
              <a:tblPr/>
              <a:tblGrid>
                <a:gridCol w="1155700"/>
              </a:tblGrid>
              <a:tr h="190500">
                <a:tc>
                  <a:txBody>
                    <a:bodyPr/>
                    <a:lstStyle/>
                    <a:p>
                      <a:pPr algn="r" fontAlgn="b"/>
                      <a:r>
                        <a:rPr lang="es-ES" sz="1200" b="0" i="0" u="none" strike="noStrike" dirty="0">
                          <a:solidFill>
                            <a:srgbClr val="000000"/>
                          </a:solidFill>
                          <a:effectLst/>
                          <a:latin typeface="Calibri"/>
                        </a:rPr>
                        <a:t> $84,128,626.00 </a:t>
                      </a:r>
                    </a:p>
                  </a:txBody>
                  <a:tcPr marL="12700" marR="12700" marT="12700" marB="0" anchor="b">
                    <a:lnL>
                      <a:noFill/>
                    </a:lnL>
                    <a:lnR>
                      <a:noFill/>
                    </a:lnR>
                    <a:lnT>
                      <a:noFill/>
                    </a:lnT>
                    <a:lnB>
                      <a:noFill/>
                    </a:lnB>
                  </a:tcPr>
                </a:tc>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3852050535"/>
              </p:ext>
            </p:extLst>
          </p:nvPr>
        </p:nvGraphicFramePr>
        <p:xfrm>
          <a:off x="4067944" y="2369324"/>
          <a:ext cx="1155700" cy="195580"/>
        </p:xfrm>
        <a:graphic>
          <a:graphicData uri="http://schemas.openxmlformats.org/drawingml/2006/table">
            <a:tbl>
              <a:tblPr/>
              <a:tblGrid>
                <a:gridCol w="1155700"/>
              </a:tblGrid>
              <a:tr h="190500">
                <a:tc>
                  <a:txBody>
                    <a:bodyPr/>
                    <a:lstStyle/>
                    <a:p>
                      <a:pPr algn="r" fontAlgn="b"/>
                      <a:r>
                        <a:rPr lang="es-ES" sz="1200" b="0" i="0" u="none" strike="noStrike" dirty="0">
                          <a:solidFill>
                            <a:srgbClr val="000000"/>
                          </a:solidFill>
                          <a:effectLst/>
                          <a:latin typeface="Calibri"/>
                        </a:rPr>
                        <a:t> $84,128,626.00 </a:t>
                      </a:r>
                    </a:p>
                  </a:txBody>
                  <a:tcPr marL="12700" marR="12700" marT="12700" marB="0" anchor="b">
                    <a:lnL>
                      <a:noFill/>
                    </a:lnL>
                    <a:lnR>
                      <a:noFill/>
                    </a:lnR>
                    <a:lnT>
                      <a:noFill/>
                    </a:lnT>
                    <a:lnB>
                      <a:noFill/>
                    </a:lnB>
                  </a:tcPr>
                </a:tc>
              </a:tr>
            </a:tbl>
          </a:graphicData>
        </a:graphic>
      </p:graphicFrame>
    </p:spTree>
    <p:extLst>
      <p:ext uri="{BB962C8B-B14F-4D97-AF65-F5344CB8AC3E}">
        <p14:creationId xmlns:p14="http://schemas.microsoft.com/office/powerpoint/2010/main" val="40945173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a:spLocks noChangeArrowheads="1"/>
          </p:cNvSpPr>
          <p:nvPr/>
        </p:nvSpPr>
        <p:spPr bwMode="auto">
          <a:xfrm>
            <a:off x="755576" y="-171400"/>
            <a:ext cx="7704856" cy="9309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152352" bIns="38088" anchor="ctr">
            <a:spAutoFit/>
          </a:bodyPr>
          <a:lstStyle/>
          <a:p>
            <a:pPr algn="ctr" eaLnBrk="0" hangingPunct="0"/>
            <a:r>
              <a:rPr lang="es-MX" sz="2800" b="1" dirty="0" smtClean="0">
                <a:latin typeface="+mj-lt"/>
                <a:cs typeface="Times New Roman" pitchFamily="18" charset="0"/>
              </a:rPr>
              <a:t>Partidas protegidas</a:t>
            </a:r>
          </a:p>
          <a:p>
            <a:pPr algn="ctr" eaLnBrk="0" hangingPunct="0"/>
            <a:r>
              <a:rPr lang="es-MX" sz="2000" b="1" dirty="0" smtClean="0">
                <a:latin typeface="+mj-lt"/>
                <a:cs typeface="Times New Roman" pitchFamily="18" charset="0"/>
              </a:rPr>
              <a:t>(Generales)</a:t>
            </a:r>
            <a:endParaRPr lang="es-ES" sz="2000" b="1" dirty="0">
              <a:latin typeface="+mj-lt"/>
              <a:cs typeface="Times New Roman" pitchFamily="18" charset="0"/>
            </a:endParaRPr>
          </a:p>
        </p:txBody>
      </p:sp>
      <p:graphicFrame>
        <p:nvGraphicFramePr>
          <p:cNvPr id="4" name="Tabla 3"/>
          <p:cNvGraphicFramePr>
            <a:graphicFrameLocks noGrp="1"/>
          </p:cNvGraphicFramePr>
          <p:nvPr>
            <p:extLst>
              <p:ext uri="{D42A27DB-BD31-4B8C-83A1-F6EECF244321}">
                <p14:modId xmlns:p14="http://schemas.microsoft.com/office/powerpoint/2010/main" val="471733816"/>
              </p:ext>
            </p:extLst>
          </p:nvPr>
        </p:nvGraphicFramePr>
        <p:xfrm>
          <a:off x="138620" y="908720"/>
          <a:ext cx="8897876" cy="4820920"/>
        </p:xfrm>
        <a:graphic>
          <a:graphicData uri="http://schemas.openxmlformats.org/drawingml/2006/table">
            <a:tbl>
              <a:tblPr firstRow="1" bandRow="1">
                <a:tableStyleId>{10A1B5D5-9B99-4C35-A422-299274C87663}</a:tableStyleId>
              </a:tblPr>
              <a:tblGrid>
                <a:gridCol w="4120984"/>
                <a:gridCol w="2939626"/>
                <a:gridCol w="1837266"/>
              </a:tblGrid>
              <a:tr h="370840">
                <a:tc>
                  <a:txBody>
                    <a:bodyPr/>
                    <a:lstStyle/>
                    <a:p>
                      <a:pPr algn="ctr"/>
                      <a:r>
                        <a:rPr lang="es-ES" sz="1600" dirty="0" smtClean="0"/>
                        <a:t>Partida</a:t>
                      </a:r>
                      <a:endParaRPr lang="es-ES" sz="1600" b="0" dirty="0"/>
                    </a:p>
                  </a:txBody>
                  <a:tcPr/>
                </a:tc>
                <a:tc>
                  <a:txBody>
                    <a:bodyPr/>
                    <a:lstStyle/>
                    <a:p>
                      <a:pPr algn="ctr"/>
                      <a:r>
                        <a:rPr lang="es-ES" sz="1600" b="1" dirty="0" smtClean="0"/>
                        <a:t>Instancia</a:t>
                      </a:r>
                      <a:endParaRPr lang="es-ES" sz="1600" b="1" dirty="0"/>
                    </a:p>
                  </a:txBody>
                  <a:tcPr/>
                </a:tc>
                <a:tc>
                  <a:txBody>
                    <a:bodyPr/>
                    <a:lstStyle/>
                    <a:p>
                      <a:pPr algn="ctr"/>
                      <a:r>
                        <a:rPr lang="es-ES" sz="1600" dirty="0" smtClean="0"/>
                        <a:t>Monto</a:t>
                      </a:r>
                      <a:endParaRPr lang="es-ES" sz="1600" b="0" dirty="0"/>
                    </a:p>
                  </a:txBody>
                  <a:tcPr/>
                </a:tc>
              </a:tr>
              <a:tr h="370840">
                <a:tc>
                  <a:txBody>
                    <a:bodyPr/>
                    <a:lstStyle/>
                    <a:p>
                      <a:pPr algn="l" fontAlgn="ctr"/>
                      <a:r>
                        <a:rPr lang="es-ES" sz="1800" u="none" strike="noStrike" dirty="0" smtClean="0">
                          <a:effectLst/>
                        </a:rPr>
                        <a:t>Premios</a:t>
                      </a:r>
                      <a:endParaRPr lang="es-ES" sz="1800" b="0" i="0" u="none" strike="noStrike" dirty="0">
                        <a:solidFill>
                          <a:srgbClr val="000000"/>
                        </a:solidFill>
                        <a:effectLst/>
                        <a:latin typeface="+mn-lt"/>
                      </a:endParaRPr>
                    </a:p>
                  </a:txBody>
                  <a:tcPr marL="12700" marR="12700" marT="12700" marB="0" anchor="ctr"/>
                </a:tc>
                <a:tc>
                  <a:txBody>
                    <a:bodyPr/>
                    <a:lstStyle/>
                    <a:p>
                      <a:pPr algn="ctr" fontAlgn="ctr"/>
                      <a:r>
                        <a:rPr lang="es-ES" sz="1800" u="none" strike="noStrike" dirty="0" smtClean="0">
                          <a:effectLst/>
                        </a:rPr>
                        <a:t>Rectoría</a:t>
                      </a:r>
                      <a:endParaRPr lang="es-ES" sz="1800" b="0" i="0" u="none" strike="noStrike" dirty="0">
                        <a:solidFill>
                          <a:srgbClr val="000000"/>
                        </a:solidFill>
                        <a:effectLst/>
                        <a:latin typeface="+mn-lt"/>
                      </a:endParaRPr>
                    </a:p>
                  </a:txBody>
                  <a:tcPr marL="12700" marR="12700" marT="12700" marB="0" anchor="ctr"/>
                </a:tc>
                <a:tc>
                  <a:txBody>
                    <a:bodyPr/>
                    <a:lstStyle/>
                    <a:p>
                      <a:pPr algn="r" fontAlgn="ctr"/>
                      <a:r>
                        <a:rPr lang="es-ES" sz="1800" u="none" strike="noStrike" dirty="0">
                          <a:effectLst/>
                        </a:rPr>
                        <a:t>$868,821</a:t>
                      </a:r>
                      <a:endParaRPr lang="es-ES" sz="1800" b="0" i="0" u="none" strike="noStrike" dirty="0">
                        <a:solidFill>
                          <a:srgbClr val="000000"/>
                        </a:solidFill>
                        <a:effectLst/>
                        <a:latin typeface="+mn-lt"/>
                      </a:endParaRPr>
                    </a:p>
                  </a:txBody>
                  <a:tcPr marL="12700" marR="12700" marT="12700" marB="0" anchor="ctr"/>
                </a:tc>
              </a:tr>
              <a:tr h="370840">
                <a:tc>
                  <a:txBody>
                    <a:bodyPr/>
                    <a:lstStyle/>
                    <a:p>
                      <a:pPr algn="l" fontAlgn="ctr"/>
                      <a:r>
                        <a:rPr lang="es-ES" sz="1800" u="none" strike="noStrike" dirty="0" smtClean="0">
                          <a:effectLst/>
                        </a:rPr>
                        <a:t>Bienes intangibles (licencia </a:t>
                      </a:r>
                      <a:r>
                        <a:rPr lang="es-ES" sz="1800" u="none" strike="noStrike" dirty="0" err="1" smtClean="0">
                          <a:effectLst/>
                        </a:rPr>
                        <a:t>sw</a:t>
                      </a:r>
                      <a:r>
                        <a:rPr lang="es-ES" sz="1800" u="none" strike="noStrike" dirty="0" smtClean="0">
                          <a:effectLst/>
                        </a:rPr>
                        <a:t>)</a:t>
                      </a:r>
                      <a:r>
                        <a:rPr lang="es-ES" sz="1800" u="none" strike="noStrike" baseline="30000" dirty="0" smtClean="0">
                          <a:effectLst/>
                        </a:rPr>
                        <a:t>1</a:t>
                      </a:r>
                      <a:endParaRPr lang="es-ES" sz="1800" b="0" i="0" u="none" strike="noStrike" dirty="0">
                        <a:solidFill>
                          <a:srgbClr val="000000"/>
                        </a:solidFill>
                        <a:effectLst/>
                        <a:latin typeface="+mn-lt"/>
                      </a:endParaRPr>
                    </a:p>
                  </a:txBody>
                  <a:tcPr marL="12700" marR="12700" marT="12700" marB="0" anchor="ctr"/>
                </a:tc>
                <a:tc>
                  <a:txBody>
                    <a:bodyPr/>
                    <a:lstStyle/>
                    <a:p>
                      <a:pPr algn="ctr" fontAlgn="ctr"/>
                      <a:r>
                        <a:rPr lang="es-ES" sz="1800" b="0" u="none" strike="noStrike" dirty="0" smtClean="0">
                          <a:effectLst/>
                        </a:rPr>
                        <a:t>Servicios de Cómputo</a:t>
                      </a:r>
                      <a:endParaRPr lang="es-ES" sz="1800" b="0" i="0" u="none" strike="noStrike" dirty="0">
                        <a:solidFill>
                          <a:srgbClr val="000000"/>
                        </a:solidFill>
                        <a:effectLst/>
                        <a:latin typeface="+mn-lt"/>
                      </a:endParaRPr>
                    </a:p>
                  </a:txBody>
                  <a:tcPr marL="12700" marR="12700" marT="12700" marB="0" anchor="ctr"/>
                </a:tc>
                <a:tc>
                  <a:txBody>
                    <a:bodyPr/>
                    <a:lstStyle/>
                    <a:p>
                      <a:pPr algn="r" fontAlgn="ctr"/>
                      <a:r>
                        <a:rPr lang="es-ES" sz="1800" u="none" strike="noStrike" dirty="0">
                          <a:effectLst/>
                        </a:rPr>
                        <a:t>$865,814</a:t>
                      </a:r>
                      <a:endParaRPr lang="es-ES" sz="1800" b="0" i="0" u="none" strike="noStrike" dirty="0">
                        <a:solidFill>
                          <a:srgbClr val="000000"/>
                        </a:solidFill>
                        <a:effectLst/>
                        <a:latin typeface="+mn-lt"/>
                      </a:endParaRPr>
                    </a:p>
                  </a:txBody>
                  <a:tcPr marL="12700" marR="12700" marT="12700" marB="0" anchor="ctr"/>
                </a:tc>
              </a:tr>
              <a:tr h="370840">
                <a:tc>
                  <a:txBody>
                    <a:bodyPr/>
                    <a:lstStyle/>
                    <a:p>
                      <a:pPr algn="l" fontAlgn="ctr"/>
                      <a:r>
                        <a:rPr lang="es-ES" sz="1800" u="none" strike="noStrike" dirty="0" err="1" smtClean="0">
                          <a:effectLst/>
                        </a:rPr>
                        <a:t>Colab</a:t>
                      </a:r>
                      <a:r>
                        <a:rPr lang="es-ES" sz="1800" u="none" strike="noStrike" dirty="0">
                          <a:effectLst/>
                        </a:rPr>
                        <a:t>. Eventos y </a:t>
                      </a:r>
                      <a:r>
                        <a:rPr lang="es-ES" sz="1800" u="none" strike="noStrike" dirty="0" smtClean="0">
                          <a:effectLst/>
                        </a:rPr>
                        <a:t>cuotas (cuota)</a:t>
                      </a:r>
                      <a:r>
                        <a:rPr lang="es-ES" sz="1800" u="none" strike="noStrike" baseline="30000" dirty="0" smtClean="0">
                          <a:effectLst/>
                        </a:rPr>
                        <a:t>1</a:t>
                      </a:r>
                      <a:endParaRPr lang="es-ES" sz="1800" b="0" i="0" u="none" strike="noStrike" dirty="0">
                        <a:solidFill>
                          <a:srgbClr val="000000"/>
                        </a:solidFill>
                        <a:effectLst/>
                        <a:latin typeface="+mn-lt"/>
                      </a:endParaRPr>
                    </a:p>
                  </a:txBody>
                  <a:tcPr marL="12700" marR="12700" marT="12700" marB="0" anchor="ctr"/>
                </a:tc>
                <a:tc>
                  <a:txBody>
                    <a:bodyPr/>
                    <a:lstStyle/>
                    <a:p>
                      <a:pPr algn="ctr" fontAlgn="ctr"/>
                      <a:r>
                        <a:rPr lang="es-ES" sz="1800" b="0" u="none" strike="noStrike" dirty="0" smtClean="0">
                          <a:effectLst/>
                        </a:rPr>
                        <a:t>Servicios </a:t>
                      </a:r>
                      <a:r>
                        <a:rPr lang="es-ES" sz="1800" b="0" u="none" strike="noStrike" dirty="0">
                          <a:effectLst/>
                        </a:rPr>
                        <a:t>de </a:t>
                      </a:r>
                      <a:r>
                        <a:rPr lang="es-ES" sz="1800" b="0" u="none" strike="noStrike" dirty="0" smtClean="0">
                          <a:effectLst/>
                        </a:rPr>
                        <a:t>Cómputo</a:t>
                      </a:r>
                      <a:endParaRPr lang="es-ES" sz="1800" b="0" i="0" u="none" strike="noStrike" dirty="0">
                        <a:solidFill>
                          <a:srgbClr val="000000"/>
                        </a:solidFill>
                        <a:effectLst/>
                        <a:latin typeface="+mn-lt"/>
                      </a:endParaRPr>
                    </a:p>
                  </a:txBody>
                  <a:tcPr marL="12700" marR="12700" marT="12700" marB="0" anchor="ctr"/>
                </a:tc>
                <a:tc>
                  <a:txBody>
                    <a:bodyPr/>
                    <a:lstStyle/>
                    <a:p>
                      <a:pPr algn="r" fontAlgn="ctr"/>
                      <a:r>
                        <a:rPr lang="es-ES" sz="1800" u="none" strike="noStrike" dirty="0">
                          <a:effectLst/>
                        </a:rPr>
                        <a:t>$93,849</a:t>
                      </a:r>
                      <a:endParaRPr lang="es-ES" sz="1800" b="0" i="0" u="none" strike="noStrike" dirty="0">
                        <a:solidFill>
                          <a:srgbClr val="000000"/>
                        </a:solidFill>
                        <a:effectLst/>
                        <a:latin typeface="+mn-lt"/>
                      </a:endParaRPr>
                    </a:p>
                  </a:txBody>
                  <a:tcPr marL="12700" marR="12700" marT="12700" marB="0" anchor="ctr"/>
                </a:tc>
              </a:tr>
              <a:tr h="370840">
                <a:tc>
                  <a:txBody>
                    <a:bodyPr/>
                    <a:lstStyle/>
                    <a:p>
                      <a:pPr algn="l" fontAlgn="ctr"/>
                      <a:r>
                        <a:rPr lang="es-ES" sz="1800" u="none" strike="noStrike" dirty="0" smtClean="0">
                          <a:effectLst/>
                        </a:rPr>
                        <a:t>Consumibles </a:t>
                      </a:r>
                      <a:r>
                        <a:rPr lang="es-ES" sz="1800" u="none" strike="noStrike" dirty="0">
                          <a:effectLst/>
                        </a:rPr>
                        <a:t>de cafeterías </a:t>
                      </a:r>
                      <a:endParaRPr lang="es-ES" sz="1800" b="0" i="0" u="none" strike="noStrike" dirty="0">
                        <a:solidFill>
                          <a:srgbClr val="000000"/>
                        </a:solidFill>
                        <a:effectLst/>
                        <a:latin typeface="+mn-lt"/>
                      </a:endParaRPr>
                    </a:p>
                  </a:txBody>
                  <a:tcPr marL="12700" marR="12700" marT="12700" marB="0" anchor="ctr"/>
                </a:tc>
                <a:tc>
                  <a:txBody>
                    <a:bodyPr/>
                    <a:lstStyle/>
                    <a:p>
                      <a:pPr algn="ctr" fontAlgn="ctr"/>
                      <a:r>
                        <a:rPr lang="es-ES" sz="1800" u="none" strike="noStrike" dirty="0" smtClean="0">
                          <a:effectLst/>
                        </a:rPr>
                        <a:t>Servicios </a:t>
                      </a:r>
                      <a:r>
                        <a:rPr lang="es-ES" sz="1800" u="none" strike="noStrike" dirty="0">
                          <a:effectLst/>
                        </a:rPr>
                        <a:t>Universitarios</a:t>
                      </a:r>
                      <a:endParaRPr lang="es-ES" sz="1800" b="0" i="0" u="none" strike="noStrike" dirty="0">
                        <a:solidFill>
                          <a:srgbClr val="000000"/>
                        </a:solidFill>
                        <a:effectLst/>
                        <a:latin typeface="+mn-lt"/>
                      </a:endParaRPr>
                    </a:p>
                  </a:txBody>
                  <a:tcPr marL="12700" marR="12700" marT="12700" marB="0" anchor="ctr"/>
                </a:tc>
                <a:tc>
                  <a:txBody>
                    <a:bodyPr/>
                    <a:lstStyle/>
                    <a:p>
                      <a:pPr algn="r" fontAlgn="ctr"/>
                      <a:r>
                        <a:rPr lang="es-ES" sz="1800" u="none" strike="noStrike" dirty="0">
                          <a:effectLst/>
                        </a:rPr>
                        <a:t>$3,057,708</a:t>
                      </a:r>
                      <a:endParaRPr lang="es-ES" sz="1800" b="0" i="0" u="none" strike="noStrike" dirty="0">
                        <a:solidFill>
                          <a:srgbClr val="000000"/>
                        </a:solidFill>
                        <a:effectLst/>
                        <a:latin typeface="+mn-lt"/>
                      </a:endParaRPr>
                    </a:p>
                  </a:txBody>
                  <a:tcPr marL="12700" marR="12700" marT="12700" marB="0" anchor="ctr"/>
                </a:tc>
              </a:tr>
              <a:tr h="370840">
                <a:tc>
                  <a:txBody>
                    <a:bodyPr/>
                    <a:lstStyle/>
                    <a:p>
                      <a:pPr algn="l" fontAlgn="ctr"/>
                      <a:r>
                        <a:rPr lang="es-ES" sz="1800" u="none" strike="noStrike" dirty="0" smtClean="0">
                          <a:effectLst/>
                        </a:rPr>
                        <a:t>Servicios </a:t>
                      </a:r>
                      <a:r>
                        <a:rPr lang="es-ES" sz="1800" u="none" strike="noStrike" dirty="0">
                          <a:effectLst/>
                        </a:rPr>
                        <a:t>y derechos (energía eléctrica)</a:t>
                      </a:r>
                      <a:endParaRPr lang="es-ES" sz="1800" b="0" i="0" u="none" strike="noStrike" dirty="0">
                        <a:solidFill>
                          <a:srgbClr val="000000"/>
                        </a:solidFill>
                        <a:effectLst/>
                        <a:latin typeface="+mn-lt"/>
                      </a:endParaRPr>
                    </a:p>
                  </a:txBody>
                  <a:tcPr marL="12700" marR="12700" marT="12700" marB="0" anchor="ctr"/>
                </a:tc>
                <a:tc>
                  <a:txBody>
                    <a:bodyPr/>
                    <a:lstStyle/>
                    <a:p>
                      <a:pPr algn="ctr" fontAlgn="ctr"/>
                      <a:r>
                        <a:rPr lang="es-ES" sz="1800" u="none" strike="noStrike" dirty="0" smtClean="0">
                          <a:effectLst/>
                        </a:rPr>
                        <a:t>Servicios Generales</a:t>
                      </a:r>
                      <a:endParaRPr lang="es-ES" sz="1800" b="0" i="0" u="none" strike="noStrike" dirty="0">
                        <a:solidFill>
                          <a:srgbClr val="000000"/>
                        </a:solidFill>
                        <a:effectLst/>
                        <a:latin typeface="+mn-lt"/>
                      </a:endParaRPr>
                    </a:p>
                  </a:txBody>
                  <a:tcPr marL="12700" marR="12700" marT="12700" marB="0" anchor="ctr"/>
                </a:tc>
                <a:tc>
                  <a:txBody>
                    <a:bodyPr/>
                    <a:lstStyle/>
                    <a:p>
                      <a:pPr algn="r" fontAlgn="ctr"/>
                      <a:r>
                        <a:rPr lang="es-ES" sz="1800" u="none" strike="noStrike" dirty="0">
                          <a:effectLst/>
                        </a:rPr>
                        <a:t>$1,884,668</a:t>
                      </a:r>
                      <a:endParaRPr lang="es-ES" sz="1800" b="0" i="0" u="none" strike="noStrike" dirty="0">
                        <a:solidFill>
                          <a:srgbClr val="000000"/>
                        </a:solidFill>
                        <a:effectLst/>
                        <a:latin typeface="+mn-lt"/>
                      </a:endParaRPr>
                    </a:p>
                  </a:txBody>
                  <a:tcPr marL="12700" marR="12700" marT="12700" marB="0" anchor="ctr"/>
                </a:tc>
              </a:tr>
              <a:tr h="370840">
                <a:tc>
                  <a:txBody>
                    <a:bodyPr/>
                    <a:lstStyle/>
                    <a:p>
                      <a:pPr algn="l" fontAlgn="ctr"/>
                      <a:r>
                        <a:rPr lang="es-ES" sz="1800" u="none" strike="noStrike" dirty="0" smtClean="0">
                          <a:effectLst/>
                        </a:rPr>
                        <a:t>Servicios </a:t>
                      </a:r>
                      <a:r>
                        <a:rPr lang="es-ES" sz="1800" u="none" strike="noStrike" dirty="0">
                          <a:effectLst/>
                        </a:rPr>
                        <a:t>y Derechos (telefonía)</a:t>
                      </a:r>
                      <a:r>
                        <a:rPr lang="es-ES" sz="1800" u="none" strike="noStrike" baseline="30000" dirty="0">
                          <a:effectLst/>
                        </a:rPr>
                        <a:t>1</a:t>
                      </a:r>
                      <a:endParaRPr lang="es-ES" sz="1800" b="0" i="0" u="none" strike="noStrike" dirty="0">
                        <a:solidFill>
                          <a:srgbClr val="000000"/>
                        </a:solidFill>
                        <a:effectLst/>
                        <a:latin typeface="+mn-lt"/>
                      </a:endParaRPr>
                    </a:p>
                  </a:txBody>
                  <a:tcPr marL="12700" marR="12700" marT="12700" marB="0" anchor="ctr"/>
                </a:tc>
                <a:tc>
                  <a:txBody>
                    <a:bodyPr/>
                    <a:lstStyle/>
                    <a:p>
                      <a:pPr algn="ctr" fontAlgn="ctr"/>
                      <a:r>
                        <a:rPr lang="es-ES" sz="1800" b="0" u="none" strike="noStrike" dirty="0" smtClean="0">
                          <a:effectLst/>
                        </a:rPr>
                        <a:t>Servicios </a:t>
                      </a:r>
                      <a:r>
                        <a:rPr lang="es-ES" sz="1800" b="0" u="none" strike="noStrike" dirty="0">
                          <a:effectLst/>
                        </a:rPr>
                        <a:t>de </a:t>
                      </a:r>
                      <a:r>
                        <a:rPr lang="es-ES" sz="1800" b="0" u="none" strike="noStrike" dirty="0" smtClean="0">
                          <a:effectLst/>
                        </a:rPr>
                        <a:t>Cómputo</a:t>
                      </a:r>
                      <a:endParaRPr lang="es-ES" sz="1800" b="0" i="0" u="none" strike="noStrike" dirty="0">
                        <a:solidFill>
                          <a:srgbClr val="000000"/>
                        </a:solidFill>
                        <a:effectLst/>
                        <a:latin typeface="+mn-lt"/>
                      </a:endParaRPr>
                    </a:p>
                  </a:txBody>
                  <a:tcPr marL="12700" marR="12700" marT="12700" marB="0" anchor="ctr"/>
                </a:tc>
                <a:tc>
                  <a:txBody>
                    <a:bodyPr/>
                    <a:lstStyle/>
                    <a:p>
                      <a:pPr algn="r" fontAlgn="ctr"/>
                      <a:r>
                        <a:rPr lang="es-ES" sz="1800" u="none" strike="noStrike" dirty="0">
                          <a:effectLst/>
                        </a:rPr>
                        <a:t>$2,386,936</a:t>
                      </a:r>
                      <a:endParaRPr lang="es-ES" sz="1800" b="0" i="0" u="none" strike="noStrike" dirty="0">
                        <a:solidFill>
                          <a:srgbClr val="000000"/>
                        </a:solidFill>
                        <a:effectLst/>
                        <a:latin typeface="+mn-lt"/>
                      </a:endParaRPr>
                    </a:p>
                  </a:txBody>
                  <a:tcPr marL="12700" marR="12700" marT="12700" marB="0" anchor="ctr"/>
                </a:tc>
              </a:tr>
              <a:tr h="370840">
                <a:tc>
                  <a:txBody>
                    <a:bodyPr/>
                    <a:lstStyle/>
                    <a:p>
                      <a:pPr algn="l" fontAlgn="ctr"/>
                      <a:r>
                        <a:rPr lang="es-ES" sz="1800" u="none" strike="noStrike" dirty="0" smtClean="0">
                          <a:effectLst/>
                        </a:rPr>
                        <a:t>Servicios </a:t>
                      </a:r>
                      <a:r>
                        <a:rPr lang="es-ES" sz="1800" u="none" strike="noStrike" dirty="0">
                          <a:effectLst/>
                        </a:rPr>
                        <a:t>y Derechos (Anillo metropolitano)</a:t>
                      </a:r>
                      <a:endParaRPr lang="es-ES" sz="1800" b="0" i="0" u="none" strike="noStrike" dirty="0">
                        <a:solidFill>
                          <a:srgbClr val="000000"/>
                        </a:solidFill>
                        <a:effectLst/>
                        <a:latin typeface="+mn-lt"/>
                      </a:endParaRPr>
                    </a:p>
                  </a:txBody>
                  <a:tcPr marL="12700" marR="12700" marT="12700" marB="0" anchor="ctr"/>
                </a:tc>
                <a:tc>
                  <a:txBody>
                    <a:bodyPr/>
                    <a:lstStyle/>
                    <a:p>
                      <a:pPr algn="ctr" fontAlgn="ctr"/>
                      <a:r>
                        <a:rPr lang="es-ES" sz="1800" u="none" strike="noStrike" dirty="0" smtClean="0">
                          <a:effectLst/>
                        </a:rPr>
                        <a:t>Servicios de Cómputo</a:t>
                      </a:r>
                      <a:endParaRPr lang="es-ES" sz="1800" b="0" i="0" u="none" strike="noStrike" dirty="0">
                        <a:solidFill>
                          <a:srgbClr val="000000"/>
                        </a:solidFill>
                        <a:effectLst/>
                        <a:latin typeface="+mn-lt"/>
                      </a:endParaRPr>
                    </a:p>
                  </a:txBody>
                  <a:tcPr marL="12700" marR="12700" marT="12700" marB="0" anchor="ctr"/>
                </a:tc>
                <a:tc>
                  <a:txBody>
                    <a:bodyPr/>
                    <a:lstStyle/>
                    <a:p>
                      <a:pPr algn="r" fontAlgn="ctr"/>
                      <a:r>
                        <a:rPr lang="es-ES" sz="1800" u="none" strike="noStrike" dirty="0">
                          <a:effectLst/>
                        </a:rPr>
                        <a:t>$4,454,400</a:t>
                      </a:r>
                      <a:endParaRPr lang="es-ES" sz="1800" b="0" i="0" u="none" strike="noStrike" dirty="0">
                        <a:solidFill>
                          <a:srgbClr val="000000"/>
                        </a:solidFill>
                        <a:effectLst/>
                        <a:latin typeface="+mn-lt"/>
                      </a:endParaRPr>
                    </a:p>
                  </a:txBody>
                  <a:tcPr marL="12700" marR="12700" marT="12700" marB="0" anchor="ctr"/>
                </a:tc>
              </a:tr>
              <a:tr h="370840">
                <a:tc>
                  <a:txBody>
                    <a:bodyPr/>
                    <a:lstStyle/>
                    <a:p>
                      <a:pPr algn="l" fontAlgn="ctr"/>
                      <a:r>
                        <a:rPr lang="es-ES" sz="1800" u="none" strike="noStrike" dirty="0" smtClean="0">
                          <a:effectLst/>
                        </a:rPr>
                        <a:t>Gastos </a:t>
                      </a:r>
                      <a:r>
                        <a:rPr lang="es-ES" sz="1800" u="none" strike="noStrike" dirty="0">
                          <a:effectLst/>
                        </a:rPr>
                        <a:t>financieros</a:t>
                      </a:r>
                      <a:endParaRPr lang="es-ES" sz="1800" b="0" i="0" u="none" strike="noStrike" dirty="0">
                        <a:solidFill>
                          <a:srgbClr val="000000"/>
                        </a:solidFill>
                        <a:effectLst/>
                        <a:latin typeface="+mn-lt"/>
                      </a:endParaRPr>
                    </a:p>
                  </a:txBody>
                  <a:tcPr marL="12700" marR="12700" marT="12700" marB="0" anchor="ctr"/>
                </a:tc>
                <a:tc>
                  <a:txBody>
                    <a:bodyPr/>
                    <a:lstStyle/>
                    <a:p>
                      <a:pPr algn="ctr" fontAlgn="ctr"/>
                      <a:r>
                        <a:rPr lang="es-ES" sz="1800" u="none" strike="noStrike" dirty="0" smtClean="0">
                          <a:effectLst/>
                        </a:rPr>
                        <a:t>Servicios </a:t>
                      </a:r>
                      <a:r>
                        <a:rPr lang="es-ES" sz="1800" u="none" strike="noStrike" dirty="0">
                          <a:effectLst/>
                        </a:rPr>
                        <a:t>Administrativos</a:t>
                      </a:r>
                      <a:endParaRPr lang="es-ES" sz="1800" b="0" i="0" u="none" strike="noStrike" dirty="0">
                        <a:solidFill>
                          <a:srgbClr val="000000"/>
                        </a:solidFill>
                        <a:effectLst/>
                        <a:latin typeface="+mn-lt"/>
                      </a:endParaRPr>
                    </a:p>
                  </a:txBody>
                  <a:tcPr marL="12700" marR="12700" marT="12700" marB="0" anchor="ctr"/>
                </a:tc>
                <a:tc>
                  <a:txBody>
                    <a:bodyPr/>
                    <a:lstStyle/>
                    <a:p>
                      <a:pPr algn="r" fontAlgn="ctr"/>
                      <a:r>
                        <a:rPr lang="es-ES" sz="1800" u="none" strike="noStrike" dirty="0">
                          <a:effectLst/>
                        </a:rPr>
                        <a:t>$108,347</a:t>
                      </a:r>
                      <a:endParaRPr lang="es-ES" sz="1800" b="0" i="0" u="none" strike="noStrike" dirty="0">
                        <a:solidFill>
                          <a:srgbClr val="000000"/>
                        </a:solidFill>
                        <a:effectLst/>
                        <a:latin typeface="+mn-lt"/>
                      </a:endParaRPr>
                    </a:p>
                  </a:txBody>
                  <a:tcPr marL="12700" marR="12700" marT="12700" marB="0" anchor="ctr"/>
                </a:tc>
              </a:tr>
              <a:tr h="370840">
                <a:tc>
                  <a:txBody>
                    <a:bodyPr/>
                    <a:lstStyle/>
                    <a:p>
                      <a:pPr algn="l" fontAlgn="ctr"/>
                      <a:r>
                        <a:rPr lang="es-ES" sz="1800" u="none" strike="noStrike" dirty="0" smtClean="0">
                          <a:effectLst/>
                        </a:rPr>
                        <a:t>Mantenimiento</a:t>
                      </a:r>
                      <a:endParaRPr lang="es-ES" sz="1800" b="0" i="0" u="none" strike="noStrike" dirty="0">
                        <a:solidFill>
                          <a:srgbClr val="000000"/>
                        </a:solidFill>
                        <a:effectLst/>
                        <a:latin typeface="+mn-lt"/>
                      </a:endParaRPr>
                    </a:p>
                  </a:txBody>
                  <a:tcPr marL="12700" marR="12700" marT="12700" marB="0" anchor="ctr"/>
                </a:tc>
                <a:tc>
                  <a:txBody>
                    <a:bodyPr/>
                    <a:lstStyle/>
                    <a:p>
                      <a:pPr algn="ctr" fontAlgn="ctr"/>
                      <a:r>
                        <a:rPr lang="es-ES" sz="1800" u="none" strike="noStrike" dirty="0" smtClean="0">
                          <a:effectLst/>
                        </a:rPr>
                        <a:t>Espacios Físicos</a:t>
                      </a:r>
                      <a:endParaRPr lang="es-ES" sz="1800" b="0" i="0" u="none" strike="noStrike" dirty="0">
                        <a:solidFill>
                          <a:srgbClr val="000000"/>
                        </a:solidFill>
                        <a:effectLst/>
                        <a:latin typeface="+mn-lt"/>
                      </a:endParaRPr>
                    </a:p>
                  </a:txBody>
                  <a:tcPr marL="12700" marR="12700" marT="12700" marB="0" anchor="ctr"/>
                </a:tc>
                <a:tc>
                  <a:txBody>
                    <a:bodyPr/>
                    <a:lstStyle/>
                    <a:p>
                      <a:pPr algn="r" fontAlgn="ctr"/>
                      <a:r>
                        <a:rPr lang="es-ES" sz="1800" u="none" strike="noStrike" dirty="0">
                          <a:effectLst/>
                        </a:rPr>
                        <a:t>$1,528,600</a:t>
                      </a:r>
                      <a:endParaRPr lang="es-ES" sz="1800" b="0" i="0" u="none" strike="noStrike" dirty="0">
                        <a:solidFill>
                          <a:srgbClr val="000000"/>
                        </a:solidFill>
                        <a:effectLst/>
                        <a:latin typeface="+mn-lt"/>
                      </a:endParaRPr>
                    </a:p>
                  </a:txBody>
                  <a:tcPr marL="12700" marR="12700" marT="12700" marB="0" anchor="ctr"/>
                </a:tc>
              </a:tr>
              <a:tr h="370840">
                <a:tc>
                  <a:txBody>
                    <a:bodyPr/>
                    <a:lstStyle/>
                    <a:p>
                      <a:pPr algn="l" fontAlgn="ctr"/>
                      <a:r>
                        <a:rPr lang="es-ES" sz="1800" u="none" strike="noStrike" dirty="0" smtClean="0">
                          <a:effectLst/>
                        </a:rPr>
                        <a:t>Mantenimiento TIC</a:t>
                      </a:r>
                      <a:r>
                        <a:rPr lang="es-ES" sz="1800" u="none" strike="noStrike" baseline="30000" dirty="0" smtClean="0">
                          <a:effectLst/>
                        </a:rPr>
                        <a:t>1</a:t>
                      </a:r>
                      <a:endParaRPr lang="es-ES" sz="1800" b="0" i="0" u="none" strike="noStrike" dirty="0">
                        <a:solidFill>
                          <a:srgbClr val="000000"/>
                        </a:solidFill>
                        <a:effectLst/>
                        <a:latin typeface="+mn-lt"/>
                      </a:endParaRPr>
                    </a:p>
                  </a:txBody>
                  <a:tcPr marL="12700" marR="12700" marT="12700" marB="0" anchor="ctr"/>
                </a:tc>
                <a:tc>
                  <a:txBody>
                    <a:bodyPr/>
                    <a:lstStyle/>
                    <a:p>
                      <a:pPr algn="ctr" fontAlgn="ctr"/>
                      <a:r>
                        <a:rPr lang="es-ES" sz="1800" b="0" u="none" strike="noStrike" dirty="0" smtClean="0">
                          <a:effectLst/>
                        </a:rPr>
                        <a:t>Servicios </a:t>
                      </a:r>
                      <a:r>
                        <a:rPr lang="es-ES" sz="1800" b="0" u="none" strike="noStrike" dirty="0">
                          <a:effectLst/>
                        </a:rPr>
                        <a:t>de </a:t>
                      </a:r>
                      <a:r>
                        <a:rPr lang="es-ES" sz="1800" b="0" u="none" strike="noStrike" dirty="0" smtClean="0">
                          <a:effectLst/>
                        </a:rPr>
                        <a:t>Cómputo</a:t>
                      </a:r>
                      <a:endParaRPr lang="es-ES" sz="1800" b="0" i="0" u="none" strike="noStrike" dirty="0">
                        <a:solidFill>
                          <a:srgbClr val="000000"/>
                        </a:solidFill>
                        <a:effectLst/>
                        <a:latin typeface="+mn-lt"/>
                      </a:endParaRPr>
                    </a:p>
                  </a:txBody>
                  <a:tcPr marL="12700" marR="12700" marT="12700" marB="0" anchor="ctr"/>
                </a:tc>
                <a:tc>
                  <a:txBody>
                    <a:bodyPr/>
                    <a:lstStyle/>
                    <a:p>
                      <a:pPr algn="r" fontAlgn="ctr"/>
                      <a:r>
                        <a:rPr lang="es-ES" sz="1800" u="none" strike="noStrike" dirty="0">
                          <a:effectLst/>
                        </a:rPr>
                        <a:t>$3,211,789</a:t>
                      </a:r>
                      <a:endParaRPr lang="es-ES" sz="1800" b="0" i="0" u="none" strike="noStrike" dirty="0">
                        <a:solidFill>
                          <a:srgbClr val="000000"/>
                        </a:solidFill>
                        <a:effectLst/>
                        <a:latin typeface="+mn-lt"/>
                      </a:endParaRPr>
                    </a:p>
                  </a:txBody>
                  <a:tcPr marL="12700" marR="12700" marT="12700" marB="0" anchor="ctr"/>
                </a:tc>
              </a:tr>
              <a:tr h="370840">
                <a:tc>
                  <a:txBody>
                    <a:bodyPr/>
                    <a:lstStyle/>
                    <a:p>
                      <a:pPr algn="l" fontAlgn="ctr"/>
                      <a:r>
                        <a:rPr lang="es-ES" sz="1800" u="none" strike="noStrike" dirty="0" smtClean="0">
                          <a:effectLst/>
                        </a:rPr>
                        <a:t>Libros </a:t>
                      </a:r>
                      <a:r>
                        <a:rPr lang="es-ES" sz="1800" u="none" strike="noStrike" dirty="0">
                          <a:effectLst/>
                        </a:rPr>
                        <a:t>y revistas</a:t>
                      </a:r>
                      <a:endParaRPr lang="es-ES" sz="1800" b="0" i="0" u="none" strike="noStrike" dirty="0">
                        <a:solidFill>
                          <a:srgbClr val="000000"/>
                        </a:solidFill>
                        <a:effectLst/>
                        <a:latin typeface="+mn-lt"/>
                      </a:endParaRPr>
                    </a:p>
                  </a:txBody>
                  <a:tcPr marL="12700" marR="12700" marT="12700" marB="0" anchor="ctr"/>
                </a:tc>
                <a:tc>
                  <a:txBody>
                    <a:bodyPr/>
                    <a:lstStyle/>
                    <a:p>
                      <a:pPr algn="ctr" fontAlgn="ctr"/>
                      <a:r>
                        <a:rPr lang="es-ES" sz="1800" u="none" strike="noStrike" dirty="0" smtClean="0">
                          <a:effectLst/>
                        </a:rPr>
                        <a:t>Servicios Bibliotecarios</a:t>
                      </a:r>
                      <a:endParaRPr lang="es-ES" sz="1800" b="0" i="0" u="none" strike="noStrike" dirty="0">
                        <a:solidFill>
                          <a:srgbClr val="000000"/>
                        </a:solidFill>
                        <a:effectLst/>
                        <a:latin typeface="+mn-lt"/>
                      </a:endParaRPr>
                    </a:p>
                  </a:txBody>
                  <a:tcPr marL="12700" marR="12700" marT="12700" marB="0" anchor="ctr"/>
                </a:tc>
                <a:tc>
                  <a:txBody>
                    <a:bodyPr/>
                    <a:lstStyle/>
                    <a:p>
                      <a:pPr algn="r" fontAlgn="ctr"/>
                      <a:r>
                        <a:rPr lang="es-ES" sz="1800" u="none" strike="noStrike" dirty="0">
                          <a:effectLst/>
                        </a:rPr>
                        <a:t>$1,500,000</a:t>
                      </a:r>
                      <a:endParaRPr lang="es-ES" sz="1800" b="0" i="0" u="none" strike="noStrike" dirty="0">
                        <a:solidFill>
                          <a:srgbClr val="000000"/>
                        </a:solidFill>
                        <a:effectLst/>
                        <a:latin typeface="+mn-lt"/>
                      </a:endParaRPr>
                    </a:p>
                  </a:txBody>
                  <a:tcPr marL="12700" marR="12700" marT="12700" marB="0" anchor="ctr"/>
                </a:tc>
              </a:tr>
              <a:tr h="370840">
                <a:tc>
                  <a:txBody>
                    <a:bodyPr/>
                    <a:lstStyle/>
                    <a:p>
                      <a:pPr algn="r" fontAlgn="ctr"/>
                      <a:endParaRPr lang="es-ES" sz="1800" b="0" i="0" u="none" strike="noStrike" dirty="0">
                        <a:solidFill>
                          <a:srgbClr val="000000"/>
                        </a:solidFill>
                        <a:effectLst/>
                        <a:latin typeface="+mn-lt"/>
                      </a:endParaRPr>
                    </a:p>
                  </a:txBody>
                  <a:tcPr marL="12700" marR="12700" marT="12700" marB="0" anchor="ct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s-ES" sz="1800" u="none" strike="noStrike" dirty="0" smtClean="0">
                          <a:effectLst/>
                        </a:rPr>
                        <a:t>Total:</a:t>
                      </a:r>
                      <a:endParaRPr lang="es-ES" sz="1800" b="0" i="0" u="none" strike="noStrike" dirty="0" smtClean="0">
                        <a:solidFill>
                          <a:srgbClr val="000000"/>
                        </a:solidFill>
                        <a:effectLst/>
                        <a:latin typeface="+mn-lt"/>
                      </a:endParaRPr>
                    </a:p>
                  </a:txBody>
                  <a:tcPr marL="12700" marR="12700" marT="12700" marB="0" anchor="ctr"/>
                </a:tc>
                <a:tc>
                  <a:txBody>
                    <a:bodyPr/>
                    <a:lstStyle/>
                    <a:p>
                      <a:pPr algn="r" fontAlgn="ctr"/>
                      <a:r>
                        <a:rPr lang="es-ES" sz="1800" b="1" u="none" strike="noStrike" dirty="0" smtClean="0">
                          <a:effectLst/>
                        </a:rPr>
                        <a:t>$19’960,932</a:t>
                      </a:r>
                      <a:endParaRPr lang="es-ES" sz="1800" b="1" i="0" u="none" strike="noStrike" dirty="0">
                        <a:solidFill>
                          <a:srgbClr val="000000"/>
                        </a:solidFill>
                        <a:effectLst/>
                        <a:latin typeface="+mn-lt"/>
                      </a:endParaRPr>
                    </a:p>
                  </a:txBody>
                  <a:tcPr marL="12700" marR="12700" marT="12700" marB="0" anchor="ctr"/>
                </a:tc>
              </a:tr>
            </a:tbl>
          </a:graphicData>
        </a:graphic>
      </p:graphicFrame>
      <p:sp>
        <p:nvSpPr>
          <p:cNvPr id="6" name="CuadroTexto 5"/>
          <p:cNvSpPr txBox="1"/>
          <p:nvPr/>
        </p:nvSpPr>
        <p:spPr>
          <a:xfrm>
            <a:off x="179512" y="5877272"/>
            <a:ext cx="5400600" cy="369332"/>
          </a:xfrm>
          <a:prstGeom prst="rect">
            <a:avLst/>
          </a:prstGeom>
          <a:noFill/>
        </p:spPr>
        <p:txBody>
          <a:bodyPr wrap="square" rtlCol="0">
            <a:spAutoFit/>
          </a:bodyPr>
          <a:lstStyle/>
          <a:p>
            <a:r>
              <a:rPr lang="es-ES" baseline="30000" dirty="0" smtClean="0"/>
              <a:t>1</a:t>
            </a:r>
            <a:r>
              <a:rPr lang="es-ES" dirty="0" smtClean="0"/>
              <a:t>Mantenimiento de SIIUAM</a:t>
            </a:r>
            <a:endParaRPr lang="es-ES" dirty="0"/>
          </a:p>
        </p:txBody>
      </p:sp>
    </p:spTree>
    <p:extLst>
      <p:ext uri="{BB962C8B-B14F-4D97-AF65-F5344CB8AC3E}">
        <p14:creationId xmlns:p14="http://schemas.microsoft.com/office/powerpoint/2010/main" val="31242851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p:cNvGraphicFramePr>
            <a:graphicFrameLocks noGrp="1"/>
          </p:cNvGraphicFramePr>
          <p:nvPr>
            <p:extLst>
              <p:ext uri="{D42A27DB-BD31-4B8C-83A1-F6EECF244321}">
                <p14:modId xmlns:p14="http://schemas.microsoft.com/office/powerpoint/2010/main" val="1701833156"/>
              </p:ext>
            </p:extLst>
          </p:nvPr>
        </p:nvGraphicFramePr>
        <p:xfrm>
          <a:off x="105916" y="836712"/>
          <a:ext cx="8964488" cy="5943600"/>
        </p:xfrm>
        <a:graphic>
          <a:graphicData uri="http://schemas.openxmlformats.org/drawingml/2006/table">
            <a:tbl>
              <a:tblPr firstRow="1" bandRow="1">
                <a:tableStyleId>{10A1B5D5-9B99-4C35-A422-299274C87663}</a:tableStyleId>
              </a:tblPr>
              <a:tblGrid>
                <a:gridCol w="4151834"/>
                <a:gridCol w="2961633"/>
                <a:gridCol w="1851021"/>
              </a:tblGrid>
              <a:tr h="370840">
                <a:tc>
                  <a:txBody>
                    <a:bodyPr/>
                    <a:lstStyle/>
                    <a:p>
                      <a:pPr algn="ctr"/>
                      <a:r>
                        <a:rPr lang="es-ES" sz="1600" dirty="0" smtClean="0"/>
                        <a:t>Partida</a:t>
                      </a:r>
                      <a:endParaRPr lang="es-ES" sz="1600" b="0" dirty="0"/>
                    </a:p>
                  </a:txBody>
                  <a:tcPr/>
                </a:tc>
                <a:tc>
                  <a:txBody>
                    <a:bodyPr/>
                    <a:lstStyle/>
                    <a:p>
                      <a:pPr algn="ctr"/>
                      <a:r>
                        <a:rPr lang="es-ES" sz="1600" b="0" dirty="0" smtClean="0"/>
                        <a:t>Instancia</a:t>
                      </a:r>
                      <a:endParaRPr lang="es-ES" sz="1600" b="0" dirty="0"/>
                    </a:p>
                  </a:txBody>
                  <a:tcPr/>
                </a:tc>
                <a:tc>
                  <a:txBody>
                    <a:bodyPr/>
                    <a:lstStyle/>
                    <a:p>
                      <a:pPr algn="ctr"/>
                      <a:r>
                        <a:rPr lang="es-ES" sz="1600" dirty="0" smtClean="0"/>
                        <a:t>Monto</a:t>
                      </a:r>
                      <a:endParaRPr lang="es-ES" sz="1600" b="0" dirty="0"/>
                    </a:p>
                  </a:txBody>
                  <a:tcPr/>
                </a:tc>
              </a:tr>
              <a:tr h="370840">
                <a:tc>
                  <a:txBody>
                    <a:bodyPr/>
                    <a:lstStyle/>
                    <a:p>
                      <a:pPr algn="l" fontAlgn="ctr"/>
                      <a:r>
                        <a:rPr lang="es-ES" sz="1800" b="0" i="0" u="none" strike="noStrike" dirty="0">
                          <a:solidFill>
                            <a:srgbClr val="000000"/>
                          </a:solidFill>
                          <a:effectLst/>
                          <a:latin typeface="Calibri"/>
                        </a:rPr>
                        <a:t>Tiempo extraordinario </a:t>
                      </a:r>
                      <a:r>
                        <a:rPr lang="es-ES" sz="1800" b="0" i="0" u="none" strike="noStrike" dirty="0" smtClean="0">
                          <a:solidFill>
                            <a:srgbClr val="000000"/>
                          </a:solidFill>
                          <a:effectLst/>
                          <a:latin typeface="Calibri"/>
                        </a:rPr>
                        <a:t>personal </a:t>
                      </a:r>
                      <a:r>
                        <a:rPr lang="es-ES" sz="1800" b="0" i="0" u="none" strike="noStrike" dirty="0">
                          <a:solidFill>
                            <a:srgbClr val="000000"/>
                          </a:solidFill>
                          <a:effectLst/>
                          <a:latin typeface="Calibri"/>
                        </a:rPr>
                        <a:t>de base</a:t>
                      </a:r>
                    </a:p>
                  </a:txBody>
                  <a:tcPr marL="12700" marR="12700" marT="12700" marB="0" anchor="ctr"/>
                </a:tc>
                <a:tc>
                  <a:txBody>
                    <a:bodyPr/>
                    <a:lstStyle/>
                    <a:p>
                      <a:pPr algn="ctr" fontAlgn="ctr"/>
                      <a:r>
                        <a:rPr lang="es-ES" sz="1800" u="none" strike="noStrike" dirty="0" smtClean="0">
                          <a:effectLst/>
                        </a:rPr>
                        <a:t>Secretaría</a:t>
                      </a:r>
                      <a:endParaRPr lang="es-ES" sz="1800" b="0" i="0" u="none" strike="noStrike" dirty="0">
                        <a:solidFill>
                          <a:srgbClr val="000000"/>
                        </a:solidFill>
                        <a:effectLst/>
                        <a:latin typeface="+mn-lt"/>
                      </a:endParaRPr>
                    </a:p>
                  </a:txBody>
                  <a:tcPr marL="12700" marR="12700" marT="12700" marB="0" anchor="ctr"/>
                </a:tc>
                <a:tc>
                  <a:txBody>
                    <a:bodyPr/>
                    <a:lstStyle/>
                    <a:p>
                      <a:pPr algn="r" fontAlgn="ctr"/>
                      <a:r>
                        <a:rPr lang="es-ES" sz="1800" b="0" i="0" u="none" strike="noStrike" dirty="0">
                          <a:solidFill>
                            <a:srgbClr val="000000"/>
                          </a:solidFill>
                          <a:effectLst/>
                          <a:latin typeface="Calibri"/>
                        </a:rPr>
                        <a:t>$</a:t>
                      </a:r>
                      <a:r>
                        <a:rPr lang="es-ES" sz="1800" b="0" i="0" u="none" strike="noStrike" dirty="0" smtClean="0">
                          <a:solidFill>
                            <a:srgbClr val="000000"/>
                          </a:solidFill>
                          <a:effectLst/>
                          <a:latin typeface="Calibri"/>
                        </a:rPr>
                        <a:t>2,428,648</a:t>
                      </a:r>
                      <a:endParaRPr lang="es-ES" sz="1800" b="0" i="0" u="none" strike="noStrike" dirty="0">
                        <a:solidFill>
                          <a:srgbClr val="000000"/>
                        </a:solidFill>
                        <a:effectLst/>
                        <a:latin typeface="Calibri"/>
                      </a:endParaRPr>
                    </a:p>
                  </a:txBody>
                  <a:tcPr marL="12700" marR="12700" marT="12700" marB="0" anchor="ctr"/>
                </a:tc>
              </a:tr>
              <a:tr h="370840">
                <a:tc>
                  <a:txBody>
                    <a:bodyPr/>
                    <a:lstStyle/>
                    <a:p>
                      <a:pPr algn="l" fontAlgn="ctr"/>
                      <a:r>
                        <a:rPr lang="es-ES" sz="1800" b="0" i="0" u="none" strike="noStrike" dirty="0">
                          <a:solidFill>
                            <a:srgbClr val="000000"/>
                          </a:solidFill>
                          <a:effectLst/>
                          <a:latin typeface="Calibri"/>
                        </a:rPr>
                        <a:t>Apoyos para estancias de verano (</a:t>
                      </a:r>
                      <a:r>
                        <a:rPr lang="es-ES" sz="1800" b="0" i="0" u="none" strike="noStrike" dirty="0" smtClean="0">
                          <a:solidFill>
                            <a:srgbClr val="000000"/>
                          </a:solidFill>
                          <a:effectLst/>
                          <a:latin typeface="Calibri"/>
                        </a:rPr>
                        <a:t>adicional)</a:t>
                      </a:r>
                      <a:endParaRPr lang="es-ES" sz="1800" b="0" i="0" u="none" strike="noStrike" dirty="0">
                        <a:solidFill>
                          <a:srgbClr val="000000"/>
                        </a:solidFill>
                        <a:effectLst/>
                        <a:latin typeface="Calibri"/>
                      </a:endParaRPr>
                    </a:p>
                  </a:txBody>
                  <a:tcPr marL="12700" marR="12700" marT="12700" marB="0" anchor="ctr"/>
                </a:tc>
                <a:tc>
                  <a:txBody>
                    <a:bodyPr/>
                    <a:lstStyle/>
                    <a:p>
                      <a:pPr algn="ctr" fontAlgn="ctr"/>
                      <a:r>
                        <a:rPr lang="es-ES" sz="1800" u="none" strike="noStrike" dirty="0" smtClean="0">
                          <a:effectLst/>
                        </a:rPr>
                        <a:t>Planeación y Vinculación</a:t>
                      </a:r>
                      <a:endParaRPr lang="es-ES" sz="1800" b="0" i="0" u="none" strike="noStrike" dirty="0">
                        <a:solidFill>
                          <a:srgbClr val="000000"/>
                        </a:solidFill>
                        <a:effectLst/>
                        <a:latin typeface="+mn-lt"/>
                      </a:endParaRPr>
                    </a:p>
                  </a:txBody>
                  <a:tcPr marL="12700" marR="12700" marT="12700" marB="0" anchor="ctr"/>
                </a:tc>
                <a:tc>
                  <a:txBody>
                    <a:bodyPr/>
                    <a:lstStyle/>
                    <a:p>
                      <a:pPr algn="r" fontAlgn="ctr"/>
                      <a:r>
                        <a:rPr lang="es-ES" sz="1800" b="0" i="0" u="none" strike="noStrike" dirty="0">
                          <a:solidFill>
                            <a:srgbClr val="000000"/>
                          </a:solidFill>
                          <a:effectLst/>
                          <a:latin typeface="Calibri"/>
                        </a:rPr>
                        <a:t>$</a:t>
                      </a:r>
                      <a:r>
                        <a:rPr lang="es-ES" sz="1800" b="0" i="0" u="none" strike="noStrike" dirty="0" smtClean="0">
                          <a:solidFill>
                            <a:srgbClr val="000000"/>
                          </a:solidFill>
                          <a:effectLst/>
                          <a:latin typeface="Calibri"/>
                        </a:rPr>
                        <a:t>180,000</a:t>
                      </a:r>
                      <a:endParaRPr lang="es-ES" sz="1800" b="0" i="0" u="none" strike="noStrike" dirty="0">
                        <a:solidFill>
                          <a:srgbClr val="000000"/>
                        </a:solidFill>
                        <a:effectLst/>
                        <a:latin typeface="Calibri"/>
                      </a:endParaRPr>
                    </a:p>
                  </a:txBody>
                  <a:tcPr marL="12700" marR="12700" marT="12700" marB="0" anchor="ctr"/>
                </a:tc>
              </a:tr>
              <a:tr h="370840">
                <a:tc>
                  <a:txBody>
                    <a:bodyPr/>
                    <a:lstStyle/>
                    <a:p>
                      <a:pPr algn="l" fontAlgn="ctr"/>
                      <a:r>
                        <a:rPr lang="es-ES" sz="1800" b="0" i="0" u="none" strike="noStrike" dirty="0">
                          <a:solidFill>
                            <a:srgbClr val="000000"/>
                          </a:solidFill>
                          <a:effectLst/>
                          <a:latin typeface="Calibri"/>
                        </a:rPr>
                        <a:t>Licenciamiento y actualización de software</a:t>
                      </a:r>
                    </a:p>
                  </a:txBody>
                  <a:tcPr marL="12700" marR="12700" marT="12700" marB="0" anchor="ctr"/>
                </a:tc>
                <a:tc>
                  <a:txBody>
                    <a:bodyPr/>
                    <a:lstStyle/>
                    <a:p>
                      <a:pPr algn="ctr" fontAlgn="ctr"/>
                      <a:r>
                        <a:rPr lang="es-ES" sz="1800" u="none" strike="noStrike" dirty="0" smtClean="0">
                          <a:effectLst/>
                        </a:rPr>
                        <a:t>Servicios </a:t>
                      </a:r>
                      <a:r>
                        <a:rPr lang="es-ES" sz="1800" u="none" strike="noStrike" dirty="0">
                          <a:effectLst/>
                        </a:rPr>
                        <a:t>de </a:t>
                      </a:r>
                      <a:r>
                        <a:rPr lang="es-ES" sz="1800" u="none" strike="noStrike" dirty="0" smtClean="0">
                          <a:effectLst/>
                        </a:rPr>
                        <a:t>Cómputo</a:t>
                      </a:r>
                      <a:endParaRPr lang="es-ES" sz="1800" b="0" i="0" u="none" strike="noStrike" dirty="0">
                        <a:solidFill>
                          <a:srgbClr val="000000"/>
                        </a:solidFill>
                        <a:effectLst/>
                        <a:latin typeface="+mn-lt"/>
                      </a:endParaRPr>
                    </a:p>
                  </a:txBody>
                  <a:tcPr marL="12700" marR="12700" marT="12700" marB="0" anchor="ctr"/>
                </a:tc>
                <a:tc>
                  <a:txBody>
                    <a:bodyPr/>
                    <a:lstStyle/>
                    <a:p>
                      <a:pPr algn="r" fontAlgn="ctr"/>
                      <a:r>
                        <a:rPr lang="es-ES" sz="1800" b="0" i="0" u="none" strike="noStrike" dirty="0">
                          <a:solidFill>
                            <a:srgbClr val="000000"/>
                          </a:solidFill>
                          <a:effectLst/>
                          <a:latin typeface="Calibri"/>
                        </a:rPr>
                        <a:t>$</a:t>
                      </a:r>
                      <a:r>
                        <a:rPr lang="es-ES" sz="1800" b="0" i="0" u="none" strike="noStrike" dirty="0" smtClean="0">
                          <a:solidFill>
                            <a:srgbClr val="000000"/>
                          </a:solidFill>
                          <a:effectLst/>
                          <a:latin typeface="Calibri"/>
                        </a:rPr>
                        <a:t>830,061</a:t>
                      </a:r>
                      <a:endParaRPr lang="es-ES" sz="1800" b="0" i="0" u="none" strike="noStrike" dirty="0">
                        <a:solidFill>
                          <a:srgbClr val="000000"/>
                        </a:solidFill>
                        <a:effectLst/>
                        <a:latin typeface="Calibri"/>
                      </a:endParaRPr>
                    </a:p>
                  </a:txBody>
                  <a:tcPr marL="12700" marR="12700" marT="12700" marB="0" anchor="ctr"/>
                </a:tc>
              </a:tr>
              <a:tr h="370840">
                <a:tc>
                  <a:txBody>
                    <a:bodyPr/>
                    <a:lstStyle/>
                    <a:p>
                      <a:pPr algn="l" fontAlgn="ctr"/>
                      <a:r>
                        <a:rPr lang="es-ES" sz="1800" b="0" i="0" u="none" strike="noStrike" dirty="0">
                          <a:solidFill>
                            <a:srgbClr val="000000"/>
                          </a:solidFill>
                          <a:effectLst/>
                          <a:latin typeface="Calibri"/>
                        </a:rPr>
                        <a:t>Ropa de trabajo</a:t>
                      </a:r>
                    </a:p>
                  </a:txBody>
                  <a:tcPr marL="12700" marR="12700" marT="12700" marB="0" anchor="ctr"/>
                </a:tc>
                <a:tc>
                  <a:txBody>
                    <a:bodyPr/>
                    <a:lstStyle/>
                    <a:p>
                      <a:pPr algn="ctr" fontAlgn="ctr"/>
                      <a:r>
                        <a:rPr lang="es-ES" sz="1800" u="none" strike="noStrike" dirty="0" smtClean="0">
                          <a:effectLst/>
                        </a:rPr>
                        <a:t>Servicios Administrativos</a:t>
                      </a:r>
                      <a:endParaRPr lang="es-ES" sz="1800" b="0" i="0" u="none" strike="noStrike" dirty="0">
                        <a:solidFill>
                          <a:srgbClr val="000000"/>
                        </a:solidFill>
                        <a:effectLst/>
                        <a:latin typeface="+mn-lt"/>
                      </a:endParaRPr>
                    </a:p>
                  </a:txBody>
                  <a:tcPr marL="12700" marR="12700" marT="12700" marB="0" anchor="ctr"/>
                </a:tc>
                <a:tc>
                  <a:txBody>
                    <a:bodyPr/>
                    <a:lstStyle/>
                    <a:p>
                      <a:pPr algn="r" fontAlgn="ctr"/>
                      <a:r>
                        <a:rPr lang="es-ES" sz="1800" b="0" i="0" u="none" strike="noStrike" dirty="0">
                          <a:solidFill>
                            <a:srgbClr val="000000"/>
                          </a:solidFill>
                          <a:effectLst/>
                          <a:latin typeface="Calibri"/>
                        </a:rPr>
                        <a:t>$</a:t>
                      </a:r>
                      <a:r>
                        <a:rPr lang="es-ES" sz="1800" b="0" i="0" u="none" strike="noStrike" dirty="0" smtClean="0">
                          <a:solidFill>
                            <a:srgbClr val="000000"/>
                          </a:solidFill>
                          <a:effectLst/>
                          <a:latin typeface="Calibri"/>
                        </a:rPr>
                        <a:t>653,002</a:t>
                      </a:r>
                      <a:endParaRPr lang="es-ES" sz="1800" b="0" i="0" u="none" strike="noStrike" dirty="0">
                        <a:solidFill>
                          <a:srgbClr val="000000"/>
                        </a:solidFill>
                        <a:effectLst/>
                        <a:latin typeface="Calibri"/>
                      </a:endParaRPr>
                    </a:p>
                  </a:txBody>
                  <a:tcPr marL="12700" marR="12700" marT="12700" marB="0" anchor="ctr"/>
                </a:tc>
              </a:tr>
              <a:tr h="370840">
                <a:tc>
                  <a:txBody>
                    <a:bodyPr/>
                    <a:lstStyle/>
                    <a:p>
                      <a:pPr algn="l" fontAlgn="ctr"/>
                      <a:r>
                        <a:rPr lang="es-ES" sz="1800" b="0" i="0" u="none" strike="noStrike" dirty="0">
                          <a:solidFill>
                            <a:srgbClr val="000000"/>
                          </a:solidFill>
                          <a:effectLst/>
                          <a:latin typeface="Calibri"/>
                        </a:rPr>
                        <a:t>Combustibles y lubricantes</a:t>
                      </a:r>
                    </a:p>
                  </a:txBody>
                  <a:tcPr marL="12700" marR="12700" marT="12700" marB="0" anchor="ctr"/>
                </a:tc>
                <a:tc>
                  <a:txBody>
                    <a:bodyPr/>
                    <a:lstStyle/>
                    <a:p>
                      <a:pPr algn="ctr" fontAlgn="ctr"/>
                      <a:r>
                        <a:rPr lang="es-ES" sz="1800" u="none" strike="noStrike" dirty="0" smtClean="0">
                          <a:effectLst/>
                        </a:rPr>
                        <a:t>Servicios Generales</a:t>
                      </a:r>
                      <a:endParaRPr lang="es-ES" sz="1800" b="0" i="0" u="none" strike="noStrike" dirty="0">
                        <a:solidFill>
                          <a:srgbClr val="000000"/>
                        </a:solidFill>
                        <a:effectLst/>
                        <a:latin typeface="+mn-lt"/>
                      </a:endParaRPr>
                    </a:p>
                  </a:txBody>
                  <a:tcPr marL="12700" marR="12700" marT="12700" marB="0" anchor="ctr"/>
                </a:tc>
                <a:tc>
                  <a:txBody>
                    <a:bodyPr/>
                    <a:lstStyle/>
                    <a:p>
                      <a:pPr algn="r" fontAlgn="ctr"/>
                      <a:r>
                        <a:rPr lang="es-ES" sz="1800" b="0" i="0" u="none" strike="noStrike" dirty="0">
                          <a:solidFill>
                            <a:srgbClr val="000000"/>
                          </a:solidFill>
                          <a:effectLst/>
                          <a:latin typeface="Calibri"/>
                        </a:rPr>
                        <a:t>$</a:t>
                      </a:r>
                      <a:r>
                        <a:rPr lang="es-ES" sz="1800" b="0" i="0" u="none" strike="noStrike" dirty="0" smtClean="0">
                          <a:solidFill>
                            <a:srgbClr val="000000"/>
                          </a:solidFill>
                          <a:effectLst/>
                          <a:latin typeface="Calibri"/>
                        </a:rPr>
                        <a:t>443,000</a:t>
                      </a:r>
                      <a:endParaRPr lang="es-ES" sz="1800" b="0" i="0" u="none" strike="noStrike" dirty="0">
                        <a:solidFill>
                          <a:srgbClr val="000000"/>
                        </a:solidFill>
                        <a:effectLst/>
                        <a:latin typeface="Calibri"/>
                      </a:endParaRPr>
                    </a:p>
                  </a:txBody>
                  <a:tcPr marL="12700" marR="12700" marT="12700" marB="0" anchor="ctr"/>
                </a:tc>
              </a:tr>
              <a:tr h="370840">
                <a:tc>
                  <a:txBody>
                    <a:bodyPr/>
                    <a:lstStyle/>
                    <a:p>
                      <a:pPr algn="l" fontAlgn="ctr"/>
                      <a:r>
                        <a:rPr lang="es-ES" sz="1800" b="0" i="0" u="none" strike="noStrike" dirty="0">
                          <a:solidFill>
                            <a:srgbClr val="000000"/>
                          </a:solidFill>
                          <a:effectLst/>
                          <a:latin typeface="Calibri"/>
                        </a:rPr>
                        <a:t>Consumibles de cafeterías y comedores (adicional a la partida protegida)</a:t>
                      </a:r>
                    </a:p>
                  </a:txBody>
                  <a:tcPr marL="12700" marR="12700" marT="12700" marB="0" anchor="ctr"/>
                </a:tc>
                <a:tc>
                  <a:txBody>
                    <a:bodyPr/>
                    <a:lstStyle/>
                    <a:p>
                      <a:pPr algn="ctr" fontAlgn="ctr"/>
                      <a:r>
                        <a:rPr lang="es-ES" sz="1800" u="none" strike="noStrike" dirty="0" smtClean="0">
                          <a:effectLst/>
                        </a:rPr>
                        <a:t>Servicios Universitarios</a:t>
                      </a:r>
                      <a:endParaRPr lang="es-ES" sz="1800" b="0" i="0" u="none" strike="noStrike" dirty="0">
                        <a:solidFill>
                          <a:srgbClr val="000000"/>
                        </a:solidFill>
                        <a:effectLst/>
                        <a:latin typeface="+mn-lt"/>
                      </a:endParaRPr>
                    </a:p>
                  </a:txBody>
                  <a:tcPr marL="12700" marR="12700" marT="12700" marB="0" anchor="ctr"/>
                </a:tc>
                <a:tc>
                  <a:txBody>
                    <a:bodyPr/>
                    <a:lstStyle/>
                    <a:p>
                      <a:pPr algn="r" fontAlgn="ctr"/>
                      <a:r>
                        <a:rPr lang="es-ES" sz="1800" b="0" i="0" u="none" strike="noStrike" dirty="0">
                          <a:solidFill>
                            <a:srgbClr val="000000"/>
                          </a:solidFill>
                          <a:effectLst/>
                          <a:latin typeface="Calibri"/>
                        </a:rPr>
                        <a:t>$</a:t>
                      </a:r>
                      <a:r>
                        <a:rPr lang="es-ES" sz="1800" b="0" i="0" u="none" strike="noStrike" dirty="0" smtClean="0">
                          <a:solidFill>
                            <a:srgbClr val="000000"/>
                          </a:solidFill>
                          <a:effectLst/>
                          <a:latin typeface="Calibri"/>
                        </a:rPr>
                        <a:t>1,727,292</a:t>
                      </a:r>
                      <a:endParaRPr lang="es-ES" sz="1800" b="0" i="0" u="none" strike="noStrike" dirty="0">
                        <a:solidFill>
                          <a:srgbClr val="000000"/>
                        </a:solidFill>
                        <a:effectLst/>
                        <a:latin typeface="Calibri"/>
                      </a:endParaRPr>
                    </a:p>
                  </a:txBody>
                  <a:tcPr marL="12700" marR="12700" marT="12700" marB="0" anchor="ctr"/>
                </a:tc>
              </a:tr>
              <a:tr h="370840">
                <a:tc>
                  <a:txBody>
                    <a:bodyPr/>
                    <a:lstStyle/>
                    <a:p>
                      <a:pPr algn="l" fontAlgn="ctr"/>
                      <a:r>
                        <a:rPr lang="es-ES" sz="1800" b="0" i="0" u="none" strike="noStrike" dirty="0">
                          <a:solidFill>
                            <a:srgbClr val="000000"/>
                          </a:solidFill>
                          <a:effectLst/>
                          <a:latin typeface="Calibri"/>
                        </a:rPr>
                        <a:t>Consumibles para credencialización</a:t>
                      </a:r>
                    </a:p>
                  </a:txBody>
                  <a:tcPr marL="12700" marR="12700" marT="12700" marB="0" anchor="ctr"/>
                </a:tc>
                <a:tc>
                  <a:txBody>
                    <a:bodyPr/>
                    <a:lstStyle/>
                    <a:p>
                      <a:pPr algn="ctr" fontAlgn="ctr"/>
                      <a:r>
                        <a:rPr lang="es-ES" sz="1800" u="none" strike="noStrike" dirty="0" smtClean="0">
                          <a:effectLst/>
                        </a:rPr>
                        <a:t>Secretaría</a:t>
                      </a:r>
                      <a:endParaRPr lang="es-ES" sz="1800" b="0" i="0" u="none" strike="noStrike" dirty="0">
                        <a:solidFill>
                          <a:srgbClr val="000000"/>
                        </a:solidFill>
                        <a:effectLst/>
                        <a:latin typeface="+mn-lt"/>
                      </a:endParaRPr>
                    </a:p>
                  </a:txBody>
                  <a:tcPr marL="12700" marR="12700" marT="12700" marB="0" anchor="ctr"/>
                </a:tc>
                <a:tc>
                  <a:txBody>
                    <a:bodyPr/>
                    <a:lstStyle/>
                    <a:p>
                      <a:pPr algn="r" fontAlgn="ctr"/>
                      <a:r>
                        <a:rPr lang="es-ES" sz="1800" b="0" i="0" u="none" strike="noStrike" dirty="0">
                          <a:solidFill>
                            <a:srgbClr val="000000"/>
                          </a:solidFill>
                          <a:effectLst/>
                          <a:latin typeface="Calibri"/>
                        </a:rPr>
                        <a:t>$</a:t>
                      </a:r>
                      <a:r>
                        <a:rPr lang="es-ES" sz="1800" b="0" i="0" u="none" strike="noStrike" dirty="0" smtClean="0">
                          <a:solidFill>
                            <a:srgbClr val="000000"/>
                          </a:solidFill>
                          <a:effectLst/>
                          <a:latin typeface="Calibri"/>
                        </a:rPr>
                        <a:t>1,011,431</a:t>
                      </a:r>
                      <a:endParaRPr lang="es-ES" sz="1800" b="0" i="0" u="none" strike="noStrike" dirty="0">
                        <a:solidFill>
                          <a:srgbClr val="000000"/>
                        </a:solidFill>
                        <a:effectLst/>
                        <a:latin typeface="Calibri"/>
                      </a:endParaRPr>
                    </a:p>
                  </a:txBody>
                  <a:tcPr marL="12700" marR="12700" marT="12700" marB="0" anchor="ctr"/>
                </a:tc>
              </a:tr>
              <a:tr h="370840">
                <a:tc>
                  <a:txBody>
                    <a:bodyPr/>
                    <a:lstStyle/>
                    <a:p>
                      <a:pPr algn="l" fontAlgn="ctr"/>
                      <a:r>
                        <a:rPr lang="es-ES" sz="1800" b="0" i="0" u="none" strike="noStrike" dirty="0">
                          <a:solidFill>
                            <a:srgbClr val="000000"/>
                          </a:solidFill>
                          <a:effectLst/>
                          <a:latin typeface="Calibri"/>
                        </a:rPr>
                        <a:t>Arrendamiento de equipo para credencialización de la comunidad</a:t>
                      </a:r>
                    </a:p>
                  </a:txBody>
                  <a:tcPr marL="12700" marR="12700" marT="12700" marB="0" anchor="ctr"/>
                </a:tc>
                <a:tc>
                  <a:txBody>
                    <a:bodyPr/>
                    <a:lstStyle/>
                    <a:p>
                      <a:pPr algn="ctr" fontAlgn="ctr"/>
                      <a:r>
                        <a:rPr lang="es-ES" sz="1800" u="none" strike="noStrike" dirty="0" smtClean="0">
                          <a:effectLst/>
                        </a:rPr>
                        <a:t>Secretaría</a:t>
                      </a:r>
                      <a:endParaRPr lang="es-ES" sz="1800" b="0" i="0" u="none" strike="noStrike" dirty="0">
                        <a:solidFill>
                          <a:srgbClr val="000000"/>
                        </a:solidFill>
                        <a:effectLst/>
                        <a:latin typeface="+mn-lt"/>
                      </a:endParaRPr>
                    </a:p>
                  </a:txBody>
                  <a:tcPr marL="12700" marR="12700" marT="12700" marB="0" anchor="ctr"/>
                </a:tc>
                <a:tc>
                  <a:txBody>
                    <a:bodyPr/>
                    <a:lstStyle/>
                    <a:p>
                      <a:pPr algn="r" fontAlgn="ctr"/>
                      <a:r>
                        <a:rPr lang="es-ES" sz="1800" b="0" i="0" u="none" strike="noStrike" dirty="0">
                          <a:solidFill>
                            <a:srgbClr val="000000"/>
                          </a:solidFill>
                          <a:effectLst/>
                          <a:latin typeface="Calibri"/>
                        </a:rPr>
                        <a:t>$</a:t>
                      </a:r>
                      <a:r>
                        <a:rPr lang="es-ES" sz="1800" b="0" i="0" u="none" strike="noStrike" dirty="0" smtClean="0">
                          <a:solidFill>
                            <a:srgbClr val="000000"/>
                          </a:solidFill>
                          <a:effectLst/>
                          <a:latin typeface="Calibri"/>
                        </a:rPr>
                        <a:t>550,000</a:t>
                      </a:r>
                      <a:endParaRPr lang="es-ES" sz="1800" b="0" i="0" u="none" strike="noStrike" dirty="0">
                        <a:solidFill>
                          <a:srgbClr val="000000"/>
                        </a:solidFill>
                        <a:effectLst/>
                        <a:latin typeface="Calibri"/>
                      </a:endParaRPr>
                    </a:p>
                  </a:txBody>
                  <a:tcPr marL="12700" marR="12700" marT="12700" marB="0" anchor="ctr"/>
                </a:tc>
              </a:tr>
              <a:tr h="370840">
                <a:tc>
                  <a:txBody>
                    <a:bodyPr/>
                    <a:lstStyle/>
                    <a:p>
                      <a:pPr algn="l" fontAlgn="ctr"/>
                      <a:r>
                        <a:rPr lang="es-ES" sz="1800" b="0" i="0" u="none" strike="noStrike" dirty="0">
                          <a:solidFill>
                            <a:srgbClr val="000000"/>
                          </a:solidFill>
                          <a:effectLst/>
                          <a:latin typeface="Calibri"/>
                        </a:rPr>
                        <a:t>Vigilancia</a:t>
                      </a:r>
                    </a:p>
                  </a:txBody>
                  <a:tcPr marL="12700" marR="12700" marT="12700" marB="0" anchor="ctr"/>
                </a:tc>
                <a:tc>
                  <a:txBody>
                    <a:bodyPr/>
                    <a:lstStyle/>
                    <a:p>
                      <a:pPr algn="ctr" fontAlgn="ctr"/>
                      <a:r>
                        <a:rPr lang="es-ES" sz="1800" u="none" strike="noStrike" dirty="0" smtClean="0">
                          <a:effectLst/>
                        </a:rPr>
                        <a:t>Servicios Generales</a:t>
                      </a:r>
                      <a:endParaRPr lang="es-ES" sz="1800" b="0" i="0" u="none" strike="noStrike" dirty="0">
                        <a:solidFill>
                          <a:srgbClr val="000000"/>
                        </a:solidFill>
                        <a:effectLst/>
                        <a:latin typeface="+mn-lt"/>
                      </a:endParaRPr>
                    </a:p>
                  </a:txBody>
                  <a:tcPr marL="12700" marR="12700" marT="12700" marB="0" anchor="ctr"/>
                </a:tc>
                <a:tc>
                  <a:txBody>
                    <a:bodyPr/>
                    <a:lstStyle/>
                    <a:p>
                      <a:pPr algn="r" fontAlgn="ctr"/>
                      <a:r>
                        <a:rPr lang="es-ES" sz="1800" b="0" i="0" u="none" strike="noStrike" dirty="0">
                          <a:solidFill>
                            <a:srgbClr val="000000"/>
                          </a:solidFill>
                          <a:effectLst/>
                          <a:latin typeface="Calibri"/>
                        </a:rPr>
                        <a:t>$</a:t>
                      </a:r>
                      <a:r>
                        <a:rPr lang="es-ES" sz="1800" b="0" i="0" u="none" strike="noStrike" dirty="0" smtClean="0">
                          <a:solidFill>
                            <a:srgbClr val="000000"/>
                          </a:solidFill>
                          <a:effectLst/>
                          <a:latin typeface="Calibri"/>
                        </a:rPr>
                        <a:t>1,123,800</a:t>
                      </a:r>
                      <a:endParaRPr lang="es-ES" sz="1800" b="0" i="0" u="none" strike="noStrike" dirty="0">
                        <a:solidFill>
                          <a:srgbClr val="000000"/>
                        </a:solidFill>
                        <a:effectLst/>
                        <a:latin typeface="Calibri"/>
                      </a:endParaRPr>
                    </a:p>
                  </a:txBody>
                  <a:tcPr marL="12700" marR="12700" marT="12700" marB="0" anchor="ctr"/>
                </a:tc>
              </a:tr>
              <a:tr h="370840">
                <a:tc>
                  <a:txBody>
                    <a:bodyPr/>
                    <a:lstStyle/>
                    <a:p>
                      <a:pPr algn="l" fontAlgn="ctr"/>
                      <a:r>
                        <a:rPr lang="es-ES" sz="1800" b="0" i="0" u="none" strike="noStrike" dirty="0">
                          <a:solidFill>
                            <a:srgbClr val="000000"/>
                          </a:solidFill>
                          <a:effectLst/>
                          <a:latin typeface="Calibri"/>
                        </a:rPr>
                        <a:t>Proyectos de adaptaciones de la Unidad</a:t>
                      </a:r>
                    </a:p>
                  </a:txBody>
                  <a:tcPr marL="12700" marR="12700" marT="12700" marB="0" anchor="ctr"/>
                </a:tc>
                <a:tc>
                  <a:txBody>
                    <a:bodyPr/>
                    <a:lstStyle/>
                    <a:p>
                      <a:pPr algn="ctr" fontAlgn="ctr"/>
                      <a:r>
                        <a:rPr lang="es-ES" sz="1800" u="none" strike="noStrike" dirty="0" smtClean="0">
                          <a:effectLst/>
                        </a:rPr>
                        <a:t>Espacios Físicos</a:t>
                      </a:r>
                      <a:endParaRPr lang="es-ES" sz="1800" b="0" i="0" u="none" strike="noStrike" dirty="0">
                        <a:solidFill>
                          <a:srgbClr val="000000"/>
                        </a:solidFill>
                        <a:effectLst/>
                        <a:latin typeface="+mn-lt"/>
                      </a:endParaRPr>
                    </a:p>
                  </a:txBody>
                  <a:tcPr marL="12700" marR="12700" marT="12700" marB="0" anchor="ctr"/>
                </a:tc>
                <a:tc>
                  <a:txBody>
                    <a:bodyPr/>
                    <a:lstStyle/>
                    <a:p>
                      <a:pPr algn="r" fontAlgn="ctr"/>
                      <a:r>
                        <a:rPr lang="es-ES" sz="1800" b="0" i="0" u="none" strike="noStrike" dirty="0">
                          <a:solidFill>
                            <a:srgbClr val="000000"/>
                          </a:solidFill>
                          <a:effectLst/>
                          <a:latin typeface="Calibri"/>
                        </a:rPr>
                        <a:t>$</a:t>
                      </a:r>
                      <a:r>
                        <a:rPr lang="es-ES" sz="1800" b="0" i="0" u="none" strike="noStrike" dirty="0" smtClean="0">
                          <a:solidFill>
                            <a:srgbClr val="000000"/>
                          </a:solidFill>
                          <a:effectLst/>
                          <a:latin typeface="Calibri"/>
                        </a:rPr>
                        <a:t>5,371,400</a:t>
                      </a:r>
                      <a:endParaRPr lang="es-ES" sz="1800" b="0" i="0" u="none" strike="noStrike" dirty="0">
                        <a:solidFill>
                          <a:srgbClr val="000000"/>
                        </a:solidFill>
                        <a:effectLst/>
                        <a:latin typeface="Calibri"/>
                      </a:endParaRPr>
                    </a:p>
                  </a:txBody>
                  <a:tcPr marL="12700" marR="12700" marT="12700" marB="0" anchor="ctr"/>
                </a:tc>
              </a:tr>
              <a:tr h="370840">
                <a:tc>
                  <a:txBody>
                    <a:bodyPr/>
                    <a:lstStyle/>
                    <a:p>
                      <a:pPr algn="l" fontAlgn="ctr"/>
                      <a:r>
                        <a:rPr lang="es-ES" sz="1800" b="0" i="0" u="none" strike="noStrike" dirty="0">
                          <a:solidFill>
                            <a:srgbClr val="000000"/>
                          </a:solidFill>
                          <a:effectLst/>
                          <a:latin typeface="Calibri"/>
                        </a:rPr>
                        <a:t>Programa anual de </a:t>
                      </a:r>
                      <a:r>
                        <a:rPr lang="es-ES" sz="1800" b="0" i="0" u="none" strike="noStrike" dirty="0" smtClean="0">
                          <a:solidFill>
                            <a:srgbClr val="000000"/>
                          </a:solidFill>
                          <a:effectLst/>
                          <a:latin typeface="Calibri"/>
                        </a:rPr>
                        <a:t>manto. (adicional)</a:t>
                      </a:r>
                      <a:endParaRPr lang="es-ES" sz="1800" b="0" i="0" u="none" strike="noStrike" dirty="0">
                        <a:solidFill>
                          <a:srgbClr val="000000"/>
                        </a:solidFill>
                        <a:effectLst/>
                        <a:latin typeface="Calibri"/>
                      </a:endParaRPr>
                    </a:p>
                  </a:txBody>
                  <a:tcPr marL="12700" marR="12700" marT="12700" marB="0" anchor="ctr"/>
                </a:tc>
                <a:tc>
                  <a:txBody>
                    <a:bodyPr/>
                    <a:lstStyle/>
                    <a:p>
                      <a:pPr algn="ctr" fontAlgn="ctr"/>
                      <a:r>
                        <a:rPr lang="es-ES" sz="1800" u="none" strike="noStrike" dirty="0" smtClean="0">
                          <a:effectLst/>
                        </a:rPr>
                        <a:t>Espacios Físicos</a:t>
                      </a:r>
                      <a:endParaRPr lang="es-ES" sz="1800" b="0" i="0" u="none" strike="noStrike" dirty="0">
                        <a:solidFill>
                          <a:srgbClr val="000000"/>
                        </a:solidFill>
                        <a:effectLst/>
                        <a:latin typeface="+mn-lt"/>
                      </a:endParaRPr>
                    </a:p>
                  </a:txBody>
                  <a:tcPr marL="12700" marR="12700" marT="12700" marB="0" anchor="ctr"/>
                </a:tc>
                <a:tc>
                  <a:txBody>
                    <a:bodyPr/>
                    <a:lstStyle/>
                    <a:p>
                      <a:pPr algn="r" fontAlgn="ctr"/>
                      <a:r>
                        <a:rPr lang="es-ES" sz="1800" b="0" i="0" u="none" strike="noStrike" dirty="0">
                          <a:solidFill>
                            <a:srgbClr val="000000"/>
                          </a:solidFill>
                          <a:effectLst/>
                          <a:latin typeface="Calibri"/>
                        </a:rPr>
                        <a:t>$</a:t>
                      </a:r>
                      <a:r>
                        <a:rPr lang="es-ES" sz="1800" b="0" i="0" u="none" strike="noStrike" dirty="0" smtClean="0">
                          <a:solidFill>
                            <a:srgbClr val="000000"/>
                          </a:solidFill>
                          <a:effectLst/>
                          <a:latin typeface="Calibri"/>
                        </a:rPr>
                        <a:t>1,199,834</a:t>
                      </a:r>
                      <a:endParaRPr lang="es-ES" sz="1800" b="0" i="0" u="none" strike="noStrike" dirty="0">
                        <a:solidFill>
                          <a:srgbClr val="000000"/>
                        </a:solidFill>
                        <a:effectLst/>
                        <a:latin typeface="Calibri"/>
                      </a:endParaRPr>
                    </a:p>
                  </a:txBody>
                  <a:tcPr marL="12700" marR="12700" marT="12700" marB="0" anchor="ctr"/>
                </a:tc>
              </a:tr>
              <a:tr h="370840">
                <a:tc>
                  <a:txBody>
                    <a:bodyPr/>
                    <a:lstStyle/>
                    <a:p>
                      <a:pPr algn="l" fontAlgn="ctr"/>
                      <a:r>
                        <a:rPr lang="es-ES" sz="1800" b="0" i="0" u="none" strike="noStrike" dirty="0" smtClean="0">
                          <a:solidFill>
                            <a:srgbClr val="000000"/>
                          </a:solidFill>
                          <a:effectLst/>
                          <a:latin typeface="+mn-lt"/>
                        </a:rPr>
                        <a:t>Mantenimiento</a:t>
                      </a:r>
                      <a:r>
                        <a:rPr lang="es-ES" sz="1800" b="0" i="0" u="none" strike="noStrike" baseline="0" dirty="0" smtClean="0">
                          <a:solidFill>
                            <a:srgbClr val="000000"/>
                          </a:solidFill>
                          <a:effectLst/>
                          <a:latin typeface="+mn-lt"/>
                        </a:rPr>
                        <a:t> especializado de edificio</a:t>
                      </a:r>
                      <a:endParaRPr lang="es-ES" sz="1800" b="0" i="0" u="none" strike="noStrike" dirty="0">
                        <a:solidFill>
                          <a:srgbClr val="000000"/>
                        </a:solidFill>
                        <a:effectLst/>
                        <a:latin typeface="+mn-lt"/>
                      </a:endParaRPr>
                    </a:p>
                  </a:txBody>
                  <a:tcPr marL="12700" marR="12700" marT="1270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ES" sz="1800" u="none" strike="noStrike" dirty="0" smtClean="0">
                          <a:effectLst/>
                        </a:rPr>
                        <a:t>Espacios Físicos</a:t>
                      </a:r>
                      <a:endParaRPr lang="es-ES" sz="1800" b="0" i="0" u="none" strike="noStrike" dirty="0" smtClean="0">
                        <a:solidFill>
                          <a:srgbClr val="000000"/>
                        </a:solidFill>
                        <a:effectLst/>
                        <a:latin typeface="+mn-lt"/>
                      </a:endParaRPr>
                    </a:p>
                  </a:txBody>
                  <a:tcPr marL="12700" marR="12700" marT="12700" marB="0" anchor="ctr"/>
                </a:tc>
                <a:tc>
                  <a:txBody>
                    <a:bodyPr/>
                    <a:lstStyle/>
                    <a:p>
                      <a:pPr algn="r" fontAlgn="ctr"/>
                      <a:r>
                        <a:rPr lang="es-ES" sz="1800" b="0" i="0" u="none" strike="noStrike" dirty="0" smtClean="0">
                          <a:solidFill>
                            <a:srgbClr val="000000"/>
                          </a:solidFill>
                          <a:effectLst/>
                          <a:latin typeface="+mn-lt"/>
                        </a:rPr>
                        <a:t>$300,000</a:t>
                      </a:r>
                      <a:endParaRPr lang="es-ES" sz="1800" b="0" i="0" u="none" strike="noStrike" dirty="0">
                        <a:solidFill>
                          <a:srgbClr val="000000"/>
                        </a:solidFill>
                        <a:effectLst/>
                        <a:latin typeface="+mn-lt"/>
                      </a:endParaRPr>
                    </a:p>
                  </a:txBody>
                  <a:tcPr marL="12700" marR="12700" marT="12700" marB="0" anchor="ctr"/>
                </a:tc>
              </a:tr>
              <a:tr h="370840">
                <a:tc>
                  <a:txBody>
                    <a:bodyPr/>
                    <a:lstStyle/>
                    <a:p>
                      <a:pPr algn="l" fontAlgn="ctr"/>
                      <a:r>
                        <a:rPr lang="es-ES" sz="1800" b="0" i="0" u="none" strike="noStrike" dirty="0" smtClean="0">
                          <a:solidFill>
                            <a:srgbClr val="000000"/>
                          </a:solidFill>
                          <a:effectLst/>
                          <a:latin typeface="+mn-lt"/>
                        </a:rPr>
                        <a:t>Mantenimiento infraestructura</a:t>
                      </a:r>
                      <a:r>
                        <a:rPr lang="es-ES" sz="1800" b="0" i="0" u="none" strike="noStrike" baseline="0" dirty="0" smtClean="0">
                          <a:solidFill>
                            <a:srgbClr val="000000"/>
                          </a:solidFill>
                          <a:effectLst/>
                          <a:latin typeface="+mn-lt"/>
                        </a:rPr>
                        <a:t> TIC</a:t>
                      </a:r>
                      <a:endParaRPr lang="es-ES" sz="1800" b="0" i="0" u="none" strike="noStrike" dirty="0">
                        <a:solidFill>
                          <a:srgbClr val="000000"/>
                        </a:solidFill>
                        <a:effectLst/>
                        <a:latin typeface="+mn-lt"/>
                      </a:endParaRPr>
                    </a:p>
                  </a:txBody>
                  <a:tcPr marL="12700" marR="12700" marT="1270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ES" sz="1800" u="none" strike="noStrike" dirty="0" smtClean="0">
                          <a:effectLst/>
                        </a:rPr>
                        <a:t>Servicios de Cómputo</a:t>
                      </a:r>
                      <a:endParaRPr lang="es-ES" sz="1800" b="0" i="0" u="none" strike="noStrike" dirty="0" smtClean="0">
                        <a:solidFill>
                          <a:srgbClr val="000000"/>
                        </a:solidFill>
                        <a:effectLst/>
                        <a:latin typeface="+mn-lt"/>
                      </a:endParaRPr>
                    </a:p>
                  </a:txBody>
                  <a:tcPr marL="12700" marR="12700" marT="12700" marB="0" anchor="ctr"/>
                </a:tc>
                <a:tc>
                  <a:txBody>
                    <a:bodyPr/>
                    <a:lstStyle/>
                    <a:p>
                      <a:pPr algn="r" fontAlgn="ctr"/>
                      <a:r>
                        <a:rPr lang="es-ES" sz="1800" b="0" i="0" u="none" strike="noStrike" dirty="0" smtClean="0">
                          <a:solidFill>
                            <a:srgbClr val="000000"/>
                          </a:solidFill>
                          <a:effectLst/>
                          <a:latin typeface="+mn-lt"/>
                        </a:rPr>
                        <a:t>$2,253,249</a:t>
                      </a:r>
                      <a:endParaRPr lang="es-ES" sz="1800" b="0" i="0" u="none" strike="noStrike" dirty="0">
                        <a:solidFill>
                          <a:srgbClr val="000000"/>
                        </a:solidFill>
                        <a:effectLst/>
                        <a:latin typeface="+mn-lt"/>
                      </a:endParaRPr>
                    </a:p>
                  </a:txBody>
                  <a:tcPr marL="12700" marR="12700" marT="12700" marB="0" anchor="ctr"/>
                </a:tc>
              </a:tr>
              <a:tr h="370840">
                <a:tc>
                  <a:txBody>
                    <a:bodyPr/>
                    <a:lstStyle/>
                    <a:p>
                      <a:pPr algn="r" fontAlgn="ctr"/>
                      <a:endParaRPr lang="es-ES" sz="1800" b="0" i="0" u="none" strike="noStrike" dirty="0">
                        <a:solidFill>
                          <a:srgbClr val="000000"/>
                        </a:solidFill>
                        <a:effectLst/>
                        <a:latin typeface="+mn-lt"/>
                      </a:endParaRPr>
                    </a:p>
                  </a:txBody>
                  <a:tcPr marL="12700" marR="12700" marT="12700" marB="0" anchor="ct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s-ES" sz="1800" u="none" strike="noStrike" dirty="0" smtClean="0">
                          <a:effectLst/>
                        </a:rPr>
                        <a:t>Total:</a:t>
                      </a:r>
                      <a:endParaRPr lang="es-ES" sz="1800" b="0" i="0" u="none" strike="noStrike" dirty="0" smtClean="0">
                        <a:solidFill>
                          <a:srgbClr val="000000"/>
                        </a:solidFill>
                        <a:effectLst/>
                        <a:latin typeface="+mn-lt"/>
                      </a:endParaRPr>
                    </a:p>
                  </a:txBody>
                  <a:tcPr marL="12700" marR="12700" marT="12700" marB="0" anchor="ctr"/>
                </a:tc>
                <a:tc>
                  <a:txBody>
                    <a:bodyPr/>
                    <a:lstStyle/>
                    <a:p>
                      <a:pPr algn="r" fontAlgn="ctr"/>
                      <a:r>
                        <a:rPr lang="es-ES" sz="1800" b="1" u="none" strike="noStrike" dirty="0" smtClean="0">
                          <a:effectLst/>
                        </a:rPr>
                        <a:t>$18’072,249</a:t>
                      </a:r>
                      <a:endParaRPr lang="es-ES" sz="1800" b="1" i="0" u="none" strike="noStrike" dirty="0">
                        <a:solidFill>
                          <a:srgbClr val="000000"/>
                        </a:solidFill>
                        <a:effectLst/>
                        <a:latin typeface="+mn-lt"/>
                      </a:endParaRPr>
                    </a:p>
                  </a:txBody>
                  <a:tcPr marL="12700" marR="12700" marT="12700" marB="0" anchor="ctr"/>
                </a:tc>
              </a:tr>
            </a:tbl>
          </a:graphicData>
        </a:graphic>
      </p:graphicFrame>
      <p:sp>
        <p:nvSpPr>
          <p:cNvPr id="4" name="Rectangle 5"/>
          <p:cNvSpPr>
            <a:spLocks noChangeArrowheads="1"/>
          </p:cNvSpPr>
          <p:nvPr/>
        </p:nvSpPr>
        <p:spPr bwMode="auto">
          <a:xfrm>
            <a:off x="251520" y="-171400"/>
            <a:ext cx="8712968" cy="9309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152352" bIns="38088" anchor="ctr">
            <a:spAutoFit/>
          </a:bodyPr>
          <a:lstStyle/>
          <a:p>
            <a:pPr algn="ctr" eaLnBrk="0" hangingPunct="0"/>
            <a:r>
              <a:rPr lang="es-MX" sz="2800" b="1" dirty="0" smtClean="0">
                <a:latin typeface="+mj-lt"/>
                <a:cs typeface="Times New Roman" pitchFamily="18" charset="0"/>
              </a:rPr>
              <a:t>Partidas protegidas</a:t>
            </a:r>
          </a:p>
          <a:p>
            <a:pPr algn="ctr" eaLnBrk="0" hangingPunct="0"/>
            <a:r>
              <a:rPr lang="es-MX" sz="2000" b="1" dirty="0" smtClean="0">
                <a:latin typeface="+mj-lt"/>
                <a:cs typeface="Times New Roman" pitchFamily="18" charset="0"/>
              </a:rPr>
              <a:t>(Unitarias)</a:t>
            </a:r>
            <a:endParaRPr lang="es-ES" sz="2000" b="1" dirty="0">
              <a:latin typeface="+mj-lt"/>
              <a:cs typeface="Times New Roman" pitchFamily="18" charset="0"/>
            </a:endParaRPr>
          </a:p>
        </p:txBody>
      </p:sp>
    </p:spTree>
    <p:extLst>
      <p:ext uri="{BB962C8B-B14F-4D97-AF65-F5344CB8AC3E}">
        <p14:creationId xmlns:p14="http://schemas.microsoft.com/office/powerpoint/2010/main" val="14689556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a:spLocks noChangeArrowheads="1"/>
          </p:cNvSpPr>
          <p:nvPr/>
        </p:nvSpPr>
        <p:spPr bwMode="auto">
          <a:xfrm>
            <a:off x="755576" y="0"/>
            <a:ext cx="7704856" cy="10540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152352" bIns="38088" anchor="ctr">
            <a:spAutoFit/>
          </a:bodyPr>
          <a:lstStyle/>
          <a:p>
            <a:pPr algn="ctr" eaLnBrk="0" hangingPunct="0"/>
            <a:r>
              <a:rPr lang="es-MX" sz="2800" b="1" dirty="0" smtClean="0">
                <a:latin typeface="+mj-lt"/>
                <a:cs typeface="Times New Roman" pitchFamily="18" charset="0"/>
              </a:rPr>
              <a:t>Monto y proporción de las partidas protegidas en el presupuesto 2016:</a:t>
            </a:r>
          </a:p>
        </p:txBody>
      </p:sp>
      <p:graphicFrame>
        <p:nvGraphicFramePr>
          <p:cNvPr id="3" name="Tabla 2"/>
          <p:cNvGraphicFramePr>
            <a:graphicFrameLocks noGrp="1"/>
          </p:cNvGraphicFramePr>
          <p:nvPr>
            <p:extLst>
              <p:ext uri="{D42A27DB-BD31-4B8C-83A1-F6EECF244321}">
                <p14:modId xmlns:p14="http://schemas.microsoft.com/office/powerpoint/2010/main" val="4280934269"/>
              </p:ext>
            </p:extLst>
          </p:nvPr>
        </p:nvGraphicFramePr>
        <p:xfrm>
          <a:off x="1907704" y="1268760"/>
          <a:ext cx="5472608" cy="1508760"/>
        </p:xfrm>
        <a:graphic>
          <a:graphicData uri="http://schemas.openxmlformats.org/drawingml/2006/table">
            <a:tbl>
              <a:tblPr firstRow="1" bandRow="1">
                <a:tableStyleId>{10A1B5D5-9B99-4C35-A422-299274C87663}</a:tableStyleId>
              </a:tblPr>
              <a:tblGrid>
                <a:gridCol w="2736304"/>
                <a:gridCol w="2736304"/>
              </a:tblGrid>
              <a:tr h="370840">
                <a:tc>
                  <a:txBody>
                    <a:bodyPr/>
                    <a:lstStyle/>
                    <a:p>
                      <a:pPr algn="ctr"/>
                      <a:r>
                        <a:rPr lang="es-ES" sz="2000" b="1" dirty="0" smtClean="0">
                          <a:latin typeface="+mn-lt"/>
                        </a:rPr>
                        <a:t>Partidas protegidas:</a:t>
                      </a:r>
                      <a:endParaRPr lang="es-ES" sz="2000" b="0" dirty="0">
                        <a:latin typeface="+mn-lt"/>
                      </a:endParaRPr>
                    </a:p>
                  </a:txBody>
                  <a:tcPr/>
                </a:tc>
                <a:tc>
                  <a:txBody>
                    <a:bodyPr/>
                    <a:lstStyle/>
                    <a:p>
                      <a:pPr algn="ctr"/>
                      <a:r>
                        <a:rPr lang="es-ES" sz="2000" b="0" dirty="0" smtClean="0">
                          <a:latin typeface="+mn-lt"/>
                        </a:rPr>
                        <a:t>Monto</a:t>
                      </a:r>
                      <a:endParaRPr lang="es-ES" sz="2000" b="0" dirty="0">
                        <a:latin typeface="+mn-lt"/>
                      </a:endParaRPr>
                    </a:p>
                  </a:txBody>
                  <a:tcPr/>
                </a:tc>
              </a:tr>
              <a:tr h="370840">
                <a:tc>
                  <a:txBody>
                    <a:bodyPr/>
                    <a:lstStyle/>
                    <a:p>
                      <a:pPr algn="ctr" fontAlgn="ctr"/>
                      <a:r>
                        <a:rPr lang="es-ES" sz="2000" b="0" i="0" u="none" strike="noStrike" dirty="0" smtClean="0">
                          <a:solidFill>
                            <a:srgbClr val="000000"/>
                          </a:solidFill>
                          <a:effectLst/>
                          <a:latin typeface="+mn-lt"/>
                        </a:rPr>
                        <a:t>Generales</a:t>
                      </a:r>
                      <a:endParaRPr lang="es-ES" sz="2000" b="0" i="0" u="none" strike="noStrike" dirty="0">
                        <a:solidFill>
                          <a:srgbClr val="000000"/>
                        </a:solidFill>
                        <a:effectLst/>
                        <a:latin typeface="+mn-lt"/>
                      </a:endParaRPr>
                    </a:p>
                  </a:txBody>
                  <a:tcPr marL="12700" marR="12700" marT="12700" marB="0" anchor="ctr"/>
                </a:tc>
                <a:tc>
                  <a:txBody>
                    <a:bodyPr/>
                    <a:lstStyle/>
                    <a:p>
                      <a:pPr algn="ctr" fontAlgn="ctr"/>
                      <a:r>
                        <a:rPr lang="es-ES" sz="2000" u="none" strike="noStrike" dirty="0" smtClean="0">
                          <a:effectLst/>
                          <a:latin typeface="+mn-lt"/>
                        </a:rPr>
                        <a:t>$19’960,932</a:t>
                      </a:r>
                      <a:endParaRPr lang="es-ES" sz="2000" b="0" i="0" u="none" strike="noStrike" dirty="0">
                        <a:solidFill>
                          <a:srgbClr val="000000"/>
                        </a:solidFill>
                        <a:effectLst/>
                        <a:latin typeface="+mn-lt"/>
                      </a:endParaRPr>
                    </a:p>
                  </a:txBody>
                  <a:tcPr marL="12700" marR="12700" marT="12700" marB="0" anchor="ctr"/>
                </a:tc>
              </a:tr>
              <a:tr h="370840">
                <a:tc>
                  <a:txBody>
                    <a:bodyPr/>
                    <a:lstStyle/>
                    <a:p>
                      <a:pPr algn="ctr" fontAlgn="ctr"/>
                      <a:r>
                        <a:rPr lang="es-ES" sz="2000" b="0" i="0" u="none" strike="noStrike" dirty="0" smtClean="0">
                          <a:solidFill>
                            <a:srgbClr val="000000"/>
                          </a:solidFill>
                          <a:effectLst/>
                          <a:latin typeface="+mn-lt"/>
                        </a:rPr>
                        <a:t>Unitarias</a:t>
                      </a:r>
                      <a:endParaRPr lang="es-ES" sz="2000" b="0" i="0" u="none" strike="noStrike" dirty="0">
                        <a:solidFill>
                          <a:srgbClr val="000000"/>
                        </a:solidFill>
                        <a:effectLst/>
                        <a:latin typeface="+mn-lt"/>
                      </a:endParaRPr>
                    </a:p>
                  </a:txBody>
                  <a:tcPr marL="12700" marR="12700" marT="12700" marB="0" anchor="ctr"/>
                </a:tc>
                <a:tc>
                  <a:txBody>
                    <a:bodyPr/>
                    <a:lstStyle/>
                    <a:p>
                      <a:pPr algn="ctr" fontAlgn="ctr"/>
                      <a:r>
                        <a:rPr lang="es-ES" sz="2000" u="none" strike="noStrike" dirty="0" smtClean="0">
                          <a:effectLst/>
                          <a:latin typeface="+mn-lt"/>
                        </a:rPr>
                        <a:t>$18’072,249</a:t>
                      </a:r>
                      <a:endParaRPr lang="es-ES" sz="2000" b="0" i="0" u="none" strike="noStrike" dirty="0">
                        <a:solidFill>
                          <a:srgbClr val="000000"/>
                        </a:solidFill>
                        <a:effectLst/>
                        <a:latin typeface="+mn-lt"/>
                      </a:endParaRPr>
                    </a:p>
                  </a:txBody>
                  <a:tcPr marL="12700" marR="12700" marT="12700" marB="0" anchor="ctr"/>
                </a:tc>
              </a:tr>
              <a:tr h="370840">
                <a:tc>
                  <a:txBody>
                    <a:bodyPr/>
                    <a:lstStyle/>
                    <a:p>
                      <a:pPr algn="ctr" fontAlgn="ctr"/>
                      <a:r>
                        <a:rPr lang="es-ES" sz="2000" b="0" i="0" u="none" strike="noStrike" dirty="0" smtClean="0">
                          <a:solidFill>
                            <a:srgbClr val="000000"/>
                          </a:solidFill>
                          <a:effectLst/>
                          <a:latin typeface="+mn-lt"/>
                        </a:rPr>
                        <a:t>Disponibilidad neta</a:t>
                      </a:r>
                      <a:endParaRPr lang="es-ES" sz="2000" b="0" i="0" u="none" strike="noStrike" dirty="0">
                        <a:solidFill>
                          <a:srgbClr val="000000"/>
                        </a:solidFill>
                        <a:effectLst/>
                        <a:latin typeface="+mn-lt"/>
                      </a:endParaRPr>
                    </a:p>
                  </a:txBody>
                  <a:tcPr marL="12700" marR="12700" marT="12700" marB="0" anchor="ctr"/>
                </a:tc>
                <a:tc>
                  <a:txBody>
                    <a:bodyPr/>
                    <a:lstStyle/>
                    <a:p>
                      <a:pPr algn="ctr" fontAlgn="b"/>
                      <a:r>
                        <a:rPr lang="es-ES" sz="2000" b="0" i="0" u="none" strike="noStrike" dirty="0">
                          <a:solidFill>
                            <a:srgbClr val="000000"/>
                          </a:solidFill>
                          <a:effectLst/>
                          <a:latin typeface="Calibri"/>
                        </a:rPr>
                        <a:t> $</a:t>
                      </a:r>
                      <a:r>
                        <a:rPr lang="es-ES" sz="2000" b="0" i="0" u="none" strike="noStrike" dirty="0" smtClean="0">
                          <a:solidFill>
                            <a:srgbClr val="000000"/>
                          </a:solidFill>
                          <a:effectLst/>
                          <a:latin typeface="Calibri"/>
                        </a:rPr>
                        <a:t>46,095,445</a:t>
                      </a:r>
                      <a:endParaRPr lang="es-ES" sz="2000" b="0" i="0" u="none" strike="noStrike" dirty="0">
                        <a:solidFill>
                          <a:srgbClr val="000000"/>
                        </a:solidFill>
                        <a:effectLst/>
                        <a:latin typeface="Calibri"/>
                      </a:endParaRPr>
                    </a:p>
                  </a:txBody>
                  <a:tcPr marL="12700" marR="12700" marT="12700" marB="0" anchor="b"/>
                </a:tc>
              </a:tr>
            </a:tbl>
          </a:graphicData>
        </a:graphic>
      </p:graphicFrame>
      <p:graphicFrame>
        <p:nvGraphicFramePr>
          <p:cNvPr id="4" name="Gráfico 3"/>
          <p:cNvGraphicFramePr>
            <a:graphicFrameLocks/>
          </p:cNvGraphicFramePr>
          <p:nvPr>
            <p:extLst>
              <p:ext uri="{D42A27DB-BD31-4B8C-83A1-F6EECF244321}">
                <p14:modId xmlns:p14="http://schemas.microsoft.com/office/powerpoint/2010/main" val="1335042830"/>
              </p:ext>
            </p:extLst>
          </p:nvPr>
        </p:nvGraphicFramePr>
        <p:xfrm>
          <a:off x="1115616" y="2852936"/>
          <a:ext cx="7272808" cy="388843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6734384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7703</TotalTime>
  <Words>3355</Words>
  <Application>Microsoft Office PowerPoint</Application>
  <PresentationFormat>Presentación en pantalla (4:3)</PresentationFormat>
  <Paragraphs>824</Paragraphs>
  <Slides>39</Slides>
  <Notes>39</Notes>
  <HiddenSlides>0</HiddenSlides>
  <MMClips>0</MMClips>
  <ScaleCrop>false</ScaleCrop>
  <HeadingPairs>
    <vt:vector size="4" baseType="variant">
      <vt:variant>
        <vt:lpstr>Tema</vt:lpstr>
      </vt:variant>
      <vt:variant>
        <vt:i4>1</vt:i4>
      </vt:variant>
      <vt:variant>
        <vt:lpstr>Títulos de diapositiva</vt:lpstr>
      </vt:variant>
      <vt:variant>
        <vt:i4>39</vt:i4>
      </vt:variant>
    </vt:vector>
  </HeadingPairs>
  <TitlesOfParts>
    <vt:vector size="40"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Avazquez</dc:creator>
  <cp:lastModifiedBy>SU-OTCA01</cp:lastModifiedBy>
  <cp:revision>269</cp:revision>
  <cp:lastPrinted>2015-10-22T21:00:31Z</cp:lastPrinted>
  <dcterms:created xsi:type="dcterms:W3CDTF">2014-11-12T00:24:51Z</dcterms:created>
  <dcterms:modified xsi:type="dcterms:W3CDTF">2016-01-21T19:23:03Z</dcterms:modified>
</cp:coreProperties>
</file>