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8" r:id="rId3"/>
    <p:sldId id="261" r:id="rId4"/>
    <p:sldId id="262" r:id="rId5"/>
    <p:sldId id="280" r:id="rId6"/>
    <p:sldId id="282" r:id="rId7"/>
    <p:sldId id="281" r:id="rId8"/>
    <p:sldId id="284" r:id="rId9"/>
    <p:sldId id="272" r:id="rId10"/>
    <p:sldId id="283" r:id="rId11"/>
    <p:sldId id="273" r:id="rId12"/>
    <p:sldId id="274" r:id="rId13"/>
    <p:sldId id="275" r:id="rId14"/>
    <p:sldId id="276" r:id="rId15"/>
  </p:sldIdLst>
  <p:sldSz cx="12192000" cy="6858000"/>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078" autoAdjust="0"/>
    <p:restoredTop sz="94852"/>
  </p:normalViewPr>
  <p:slideViewPr>
    <p:cSldViewPr snapToGrid="0">
      <p:cViewPr>
        <p:scale>
          <a:sx n="87" d="100"/>
          <a:sy n="87" d="100"/>
        </p:scale>
        <p:origin x="-1142" y="-24"/>
      </p:cViewPr>
      <p:guideLst>
        <p:guide orient="horz" pos="2160"/>
        <p:guide pos="3840"/>
      </p:guideLst>
    </p:cSldViewPr>
  </p:slideViewPr>
  <p:notesTextViewPr>
    <p:cViewPr>
      <p:scale>
        <a:sx n="1" d="1"/>
        <a:sy n="1" d="1"/>
      </p:scale>
      <p:origin x="0" y="0"/>
    </p:cViewPr>
  </p:notesTextViewPr>
  <p:sorterViewPr>
    <p:cViewPr>
      <p:scale>
        <a:sx n="100" d="100"/>
        <a:sy n="100" d="100"/>
      </p:scale>
      <p:origin x="0" y="-32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8F1CF8-A54A-F041-AD47-C771BF75AD18}" type="doc">
      <dgm:prSet loTypeId="urn:microsoft.com/office/officeart/2005/8/layout/radial4" loCatId="" qsTypeId="urn:microsoft.com/office/officeart/2005/8/quickstyle/simple1" qsCatId="simple" csTypeId="urn:microsoft.com/office/officeart/2005/8/colors/colorful1" csCatId="colorful" phldr="1"/>
      <dgm:spPr/>
      <dgm:t>
        <a:bodyPr/>
        <a:lstStyle/>
        <a:p>
          <a:endParaRPr lang="es-ES"/>
        </a:p>
      </dgm:t>
    </dgm:pt>
    <dgm:pt modelId="{AE8D28F0-FA29-B040-9D1B-C3663635AB58}">
      <dgm:prSet phldrT="[Texto]"/>
      <dgm:spPr/>
      <dgm:t>
        <a:bodyPr/>
        <a:lstStyle/>
        <a:p>
          <a:r>
            <a:rPr lang="es-ES" b="1" i="1" dirty="0" smtClean="0"/>
            <a:t>Objetivos</a:t>
          </a:r>
          <a:endParaRPr lang="es-ES" b="1" i="1" dirty="0"/>
        </a:p>
      </dgm:t>
    </dgm:pt>
    <dgm:pt modelId="{90DA5CE2-08A9-B54B-B0D1-B0BF4AE47939}" type="parTrans" cxnId="{683CAA37-FDBA-2F40-8B1F-009D778A83BE}">
      <dgm:prSet/>
      <dgm:spPr/>
      <dgm:t>
        <a:bodyPr/>
        <a:lstStyle/>
        <a:p>
          <a:endParaRPr lang="es-ES" i="1"/>
        </a:p>
      </dgm:t>
    </dgm:pt>
    <dgm:pt modelId="{2BAC5E7E-3A1E-7A4D-B24C-B078F418E5D3}" type="sibTrans" cxnId="{683CAA37-FDBA-2F40-8B1F-009D778A83BE}">
      <dgm:prSet/>
      <dgm:spPr/>
      <dgm:t>
        <a:bodyPr/>
        <a:lstStyle/>
        <a:p>
          <a:endParaRPr lang="es-ES" i="1"/>
        </a:p>
      </dgm:t>
    </dgm:pt>
    <dgm:pt modelId="{57D7B365-AD1E-DF4F-89EC-5481A814D16D}">
      <dgm:prSet phldrT="[Texto]"/>
      <dgm:spPr/>
      <dgm:t>
        <a:bodyPr/>
        <a:lstStyle/>
        <a:p>
          <a:r>
            <a:rPr lang="es-ES" b="1" i="1" dirty="0" smtClean="0">
              <a:solidFill>
                <a:schemeClr val="tx1"/>
              </a:solidFill>
            </a:rPr>
            <a:t>I. Coadyuvar al logro Visión y al MRSU</a:t>
          </a:r>
          <a:endParaRPr lang="es-ES" b="1" i="1" dirty="0">
            <a:solidFill>
              <a:schemeClr val="tx1"/>
            </a:solidFill>
          </a:endParaRPr>
        </a:p>
      </dgm:t>
    </dgm:pt>
    <dgm:pt modelId="{6C36C0C6-54D1-904B-A9BF-E6404F17E071}" type="parTrans" cxnId="{13C9B9AE-3C2A-5A47-9292-497F0CD8F809}">
      <dgm:prSet/>
      <dgm:spPr/>
      <dgm:t>
        <a:bodyPr/>
        <a:lstStyle/>
        <a:p>
          <a:endParaRPr lang="es-ES" i="1"/>
        </a:p>
      </dgm:t>
    </dgm:pt>
    <dgm:pt modelId="{F7D78803-995F-AA40-9549-26F154FB6D56}" type="sibTrans" cxnId="{13C9B9AE-3C2A-5A47-9292-497F0CD8F809}">
      <dgm:prSet/>
      <dgm:spPr/>
      <dgm:t>
        <a:bodyPr/>
        <a:lstStyle/>
        <a:p>
          <a:endParaRPr lang="es-ES" i="1"/>
        </a:p>
      </dgm:t>
    </dgm:pt>
    <dgm:pt modelId="{662D86F9-0905-5E42-AD33-7570B7A151FB}">
      <dgm:prSet phldrT="[Texto]"/>
      <dgm:spPr>
        <a:solidFill>
          <a:schemeClr val="bg1">
            <a:lumMod val="85000"/>
          </a:schemeClr>
        </a:solidFill>
      </dgm:spPr>
      <dgm:t>
        <a:bodyPr/>
        <a:lstStyle/>
        <a:p>
          <a:r>
            <a:rPr lang="es-ES" b="1" i="1" dirty="0" smtClean="0">
              <a:solidFill>
                <a:schemeClr val="tx1"/>
              </a:solidFill>
            </a:rPr>
            <a:t>II. Formar ciudadanos conscientes.</a:t>
          </a:r>
          <a:endParaRPr lang="es-ES" b="1" i="1" dirty="0">
            <a:solidFill>
              <a:schemeClr val="tx1"/>
            </a:solidFill>
          </a:endParaRPr>
        </a:p>
      </dgm:t>
    </dgm:pt>
    <dgm:pt modelId="{892FA790-A14A-A34E-A3AA-7BB1955E4EED}" type="parTrans" cxnId="{7636804B-590C-EB4A-8540-F458022AD3D7}">
      <dgm:prSet/>
      <dgm:spPr>
        <a:solidFill>
          <a:schemeClr val="bg1">
            <a:lumMod val="85000"/>
          </a:schemeClr>
        </a:solidFill>
      </dgm:spPr>
      <dgm:t>
        <a:bodyPr/>
        <a:lstStyle/>
        <a:p>
          <a:endParaRPr lang="es-ES" i="1"/>
        </a:p>
      </dgm:t>
    </dgm:pt>
    <dgm:pt modelId="{4147919A-F0AE-4849-9924-7C86868264D6}" type="sibTrans" cxnId="{7636804B-590C-EB4A-8540-F458022AD3D7}">
      <dgm:prSet/>
      <dgm:spPr/>
      <dgm:t>
        <a:bodyPr/>
        <a:lstStyle/>
        <a:p>
          <a:endParaRPr lang="es-ES" i="1"/>
        </a:p>
      </dgm:t>
    </dgm:pt>
    <dgm:pt modelId="{EF8DC2A6-FAE9-AC45-B3A0-EABC3FD607DF}">
      <dgm:prSet phldrT="[Texto]"/>
      <dgm:spPr/>
      <dgm:t>
        <a:bodyPr/>
        <a:lstStyle/>
        <a:p>
          <a:r>
            <a:rPr lang="es-ES" b="1" i="1" dirty="0" smtClean="0">
              <a:solidFill>
                <a:schemeClr val="tx1"/>
              </a:solidFill>
            </a:rPr>
            <a:t>III. Reducir el impacto ambiental.</a:t>
          </a:r>
          <a:endParaRPr lang="es-ES" b="1" i="1" dirty="0">
            <a:solidFill>
              <a:schemeClr val="tx1"/>
            </a:solidFill>
          </a:endParaRPr>
        </a:p>
      </dgm:t>
    </dgm:pt>
    <dgm:pt modelId="{9EA8E68C-011B-4E45-B689-643F91F339F1}" type="parTrans" cxnId="{B5747AF3-EE86-6F4E-9E9A-FE47AB752575}">
      <dgm:prSet/>
      <dgm:spPr/>
      <dgm:t>
        <a:bodyPr/>
        <a:lstStyle/>
        <a:p>
          <a:endParaRPr lang="es-ES" i="1"/>
        </a:p>
      </dgm:t>
    </dgm:pt>
    <dgm:pt modelId="{FAFE73BD-4F28-C34B-98C0-8453F67018AE}" type="sibTrans" cxnId="{B5747AF3-EE86-6F4E-9E9A-FE47AB752575}">
      <dgm:prSet/>
      <dgm:spPr/>
      <dgm:t>
        <a:bodyPr/>
        <a:lstStyle/>
        <a:p>
          <a:endParaRPr lang="es-ES" i="1"/>
        </a:p>
      </dgm:t>
    </dgm:pt>
    <dgm:pt modelId="{FE7827E1-E7F7-A545-932B-D73958C62625}">
      <dgm:prSet phldrT="[Texto]"/>
      <dgm:spPr/>
      <dgm:t>
        <a:bodyPr/>
        <a:lstStyle/>
        <a:p>
          <a:r>
            <a:rPr lang="es-ES" b="1" i="1" dirty="0" smtClean="0"/>
            <a:t>IV. Posicionar a la UAM-C como centro de desarrollo sustentable local, nacional, regional y global.</a:t>
          </a:r>
          <a:endParaRPr lang="es-ES" b="1" i="1" dirty="0"/>
        </a:p>
      </dgm:t>
    </dgm:pt>
    <dgm:pt modelId="{D0FE5DD1-BBF9-7941-8135-1C6D66D98A81}" type="parTrans" cxnId="{0ED3A342-57D5-E749-88A7-E8F0B476F693}">
      <dgm:prSet/>
      <dgm:spPr/>
      <dgm:t>
        <a:bodyPr/>
        <a:lstStyle/>
        <a:p>
          <a:endParaRPr lang="es-ES" i="1"/>
        </a:p>
      </dgm:t>
    </dgm:pt>
    <dgm:pt modelId="{28C2BFFC-B8E8-F34E-8EE6-2C92CF8FCBA8}" type="sibTrans" cxnId="{0ED3A342-57D5-E749-88A7-E8F0B476F693}">
      <dgm:prSet/>
      <dgm:spPr/>
      <dgm:t>
        <a:bodyPr/>
        <a:lstStyle/>
        <a:p>
          <a:endParaRPr lang="es-ES" i="1"/>
        </a:p>
      </dgm:t>
    </dgm:pt>
    <dgm:pt modelId="{20E1A15F-9C90-3E43-988F-91E2823A43A1}">
      <dgm:prSet phldrT="[Texto]"/>
      <dgm:spPr/>
      <dgm:t>
        <a:bodyPr/>
        <a:lstStyle/>
        <a:p>
          <a:r>
            <a:rPr lang="es-ES" b="1" i="1" dirty="0" smtClean="0"/>
            <a:t>V. Enfocar trabajo </a:t>
          </a:r>
          <a:r>
            <a:rPr lang="es-ES" b="1" i="1" dirty="0" err="1" smtClean="0"/>
            <a:t>multi</a:t>
          </a:r>
          <a:r>
            <a:rPr lang="es-ES" b="1" i="1" dirty="0" smtClean="0"/>
            <a:t> e interdisciplinario en desarrollo sustentable.</a:t>
          </a:r>
          <a:endParaRPr lang="es-ES" b="1" i="1" dirty="0"/>
        </a:p>
      </dgm:t>
    </dgm:pt>
    <dgm:pt modelId="{BE79947A-3AAE-3F47-8AB8-68F6727EBC33}" type="parTrans" cxnId="{07245939-446D-644E-A7FE-88D093CBCFCF}">
      <dgm:prSet/>
      <dgm:spPr/>
      <dgm:t>
        <a:bodyPr/>
        <a:lstStyle/>
        <a:p>
          <a:endParaRPr lang="es-ES" i="1"/>
        </a:p>
      </dgm:t>
    </dgm:pt>
    <dgm:pt modelId="{5858370D-FAF6-7D49-B113-C3DF51904A4C}" type="sibTrans" cxnId="{07245939-446D-644E-A7FE-88D093CBCFCF}">
      <dgm:prSet/>
      <dgm:spPr/>
      <dgm:t>
        <a:bodyPr/>
        <a:lstStyle/>
        <a:p>
          <a:endParaRPr lang="es-ES" i="1"/>
        </a:p>
      </dgm:t>
    </dgm:pt>
    <dgm:pt modelId="{4C768116-8357-334A-80ED-46FB4414068D}">
      <dgm:prSet phldrT="[Texto]"/>
      <dgm:spPr>
        <a:solidFill>
          <a:schemeClr val="bg1">
            <a:lumMod val="85000"/>
          </a:schemeClr>
        </a:solidFill>
      </dgm:spPr>
      <dgm:t>
        <a:bodyPr/>
        <a:lstStyle/>
        <a:p>
          <a:r>
            <a:rPr lang="es-ES" b="1" i="1" dirty="0" smtClean="0">
              <a:solidFill>
                <a:schemeClr val="tx1"/>
              </a:solidFill>
            </a:rPr>
            <a:t>VII. Vinculación con otras unidades e IES en el tema de desarrollo sustentable.</a:t>
          </a:r>
          <a:endParaRPr lang="es-ES" b="1" i="1" dirty="0">
            <a:solidFill>
              <a:schemeClr val="tx1"/>
            </a:solidFill>
          </a:endParaRPr>
        </a:p>
      </dgm:t>
    </dgm:pt>
    <dgm:pt modelId="{D0DA6052-8C4E-3D44-9DC8-7507836CF69F}" type="parTrans" cxnId="{28D7C59F-04C2-8546-AEB2-74D3DC9124DB}">
      <dgm:prSet/>
      <dgm:spPr>
        <a:solidFill>
          <a:schemeClr val="bg1">
            <a:lumMod val="85000"/>
          </a:schemeClr>
        </a:solidFill>
      </dgm:spPr>
      <dgm:t>
        <a:bodyPr/>
        <a:lstStyle/>
        <a:p>
          <a:endParaRPr lang="es-ES" i="1"/>
        </a:p>
      </dgm:t>
    </dgm:pt>
    <dgm:pt modelId="{C3301866-9CFE-1D4F-B3B2-E1B467D0CC70}" type="sibTrans" cxnId="{28D7C59F-04C2-8546-AEB2-74D3DC9124DB}">
      <dgm:prSet/>
      <dgm:spPr/>
      <dgm:t>
        <a:bodyPr/>
        <a:lstStyle/>
        <a:p>
          <a:endParaRPr lang="es-ES" i="1"/>
        </a:p>
      </dgm:t>
    </dgm:pt>
    <dgm:pt modelId="{B5CA80D8-FE83-7C49-BB52-CB49972F1B0F}">
      <dgm:prSet phldrT="[Texto]"/>
      <dgm:spPr/>
      <dgm:t>
        <a:bodyPr/>
        <a:lstStyle/>
        <a:p>
          <a:r>
            <a:rPr lang="es-ES" b="1" i="1" dirty="0" smtClean="0"/>
            <a:t>VI. Aportar iniciativas de política pública en desarrollo sustentable.</a:t>
          </a:r>
          <a:endParaRPr lang="es-ES" b="1" i="1" dirty="0"/>
        </a:p>
      </dgm:t>
    </dgm:pt>
    <dgm:pt modelId="{15495614-C28C-1448-88E9-6FB64FCB56FC}" type="parTrans" cxnId="{6D26258F-09F6-1141-AD8C-406B8ABF6DEF}">
      <dgm:prSet/>
      <dgm:spPr/>
      <dgm:t>
        <a:bodyPr/>
        <a:lstStyle/>
        <a:p>
          <a:endParaRPr lang="es-ES" i="1"/>
        </a:p>
      </dgm:t>
    </dgm:pt>
    <dgm:pt modelId="{E08C5D82-50B9-9048-8B5C-B9DA215B10F1}" type="sibTrans" cxnId="{6D26258F-09F6-1141-AD8C-406B8ABF6DEF}">
      <dgm:prSet/>
      <dgm:spPr/>
      <dgm:t>
        <a:bodyPr/>
        <a:lstStyle/>
        <a:p>
          <a:endParaRPr lang="es-ES" i="1"/>
        </a:p>
      </dgm:t>
    </dgm:pt>
    <dgm:pt modelId="{0280CF42-2B8D-6A45-91B2-BB26BCEDC660}" type="pres">
      <dgm:prSet presAssocID="{AA8F1CF8-A54A-F041-AD47-C771BF75AD18}" presName="cycle" presStyleCnt="0">
        <dgm:presLayoutVars>
          <dgm:chMax val="1"/>
          <dgm:dir/>
          <dgm:animLvl val="ctr"/>
          <dgm:resizeHandles val="exact"/>
        </dgm:presLayoutVars>
      </dgm:prSet>
      <dgm:spPr/>
      <dgm:t>
        <a:bodyPr/>
        <a:lstStyle/>
        <a:p>
          <a:endParaRPr lang="es-ES"/>
        </a:p>
      </dgm:t>
    </dgm:pt>
    <dgm:pt modelId="{8ECC085F-ECAF-9148-91D6-3EB058A9525D}" type="pres">
      <dgm:prSet presAssocID="{AE8D28F0-FA29-B040-9D1B-C3663635AB58}" presName="centerShape" presStyleLbl="node0" presStyleIdx="0" presStyleCnt="1"/>
      <dgm:spPr/>
      <dgm:t>
        <a:bodyPr/>
        <a:lstStyle/>
        <a:p>
          <a:endParaRPr lang="es-ES"/>
        </a:p>
      </dgm:t>
    </dgm:pt>
    <dgm:pt modelId="{44020674-8C80-3745-9043-C44C855731E8}" type="pres">
      <dgm:prSet presAssocID="{6C36C0C6-54D1-904B-A9BF-E6404F17E071}" presName="parTrans" presStyleLbl="bgSibTrans2D1" presStyleIdx="0" presStyleCnt="7"/>
      <dgm:spPr/>
      <dgm:t>
        <a:bodyPr/>
        <a:lstStyle/>
        <a:p>
          <a:endParaRPr lang="es-ES"/>
        </a:p>
      </dgm:t>
    </dgm:pt>
    <dgm:pt modelId="{1F354B62-1CD5-E547-9749-5E1E71C02ADD}" type="pres">
      <dgm:prSet presAssocID="{57D7B365-AD1E-DF4F-89EC-5481A814D16D}" presName="node" presStyleLbl="node1" presStyleIdx="0" presStyleCnt="7" custScaleX="146161" custRadScaleRad="92326">
        <dgm:presLayoutVars>
          <dgm:bulletEnabled val="1"/>
        </dgm:presLayoutVars>
      </dgm:prSet>
      <dgm:spPr/>
      <dgm:t>
        <a:bodyPr/>
        <a:lstStyle/>
        <a:p>
          <a:endParaRPr lang="es-ES"/>
        </a:p>
      </dgm:t>
    </dgm:pt>
    <dgm:pt modelId="{EB5B08BD-B98A-3444-8770-F9963AD5D7D4}" type="pres">
      <dgm:prSet presAssocID="{892FA790-A14A-A34E-A3AA-7BB1955E4EED}" presName="parTrans" presStyleLbl="bgSibTrans2D1" presStyleIdx="1" presStyleCnt="7"/>
      <dgm:spPr/>
      <dgm:t>
        <a:bodyPr/>
        <a:lstStyle/>
        <a:p>
          <a:endParaRPr lang="es-ES"/>
        </a:p>
      </dgm:t>
    </dgm:pt>
    <dgm:pt modelId="{9BB579A7-3ECF-6C4C-A299-C04434ACDA77}" type="pres">
      <dgm:prSet presAssocID="{662D86F9-0905-5E42-AD33-7570B7A151FB}" presName="node" presStyleLbl="node1" presStyleIdx="1" presStyleCnt="7" custScaleX="136803" custScaleY="69133">
        <dgm:presLayoutVars>
          <dgm:bulletEnabled val="1"/>
        </dgm:presLayoutVars>
      </dgm:prSet>
      <dgm:spPr/>
      <dgm:t>
        <a:bodyPr/>
        <a:lstStyle/>
        <a:p>
          <a:endParaRPr lang="es-ES"/>
        </a:p>
      </dgm:t>
    </dgm:pt>
    <dgm:pt modelId="{BAD18887-1E22-D443-B2A7-8805DD2C2931}" type="pres">
      <dgm:prSet presAssocID="{9EA8E68C-011B-4E45-B689-643F91F339F1}" presName="parTrans" presStyleLbl="bgSibTrans2D1" presStyleIdx="2" presStyleCnt="7"/>
      <dgm:spPr/>
      <dgm:t>
        <a:bodyPr/>
        <a:lstStyle/>
        <a:p>
          <a:endParaRPr lang="es-ES"/>
        </a:p>
      </dgm:t>
    </dgm:pt>
    <dgm:pt modelId="{104FA67E-9662-5E48-A854-EEE16ED21FC2}" type="pres">
      <dgm:prSet presAssocID="{EF8DC2A6-FAE9-AC45-B3A0-EABC3FD607DF}" presName="node" presStyleLbl="node1" presStyleIdx="2" presStyleCnt="7" custScaleX="132543" custScaleY="64331" custRadScaleRad="109573" custRadScaleInc="-29194">
        <dgm:presLayoutVars>
          <dgm:bulletEnabled val="1"/>
        </dgm:presLayoutVars>
      </dgm:prSet>
      <dgm:spPr/>
      <dgm:t>
        <a:bodyPr/>
        <a:lstStyle/>
        <a:p>
          <a:endParaRPr lang="es-ES"/>
        </a:p>
      </dgm:t>
    </dgm:pt>
    <dgm:pt modelId="{A5738185-5753-A645-8B97-C905BA9E0D4B}" type="pres">
      <dgm:prSet presAssocID="{D0FE5DD1-BBF9-7941-8135-1C6D66D98A81}" presName="parTrans" presStyleLbl="bgSibTrans2D1" presStyleIdx="3" presStyleCnt="7"/>
      <dgm:spPr/>
      <dgm:t>
        <a:bodyPr/>
        <a:lstStyle/>
        <a:p>
          <a:endParaRPr lang="es-ES"/>
        </a:p>
      </dgm:t>
    </dgm:pt>
    <dgm:pt modelId="{C4E433D6-F508-244A-BF61-00ACCCDDA546}" type="pres">
      <dgm:prSet presAssocID="{FE7827E1-E7F7-A545-932B-D73958C62625}" presName="node" presStyleLbl="node1" presStyleIdx="3" presStyleCnt="7" custScaleX="154495" custScaleY="136323" custRadScaleRad="93927" custRadScaleInc="758">
        <dgm:presLayoutVars>
          <dgm:bulletEnabled val="1"/>
        </dgm:presLayoutVars>
      </dgm:prSet>
      <dgm:spPr/>
      <dgm:t>
        <a:bodyPr/>
        <a:lstStyle/>
        <a:p>
          <a:endParaRPr lang="es-ES"/>
        </a:p>
      </dgm:t>
    </dgm:pt>
    <dgm:pt modelId="{0658DE9D-0BAB-B04A-90ED-1A8FDA06FFCB}" type="pres">
      <dgm:prSet presAssocID="{BE79947A-3AAE-3F47-8AB8-68F6727EBC33}" presName="parTrans" presStyleLbl="bgSibTrans2D1" presStyleIdx="4" presStyleCnt="7" custLinFactNeighborX="-6605" custLinFactNeighborY="-6370"/>
      <dgm:spPr/>
      <dgm:t>
        <a:bodyPr/>
        <a:lstStyle/>
        <a:p>
          <a:endParaRPr lang="es-ES"/>
        </a:p>
      </dgm:t>
    </dgm:pt>
    <dgm:pt modelId="{91912635-D553-1A4C-BA12-561A8EC8A1D5}" type="pres">
      <dgm:prSet presAssocID="{20E1A15F-9C90-3E43-988F-91E2823A43A1}" presName="node" presStyleLbl="node1" presStyleIdx="4" presStyleCnt="7" custScaleX="153919" custScaleY="70041" custRadScaleRad="117339" custRadScaleInc="35333">
        <dgm:presLayoutVars>
          <dgm:bulletEnabled val="1"/>
        </dgm:presLayoutVars>
      </dgm:prSet>
      <dgm:spPr/>
      <dgm:t>
        <a:bodyPr/>
        <a:lstStyle/>
        <a:p>
          <a:endParaRPr lang="es-ES"/>
        </a:p>
      </dgm:t>
    </dgm:pt>
    <dgm:pt modelId="{C55F1ED7-CE0E-1B4F-AD60-D26A15600E4A}" type="pres">
      <dgm:prSet presAssocID="{15495614-C28C-1448-88E9-6FB64FCB56FC}" presName="parTrans" presStyleLbl="bgSibTrans2D1" presStyleIdx="5" presStyleCnt="7"/>
      <dgm:spPr/>
      <dgm:t>
        <a:bodyPr/>
        <a:lstStyle/>
        <a:p>
          <a:endParaRPr lang="es-ES"/>
        </a:p>
      </dgm:t>
    </dgm:pt>
    <dgm:pt modelId="{CC7FC453-3D7E-5448-8DB7-8F0E6902C5B6}" type="pres">
      <dgm:prSet presAssocID="{B5CA80D8-FE83-7C49-BB52-CB49972F1B0F}" presName="node" presStyleLbl="node1" presStyleIdx="5" presStyleCnt="7" custScaleX="148628" custRadScaleRad="100046" custRadScaleInc="-2415">
        <dgm:presLayoutVars>
          <dgm:bulletEnabled val="1"/>
        </dgm:presLayoutVars>
      </dgm:prSet>
      <dgm:spPr/>
      <dgm:t>
        <a:bodyPr/>
        <a:lstStyle/>
        <a:p>
          <a:endParaRPr lang="es-ES"/>
        </a:p>
      </dgm:t>
    </dgm:pt>
    <dgm:pt modelId="{702EDB4B-72DC-B147-B3FD-A33111A55C92}" type="pres">
      <dgm:prSet presAssocID="{D0DA6052-8C4E-3D44-9DC8-7507836CF69F}" presName="parTrans" presStyleLbl="bgSibTrans2D1" presStyleIdx="6" presStyleCnt="7"/>
      <dgm:spPr/>
      <dgm:t>
        <a:bodyPr/>
        <a:lstStyle/>
        <a:p>
          <a:endParaRPr lang="es-ES"/>
        </a:p>
      </dgm:t>
    </dgm:pt>
    <dgm:pt modelId="{7A67B711-12EE-5E40-B735-3CFFCDA7A71F}" type="pres">
      <dgm:prSet presAssocID="{4C768116-8357-334A-80ED-46FB4414068D}" presName="node" presStyleLbl="node1" presStyleIdx="6" presStyleCnt="7" custScaleX="141913">
        <dgm:presLayoutVars>
          <dgm:bulletEnabled val="1"/>
        </dgm:presLayoutVars>
      </dgm:prSet>
      <dgm:spPr/>
      <dgm:t>
        <a:bodyPr/>
        <a:lstStyle/>
        <a:p>
          <a:endParaRPr lang="es-ES"/>
        </a:p>
      </dgm:t>
    </dgm:pt>
  </dgm:ptLst>
  <dgm:cxnLst>
    <dgm:cxn modelId="{0ED3A342-57D5-E749-88A7-E8F0B476F693}" srcId="{AE8D28F0-FA29-B040-9D1B-C3663635AB58}" destId="{FE7827E1-E7F7-A545-932B-D73958C62625}" srcOrd="3" destOrd="0" parTransId="{D0FE5DD1-BBF9-7941-8135-1C6D66D98A81}" sibTransId="{28C2BFFC-B8E8-F34E-8EE6-2C92CF8FCBA8}"/>
    <dgm:cxn modelId="{B5747AF3-EE86-6F4E-9E9A-FE47AB752575}" srcId="{AE8D28F0-FA29-B040-9D1B-C3663635AB58}" destId="{EF8DC2A6-FAE9-AC45-B3A0-EABC3FD607DF}" srcOrd="2" destOrd="0" parTransId="{9EA8E68C-011B-4E45-B689-643F91F339F1}" sibTransId="{FAFE73BD-4F28-C34B-98C0-8453F67018AE}"/>
    <dgm:cxn modelId="{6D26258F-09F6-1141-AD8C-406B8ABF6DEF}" srcId="{AE8D28F0-FA29-B040-9D1B-C3663635AB58}" destId="{B5CA80D8-FE83-7C49-BB52-CB49972F1B0F}" srcOrd="5" destOrd="0" parTransId="{15495614-C28C-1448-88E9-6FB64FCB56FC}" sibTransId="{E08C5D82-50B9-9048-8B5C-B9DA215B10F1}"/>
    <dgm:cxn modelId="{6F53D34F-594C-490A-92A7-7D4E980F3A9B}" type="presOf" srcId="{9EA8E68C-011B-4E45-B689-643F91F339F1}" destId="{BAD18887-1E22-D443-B2A7-8805DD2C2931}" srcOrd="0" destOrd="0" presId="urn:microsoft.com/office/officeart/2005/8/layout/radial4"/>
    <dgm:cxn modelId="{FB747A5C-8BB9-4CB7-8308-EB37E79B652A}" type="presOf" srcId="{AA8F1CF8-A54A-F041-AD47-C771BF75AD18}" destId="{0280CF42-2B8D-6A45-91B2-BB26BCEDC660}" srcOrd="0" destOrd="0" presId="urn:microsoft.com/office/officeart/2005/8/layout/radial4"/>
    <dgm:cxn modelId="{475B8E17-B2D6-43D8-BC1C-70D703F2CAAB}" type="presOf" srcId="{BE79947A-3AAE-3F47-8AB8-68F6727EBC33}" destId="{0658DE9D-0BAB-B04A-90ED-1A8FDA06FFCB}" srcOrd="0" destOrd="0" presId="urn:microsoft.com/office/officeart/2005/8/layout/radial4"/>
    <dgm:cxn modelId="{5D0C11F3-23DE-4BF1-86B6-C4DEB2AC373B}" type="presOf" srcId="{15495614-C28C-1448-88E9-6FB64FCB56FC}" destId="{C55F1ED7-CE0E-1B4F-AD60-D26A15600E4A}" srcOrd="0" destOrd="0" presId="urn:microsoft.com/office/officeart/2005/8/layout/radial4"/>
    <dgm:cxn modelId="{E0D98BCC-CA39-470E-B404-5CC6CEE0705D}" type="presOf" srcId="{B5CA80D8-FE83-7C49-BB52-CB49972F1B0F}" destId="{CC7FC453-3D7E-5448-8DB7-8F0E6902C5B6}" srcOrd="0" destOrd="0" presId="urn:microsoft.com/office/officeart/2005/8/layout/radial4"/>
    <dgm:cxn modelId="{683CAA37-FDBA-2F40-8B1F-009D778A83BE}" srcId="{AA8F1CF8-A54A-F041-AD47-C771BF75AD18}" destId="{AE8D28F0-FA29-B040-9D1B-C3663635AB58}" srcOrd="0" destOrd="0" parTransId="{90DA5CE2-08A9-B54B-B0D1-B0BF4AE47939}" sibTransId="{2BAC5E7E-3A1E-7A4D-B24C-B078F418E5D3}"/>
    <dgm:cxn modelId="{19189FF8-DBF0-4DF5-B24A-4C83B1C75E17}" type="presOf" srcId="{57D7B365-AD1E-DF4F-89EC-5481A814D16D}" destId="{1F354B62-1CD5-E547-9749-5E1E71C02ADD}" srcOrd="0" destOrd="0" presId="urn:microsoft.com/office/officeart/2005/8/layout/radial4"/>
    <dgm:cxn modelId="{7636804B-590C-EB4A-8540-F458022AD3D7}" srcId="{AE8D28F0-FA29-B040-9D1B-C3663635AB58}" destId="{662D86F9-0905-5E42-AD33-7570B7A151FB}" srcOrd="1" destOrd="0" parTransId="{892FA790-A14A-A34E-A3AA-7BB1955E4EED}" sibTransId="{4147919A-F0AE-4849-9924-7C86868264D6}"/>
    <dgm:cxn modelId="{28D7C59F-04C2-8546-AEB2-74D3DC9124DB}" srcId="{AE8D28F0-FA29-B040-9D1B-C3663635AB58}" destId="{4C768116-8357-334A-80ED-46FB4414068D}" srcOrd="6" destOrd="0" parTransId="{D0DA6052-8C4E-3D44-9DC8-7507836CF69F}" sibTransId="{C3301866-9CFE-1D4F-B3B2-E1B467D0CC70}"/>
    <dgm:cxn modelId="{DEE174EA-7ABC-4E93-A640-6BF75180819D}" type="presOf" srcId="{662D86F9-0905-5E42-AD33-7570B7A151FB}" destId="{9BB579A7-3ECF-6C4C-A299-C04434ACDA77}" srcOrd="0" destOrd="0" presId="urn:microsoft.com/office/officeart/2005/8/layout/radial4"/>
    <dgm:cxn modelId="{6554F971-9612-4E64-BF1C-EC6E2816EA16}" type="presOf" srcId="{892FA790-A14A-A34E-A3AA-7BB1955E4EED}" destId="{EB5B08BD-B98A-3444-8770-F9963AD5D7D4}" srcOrd="0" destOrd="0" presId="urn:microsoft.com/office/officeart/2005/8/layout/radial4"/>
    <dgm:cxn modelId="{13C9B9AE-3C2A-5A47-9292-497F0CD8F809}" srcId="{AE8D28F0-FA29-B040-9D1B-C3663635AB58}" destId="{57D7B365-AD1E-DF4F-89EC-5481A814D16D}" srcOrd="0" destOrd="0" parTransId="{6C36C0C6-54D1-904B-A9BF-E6404F17E071}" sibTransId="{F7D78803-995F-AA40-9549-26F154FB6D56}"/>
    <dgm:cxn modelId="{8308FE60-2087-4625-A702-25D7CA1B51C4}" type="presOf" srcId="{D0DA6052-8C4E-3D44-9DC8-7507836CF69F}" destId="{702EDB4B-72DC-B147-B3FD-A33111A55C92}" srcOrd="0" destOrd="0" presId="urn:microsoft.com/office/officeart/2005/8/layout/radial4"/>
    <dgm:cxn modelId="{175BD84F-461F-4085-8997-FC6D20DB371E}" type="presOf" srcId="{6C36C0C6-54D1-904B-A9BF-E6404F17E071}" destId="{44020674-8C80-3745-9043-C44C855731E8}" srcOrd="0" destOrd="0" presId="urn:microsoft.com/office/officeart/2005/8/layout/radial4"/>
    <dgm:cxn modelId="{2D0D666A-966A-4DCA-8D6F-DF1CD2CD17E5}" type="presOf" srcId="{4C768116-8357-334A-80ED-46FB4414068D}" destId="{7A67B711-12EE-5E40-B735-3CFFCDA7A71F}" srcOrd="0" destOrd="0" presId="urn:microsoft.com/office/officeart/2005/8/layout/radial4"/>
    <dgm:cxn modelId="{3E7C74AF-7233-45D2-B481-71C85C9A64FB}" type="presOf" srcId="{FE7827E1-E7F7-A545-932B-D73958C62625}" destId="{C4E433D6-F508-244A-BF61-00ACCCDDA546}" srcOrd="0" destOrd="0" presId="urn:microsoft.com/office/officeart/2005/8/layout/radial4"/>
    <dgm:cxn modelId="{16C825CA-597E-4259-9C5E-F74EC0B36CC9}" type="presOf" srcId="{20E1A15F-9C90-3E43-988F-91E2823A43A1}" destId="{91912635-D553-1A4C-BA12-561A8EC8A1D5}" srcOrd="0" destOrd="0" presId="urn:microsoft.com/office/officeart/2005/8/layout/radial4"/>
    <dgm:cxn modelId="{2C39D6C7-34E5-462A-8277-FFC17F2765D0}" type="presOf" srcId="{EF8DC2A6-FAE9-AC45-B3A0-EABC3FD607DF}" destId="{104FA67E-9662-5E48-A854-EEE16ED21FC2}" srcOrd="0" destOrd="0" presId="urn:microsoft.com/office/officeart/2005/8/layout/radial4"/>
    <dgm:cxn modelId="{521C531E-8432-4B1D-80A0-1B48FC87DE33}" type="presOf" srcId="{AE8D28F0-FA29-B040-9D1B-C3663635AB58}" destId="{8ECC085F-ECAF-9148-91D6-3EB058A9525D}" srcOrd="0" destOrd="0" presId="urn:microsoft.com/office/officeart/2005/8/layout/radial4"/>
    <dgm:cxn modelId="{FE46B15C-B9C2-42B8-B599-0AFC602FDEA8}" type="presOf" srcId="{D0FE5DD1-BBF9-7941-8135-1C6D66D98A81}" destId="{A5738185-5753-A645-8B97-C905BA9E0D4B}" srcOrd="0" destOrd="0" presId="urn:microsoft.com/office/officeart/2005/8/layout/radial4"/>
    <dgm:cxn modelId="{07245939-446D-644E-A7FE-88D093CBCFCF}" srcId="{AE8D28F0-FA29-B040-9D1B-C3663635AB58}" destId="{20E1A15F-9C90-3E43-988F-91E2823A43A1}" srcOrd="4" destOrd="0" parTransId="{BE79947A-3AAE-3F47-8AB8-68F6727EBC33}" sibTransId="{5858370D-FAF6-7D49-B113-C3DF51904A4C}"/>
    <dgm:cxn modelId="{F57AC60F-4EA0-40FF-A232-DE552AB34830}" type="presParOf" srcId="{0280CF42-2B8D-6A45-91B2-BB26BCEDC660}" destId="{8ECC085F-ECAF-9148-91D6-3EB058A9525D}" srcOrd="0" destOrd="0" presId="urn:microsoft.com/office/officeart/2005/8/layout/radial4"/>
    <dgm:cxn modelId="{1027FD63-7CB3-46DB-805C-FE4DA7E1C350}" type="presParOf" srcId="{0280CF42-2B8D-6A45-91B2-BB26BCEDC660}" destId="{44020674-8C80-3745-9043-C44C855731E8}" srcOrd="1" destOrd="0" presId="urn:microsoft.com/office/officeart/2005/8/layout/radial4"/>
    <dgm:cxn modelId="{809B4D06-CAB7-4589-9845-326823380039}" type="presParOf" srcId="{0280CF42-2B8D-6A45-91B2-BB26BCEDC660}" destId="{1F354B62-1CD5-E547-9749-5E1E71C02ADD}" srcOrd="2" destOrd="0" presId="urn:microsoft.com/office/officeart/2005/8/layout/radial4"/>
    <dgm:cxn modelId="{1205C4E2-5994-439C-975B-4EE8B6A74D83}" type="presParOf" srcId="{0280CF42-2B8D-6A45-91B2-BB26BCEDC660}" destId="{EB5B08BD-B98A-3444-8770-F9963AD5D7D4}" srcOrd="3" destOrd="0" presId="urn:microsoft.com/office/officeart/2005/8/layout/radial4"/>
    <dgm:cxn modelId="{94328D01-F4E8-4E5D-9202-E9A2FB262C16}" type="presParOf" srcId="{0280CF42-2B8D-6A45-91B2-BB26BCEDC660}" destId="{9BB579A7-3ECF-6C4C-A299-C04434ACDA77}" srcOrd="4" destOrd="0" presId="urn:microsoft.com/office/officeart/2005/8/layout/radial4"/>
    <dgm:cxn modelId="{8558A382-3989-4A17-838E-432C6A5F97DF}" type="presParOf" srcId="{0280CF42-2B8D-6A45-91B2-BB26BCEDC660}" destId="{BAD18887-1E22-D443-B2A7-8805DD2C2931}" srcOrd="5" destOrd="0" presId="urn:microsoft.com/office/officeart/2005/8/layout/radial4"/>
    <dgm:cxn modelId="{75078737-2261-4C20-9DB4-AF80C6D7BAEB}" type="presParOf" srcId="{0280CF42-2B8D-6A45-91B2-BB26BCEDC660}" destId="{104FA67E-9662-5E48-A854-EEE16ED21FC2}" srcOrd="6" destOrd="0" presId="urn:microsoft.com/office/officeart/2005/8/layout/radial4"/>
    <dgm:cxn modelId="{B003889C-A641-405A-A757-6F144685EDD1}" type="presParOf" srcId="{0280CF42-2B8D-6A45-91B2-BB26BCEDC660}" destId="{A5738185-5753-A645-8B97-C905BA9E0D4B}" srcOrd="7" destOrd="0" presId="urn:microsoft.com/office/officeart/2005/8/layout/radial4"/>
    <dgm:cxn modelId="{E32F61FE-DDD0-4864-8B26-B661FED58FFD}" type="presParOf" srcId="{0280CF42-2B8D-6A45-91B2-BB26BCEDC660}" destId="{C4E433D6-F508-244A-BF61-00ACCCDDA546}" srcOrd="8" destOrd="0" presId="urn:microsoft.com/office/officeart/2005/8/layout/radial4"/>
    <dgm:cxn modelId="{68CF70A3-E5B6-4539-9B47-11637A64B1F3}" type="presParOf" srcId="{0280CF42-2B8D-6A45-91B2-BB26BCEDC660}" destId="{0658DE9D-0BAB-B04A-90ED-1A8FDA06FFCB}" srcOrd="9" destOrd="0" presId="urn:microsoft.com/office/officeart/2005/8/layout/radial4"/>
    <dgm:cxn modelId="{D47AE1A7-BE6E-459C-ABF6-DDB84E345134}" type="presParOf" srcId="{0280CF42-2B8D-6A45-91B2-BB26BCEDC660}" destId="{91912635-D553-1A4C-BA12-561A8EC8A1D5}" srcOrd="10" destOrd="0" presId="urn:microsoft.com/office/officeart/2005/8/layout/radial4"/>
    <dgm:cxn modelId="{F539CCF1-5700-4747-8CFD-D08CE388D821}" type="presParOf" srcId="{0280CF42-2B8D-6A45-91B2-BB26BCEDC660}" destId="{C55F1ED7-CE0E-1B4F-AD60-D26A15600E4A}" srcOrd="11" destOrd="0" presId="urn:microsoft.com/office/officeart/2005/8/layout/radial4"/>
    <dgm:cxn modelId="{6B61EA37-19A5-47CE-9BB3-2667C8AB379E}" type="presParOf" srcId="{0280CF42-2B8D-6A45-91B2-BB26BCEDC660}" destId="{CC7FC453-3D7E-5448-8DB7-8F0E6902C5B6}" srcOrd="12" destOrd="0" presId="urn:microsoft.com/office/officeart/2005/8/layout/radial4"/>
    <dgm:cxn modelId="{00CD6F60-4F42-44EB-A2AE-907D796A0B9C}" type="presParOf" srcId="{0280CF42-2B8D-6A45-91B2-BB26BCEDC660}" destId="{702EDB4B-72DC-B147-B3FD-A33111A55C92}" srcOrd="13" destOrd="0" presId="urn:microsoft.com/office/officeart/2005/8/layout/radial4"/>
    <dgm:cxn modelId="{6753DDBB-8322-4D2E-BAFA-211CDF7F46D5}" type="presParOf" srcId="{0280CF42-2B8D-6A45-91B2-BB26BCEDC660}" destId="{7A67B711-12EE-5E40-B735-3CFFCDA7A71F}" srcOrd="14" destOrd="0" presId="urn:microsoft.com/office/officeart/2005/8/layout/radial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CC085F-ECAF-9148-91D6-3EB058A9525D}">
      <dsp:nvSpPr>
        <dsp:cNvPr id="0" name=""/>
        <dsp:cNvSpPr/>
      </dsp:nvSpPr>
      <dsp:spPr>
        <a:xfrm>
          <a:off x="3302762" y="2890940"/>
          <a:ext cx="1928699" cy="192869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s-ES" sz="2600" b="1" i="1" kern="1200" dirty="0" smtClean="0"/>
            <a:t>Objetivos</a:t>
          </a:r>
          <a:endParaRPr lang="es-ES" sz="2600" b="1" i="1" kern="1200" dirty="0"/>
        </a:p>
      </dsp:txBody>
      <dsp:txXfrm>
        <a:off x="3585213" y="3173391"/>
        <a:ext cx="1363797" cy="1363797"/>
      </dsp:txXfrm>
    </dsp:sp>
    <dsp:sp modelId="{44020674-8C80-3745-9043-C44C855731E8}">
      <dsp:nvSpPr>
        <dsp:cNvPr id="0" name=""/>
        <dsp:cNvSpPr/>
      </dsp:nvSpPr>
      <dsp:spPr>
        <a:xfrm rot="10800000">
          <a:off x="1296971" y="3580450"/>
          <a:ext cx="1895471" cy="549679"/>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F354B62-1CD5-E547-9749-5E1E71C02ADD}">
      <dsp:nvSpPr>
        <dsp:cNvPr id="0" name=""/>
        <dsp:cNvSpPr/>
      </dsp:nvSpPr>
      <dsp:spPr>
        <a:xfrm>
          <a:off x="310319" y="3315254"/>
          <a:ext cx="1973304" cy="108007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s-ES" sz="1400" b="1" i="1" kern="1200" dirty="0" smtClean="0">
              <a:solidFill>
                <a:schemeClr val="tx1"/>
              </a:solidFill>
            </a:rPr>
            <a:t>I. Coadyuvar al logro Visión y al MRSU</a:t>
          </a:r>
          <a:endParaRPr lang="es-ES" sz="1400" b="1" i="1" kern="1200" dirty="0">
            <a:solidFill>
              <a:schemeClr val="tx1"/>
            </a:solidFill>
          </a:endParaRPr>
        </a:p>
      </dsp:txBody>
      <dsp:txXfrm>
        <a:off x="341953" y="3346888"/>
        <a:ext cx="1910036" cy="1016803"/>
      </dsp:txXfrm>
    </dsp:sp>
    <dsp:sp modelId="{EB5B08BD-B98A-3444-8770-F9963AD5D7D4}">
      <dsp:nvSpPr>
        <dsp:cNvPr id="0" name=""/>
        <dsp:cNvSpPr/>
      </dsp:nvSpPr>
      <dsp:spPr>
        <a:xfrm rot="12600000">
          <a:off x="1338495" y="2504135"/>
          <a:ext cx="2128767" cy="549679"/>
        </a:xfrm>
        <a:prstGeom prst="leftArrow">
          <a:avLst>
            <a:gd name="adj1" fmla="val 60000"/>
            <a:gd name="adj2" fmla="val 50000"/>
          </a:avLst>
        </a:prstGeom>
        <a:solidFill>
          <a:schemeClr val="bg1">
            <a:lumMod val="85000"/>
          </a:schemeClr>
        </a:solidFill>
        <a:ln>
          <a:noFill/>
        </a:ln>
        <a:effectLst/>
      </dsp:spPr>
      <dsp:style>
        <a:lnRef idx="0">
          <a:scrgbClr r="0" g="0" b="0"/>
        </a:lnRef>
        <a:fillRef idx="1">
          <a:scrgbClr r="0" g="0" b="0"/>
        </a:fillRef>
        <a:effectRef idx="0">
          <a:scrgbClr r="0" g="0" b="0"/>
        </a:effectRef>
        <a:fontRef idx="minor">
          <a:schemeClr val="lt1"/>
        </a:fontRef>
      </dsp:style>
    </dsp:sp>
    <dsp:sp modelId="{9BB579A7-3ECF-6C4C-A299-C04434ACDA77}">
      <dsp:nvSpPr>
        <dsp:cNvPr id="0" name=""/>
        <dsp:cNvSpPr/>
      </dsp:nvSpPr>
      <dsp:spPr>
        <a:xfrm>
          <a:off x="557614" y="1873440"/>
          <a:ext cx="1846963" cy="746685"/>
        </a:xfrm>
        <a:prstGeom prst="roundRect">
          <a:avLst>
            <a:gd name="adj" fmla="val 10000"/>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s-ES" sz="1400" b="1" i="1" kern="1200" dirty="0" smtClean="0">
              <a:solidFill>
                <a:schemeClr val="tx1"/>
              </a:solidFill>
            </a:rPr>
            <a:t>II. Formar ciudadanos conscientes.</a:t>
          </a:r>
          <a:endParaRPr lang="es-ES" sz="1400" b="1" i="1" kern="1200" dirty="0">
            <a:solidFill>
              <a:schemeClr val="tx1"/>
            </a:solidFill>
          </a:endParaRPr>
        </a:p>
      </dsp:txBody>
      <dsp:txXfrm>
        <a:off x="579484" y="1895310"/>
        <a:ext cx="1803223" cy="702945"/>
      </dsp:txXfrm>
    </dsp:sp>
    <dsp:sp modelId="{BAD18887-1E22-D443-B2A7-8805DD2C2931}">
      <dsp:nvSpPr>
        <dsp:cNvPr id="0" name=""/>
        <dsp:cNvSpPr/>
      </dsp:nvSpPr>
      <dsp:spPr>
        <a:xfrm rot="13949578">
          <a:off x="1647657" y="1743946"/>
          <a:ext cx="2419794" cy="549679"/>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4FA67E-9662-5E48-A854-EEE16ED21FC2}">
      <dsp:nvSpPr>
        <dsp:cNvPr id="0" name=""/>
        <dsp:cNvSpPr/>
      </dsp:nvSpPr>
      <dsp:spPr>
        <a:xfrm>
          <a:off x="1226173" y="711589"/>
          <a:ext cx="1789449" cy="6948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s-ES" sz="1400" b="1" i="1" kern="1200" dirty="0" smtClean="0">
              <a:solidFill>
                <a:schemeClr val="tx1"/>
              </a:solidFill>
            </a:rPr>
            <a:t>III. Reducir el impacto ambiental.</a:t>
          </a:r>
          <a:endParaRPr lang="es-ES" sz="1400" b="1" i="1" kern="1200" dirty="0">
            <a:solidFill>
              <a:schemeClr val="tx1"/>
            </a:solidFill>
          </a:endParaRPr>
        </a:p>
      </dsp:txBody>
      <dsp:txXfrm>
        <a:off x="1246524" y="731940"/>
        <a:ext cx="1748747" cy="654118"/>
      </dsp:txXfrm>
    </dsp:sp>
    <dsp:sp modelId="{A5738185-5753-A645-8B97-C905BA9E0D4B}">
      <dsp:nvSpPr>
        <dsp:cNvPr id="0" name=""/>
        <dsp:cNvSpPr/>
      </dsp:nvSpPr>
      <dsp:spPr>
        <a:xfrm rot="16211695">
          <a:off x="3302012" y="1530890"/>
          <a:ext cx="1944143" cy="549679"/>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E433D6-F508-244A-BF61-00ACCCDDA546}">
      <dsp:nvSpPr>
        <dsp:cNvPr id="0" name=""/>
        <dsp:cNvSpPr/>
      </dsp:nvSpPr>
      <dsp:spPr>
        <a:xfrm>
          <a:off x="3234480" y="97470"/>
          <a:ext cx="2085820" cy="1472386"/>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s-ES" sz="1400" b="1" i="1" kern="1200" dirty="0" smtClean="0"/>
            <a:t>IV. Posicionar a la UAM-C como centro de desarrollo sustentable local, nacional, regional y global.</a:t>
          </a:r>
          <a:endParaRPr lang="es-ES" sz="1400" b="1" i="1" kern="1200" dirty="0"/>
        </a:p>
      </dsp:txBody>
      <dsp:txXfrm>
        <a:off x="3277605" y="140595"/>
        <a:ext cx="1999570" cy="1386136"/>
      </dsp:txXfrm>
    </dsp:sp>
    <dsp:sp modelId="{0658DE9D-0BAB-B04A-90ED-1A8FDA06FFCB}">
      <dsp:nvSpPr>
        <dsp:cNvPr id="0" name=""/>
        <dsp:cNvSpPr/>
      </dsp:nvSpPr>
      <dsp:spPr>
        <a:xfrm rot="18545138">
          <a:off x="4306451" y="1646165"/>
          <a:ext cx="2655886" cy="549679"/>
        </a:xfrm>
        <a:prstGeom prst="lef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912635-D553-1A4C-BA12-561A8EC8A1D5}">
      <dsp:nvSpPr>
        <dsp:cNvPr id="0" name=""/>
        <dsp:cNvSpPr/>
      </dsp:nvSpPr>
      <dsp:spPr>
        <a:xfrm>
          <a:off x="5608037" y="547017"/>
          <a:ext cx="2078044" cy="75649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s-ES" sz="1400" b="1" i="1" kern="1200" dirty="0" smtClean="0"/>
            <a:t>V. Enfocar trabajo </a:t>
          </a:r>
          <a:r>
            <a:rPr lang="es-ES" sz="1400" b="1" i="1" kern="1200" dirty="0" err="1" smtClean="0"/>
            <a:t>multi</a:t>
          </a:r>
          <a:r>
            <a:rPr lang="es-ES" sz="1400" b="1" i="1" kern="1200" dirty="0" smtClean="0"/>
            <a:t> e interdisciplinario en desarrollo sustentable.</a:t>
          </a:r>
          <a:endParaRPr lang="es-ES" sz="1400" b="1" i="1" kern="1200" dirty="0"/>
        </a:p>
      </dsp:txBody>
      <dsp:txXfrm>
        <a:off x="5630194" y="569174"/>
        <a:ext cx="2033730" cy="712179"/>
      </dsp:txXfrm>
    </dsp:sp>
    <dsp:sp modelId="{C55F1ED7-CE0E-1B4F-AD60-D26A15600E4A}">
      <dsp:nvSpPr>
        <dsp:cNvPr id="0" name=""/>
        <dsp:cNvSpPr/>
      </dsp:nvSpPr>
      <dsp:spPr>
        <a:xfrm rot="19762740">
          <a:off x="5055158" y="2483596"/>
          <a:ext cx="2130166" cy="549679"/>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C7FC453-3D7E-5448-8DB7-8F0E6902C5B6}">
      <dsp:nvSpPr>
        <dsp:cNvPr id="0" name=""/>
        <dsp:cNvSpPr/>
      </dsp:nvSpPr>
      <dsp:spPr>
        <a:xfrm>
          <a:off x="6033498" y="1675892"/>
          <a:ext cx="2006611" cy="108007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s-ES" sz="1400" b="1" i="1" kern="1200" dirty="0" smtClean="0"/>
            <a:t>VI. Aportar iniciativas de política pública en desarrollo sustentable.</a:t>
          </a:r>
          <a:endParaRPr lang="es-ES" sz="1400" b="1" i="1" kern="1200" dirty="0"/>
        </a:p>
      </dsp:txBody>
      <dsp:txXfrm>
        <a:off x="6065132" y="1707526"/>
        <a:ext cx="1943343" cy="1016803"/>
      </dsp:txXfrm>
    </dsp:sp>
    <dsp:sp modelId="{702EDB4B-72DC-B147-B3FD-A33111A55C92}">
      <dsp:nvSpPr>
        <dsp:cNvPr id="0" name=""/>
        <dsp:cNvSpPr/>
      </dsp:nvSpPr>
      <dsp:spPr>
        <a:xfrm>
          <a:off x="5355358" y="3580450"/>
          <a:ext cx="2128767" cy="549679"/>
        </a:xfrm>
        <a:prstGeom prst="leftArrow">
          <a:avLst>
            <a:gd name="adj1" fmla="val 60000"/>
            <a:gd name="adj2" fmla="val 50000"/>
          </a:avLst>
        </a:prstGeom>
        <a:solidFill>
          <a:schemeClr val="bg1">
            <a:lumMod val="85000"/>
          </a:schemeClr>
        </a:solidFill>
        <a:ln>
          <a:noFill/>
        </a:ln>
        <a:effectLst/>
      </dsp:spPr>
      <dsp:style>
        <a:lnRef idx="0">
          <a:scrgbClr r="0" g="0" b="0"/>
        </a:lnRef>
        <a:fillRef idx="1">
          <a:scrgbClr r="0" g="0" b="0"/>
        </a:fillRef>
        <a:effectRef idx="0">
          <a:scrgbClr r="0" g="0" b="0"/>
        </a:effectRef>
        <a:fontRef idx="minor">
          <a:schemeClr val="lt1"/>
        </a:fontRef>
      </dsp:style>
    </dsp:sp>
    <dsp:sp modelId="{7A67B711-12EE-5E40-B735-3CFFCDA7A71F}">
      <dsp:nvSpPr>
        <dsp:cNvPr id="0" name=""/>
        <dsp:cNvSpPr/>
      </dsp:nvSpPr>
      <dsp:spPr>
        <a:xfrm>
          <a:off x="6526149" y="3315254"/>
          <a:ext cx="1915952" cy="1080071"/>
        </a:xfrm>
        <a:prstGeom prst="roundRect">
          <a:avLst>
            <a:gd name="adj" fmla="val 10000"/>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s-ES" sz="1400" b="1" i="1" kern="1200" dirty="0" smtClean="0">
              <a:solidFill>
                <a:schemeClr val="tx1"/>
              </a:solidFill>
            </a:rPr>
            <a:t>VII. Vinculación con otras unidades e IES en el tema de desarrollo sustentable.</a:t>
          </a:r>
          <a:endParaRPr lang="es-ES" sz="1400" b="1" i="1" kern="1200" dirty="0">
            <a:solidFill>
              <a:schemeClr val="tx1"/>
            </a:solidFill>
          </a:endParaRPr>
        </a:p>
      </dsp:txBody>
      <dsp:txXfrm>
        <a:off x="6557783" y="3346888"/>
        <a:ext cx="1852684" cy="1016803"/>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157755D-2A93-4E32-A8F4-93A120C87176}" type="datetimeFigureOut">
              <a:rPr lang="es-MX" smtClean="0"/>
              <a:t>26/02/2016</a:t>
            </a:fld>
            <a:endParaRPr lang="es-MX"/>
          </a:p>
        </p:txBody>
      </p:sp>
      <p:sp>
        <p:nvSpPr>
          <p:cNvPr id="4" name="Marcador de pie de página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9AEF7338-C3DC-4B27-9C1D-76491587B7EC}" type="slidenum">
              <a:rPr lang="es-MX" smtClean="0"/>
              <a:t>‹Nº›</a:t>
            </a:fld>
            <a:endParaRPr lang="es-MX"/>
          </a:p>
        </p:txBody>
      </p:sp>
    </p:spTree>
    <p:extLst>
      <p:ext uri="{BB962C8B-B14F-4D97-AF65-F5344CB8AC3E}">
        <p14:creationId xmlns:p14="http://schemas.microsoft.com/office/powerpoint/2010/main" val="298308618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C6738B9E-0714-4AB8-BCF9-239377D99B98}" type="datetimeFigureOut">
              <a:rPr lang="es-MX" smtClean="0"/>
              <a:t>26/02/2016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CD83F9-D4DA-4A8B-AF50-180F75E5AA86}" type="slidenum">
              <a:rPr lang="es-MX" smtClean="0"/>
              <a:t>‹Nº›</a:t>
            </a:fld>
            <a:endParaRPr lang="es-MX"/>
          </a:p>
        </p:txBody>
      </p:sp>
      <p:pic>
        <p:nvPicPr>
          <p:cNvPr id="7" name="Imagen 6"/>
          <p:cNvPicPr/>
          <p:nvPr userDrawn="1"/>
        </p:nvPicPr>
        <p:blipFill>
          <a:blip r:embed="rId2">
            <a:extLst>
              <a:ext uri="{28A0092B-C50C-407E-A947-70E740481C1C}">
                <a14:useLocalDpi xmlns:a14="http://schemas.microsoft.com/office/drawing/2010/main" val="0"/>
              </a:ext>
            </a:extLst>
          </a:blip>
          <a:stretch>
            <a:fillRect/>
          </a:stretch>
        </p:blipFill>
        <p:spPr bwMode="auto">
          <a:xfrm>
            <a:off x="231155" y="118638"/>
            <a:ext cx="3309650" cy="902016"/>
          </a:xfrm>
          <a:prstGeom prst="rect">
            <a:avLst/>
          </a:prstGeom>
          <a:noFill/>
          <a:ln>
            <a:noFill/>
          </a:ln>
        </p:spPr>
      </p:pic>
    </p:spTree>
    <p:extLst>
      <p:ext uri="{BB962C8B-B14F-4D97-AF65-F5344CB8AC3E}">
        <p14:creationId xmlns:p14="http://schemas.microsoft.com/office/powerpoint/2010/main" val="513107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C6738B9E-0714-4AB8-BCF9-239377D99B98}" type="datetimeFigureOut">
              <a:rPr lang="es-MX" smtClean="0"/>
              <a:t>26/02/2016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CD83F9-D4DA-4A8B-AF50-180F75E5AA86}" type="slidenum">
              <a:rPr lang="es-MX" smtClean="0"/>
              <a:t>‹Nº›</a:t>
            </a:fld>
            <a:endParaRPr lang="es-MX"/>
          </a:p>
        </p:txBody>
      </p:sp>
    </p:spTree>
    <p:extLst>
      <p:ext uri="{BB962C8B-B14F-4D97-AF65-F5344CB8AC3E}">
        <p14:creationId xmlns:p14="http://schemas.microsoft.com/office/powerpoint/2010/main" val="682093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C6738B9E-0714-4AB8-BCF9-239377D99B98}" type="datetimeFigureOut">
              <a:rPr lang="es-MX" smtClean="0"/>
              <a:t>26/02/2016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CD83F9-D4DA-4A8B-AF50-180F75E5AA86}" type="slidenum">
              <a:rPr lang="es-MX" smtClean="0"/>
              <a:t>‹Nº›</a:t>
            </a:fld>
            <a:endParaRPr lang="es-MX"/>
          </a:p>
        </p:txBody>
      </p:sp>
    </p:spTree>
    <p:extLst>
      <p:ext uri="{BB962C8B-B14F-4D97-AF65-F5344CB8AC3E}">
        <p14:creationId xmlns:p14="http://schemas.microsoft.com/office/powerpoint/2010/main" val="1344832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734681" y="1037907"/>
            <a:ext cx="10893725" cy="463090"/>
          </a:xfrm>
        </p:spPr>
        <p:txBody>
          <a:bodyPr>
            <a:noAutofit/>
          </a:bodyPr>
          <a:lstStyle>
            <a:lvl1pPr>
              <a:defRPr sz="4000"/>
            </a:lvl1pPr>
          </a:lstStyle>
          <a:p>
            <a:r>
              <a:rPr lang="es-ES" smtClean="0"/>
              <a:t>Haga clic para modificar el estilo de título del patrón</a:t>
            </a:r>
            <a:endParaRPr lang="es-MX" dirty="0"/>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C6738B9E-0714-4AB8-BCF9-239377D99B98}" type="datetimeFigureOut">
              <a:rPr lang="es-MX" smtClean="0"/>
              <a:t>26/02/2016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CD83F9-D4DA-4A8B-AF50-180F75E5AA86}" type="slidenum">
              <a:rPr lang="es-MX" smtClean="0"/>
              <a:t>‹Nº›</a:t>
            </a:fld>
            <a:endParaRPr lang="es-MX"/>
          </a:p>
        </p:txBody>
      </p:sp>
      <p:pic>
        <p:nvPicPr>
          <p:cNvPr id="7" name="Imagen 6"/>
          <p:cNvPicPr/>
          <p:nvPr userDrawn="1"/>
        </p:nvPicPr>
        <p:blipFill>
          <a:blip r:embed="rId2">
            <a:extLst>
              <a:ext uri="{28A0092B-C50C-407E-A947-70E740481C1C}">
                <a14:useLocalDpi xmlns:a14="http://schemas.microsoft.com/office/drawing/2010/main" val="0"/>
              </a:ext>
            </a:extLst>
          </a:blip>
          <a:stretch>
            <a:fillRect/>
          </a:stretch>
        </p:blipFill>
        <p:spPr bwMode="auto">
          <a:xfrm>
            <a:off x="231155" y="118638"/>
            <a:ext cx="3309650" cy="902016"/>
          </a:xfrm>
          <a:prstGeom prst="rect">
            <a:avLst/>
          </a:prstGeom>
          <a:noFill/>
          <a:ln>
            <a:noFill/>
          </a:ln>
        </p:spPr>
      </p:pic>
    </p:spTree>
    <p:extLst>
      <p:ext uri="{BB962C8B-B14F-4D97-AF65-F5344CB8AC3E}">
        <p14:creationId xmlns:p14="http://schemas.microsoft.com/office/powerpoint/2010/main" val="2615901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6738B9E-0714-4AB8-BCF9-239377D99B98}" type="datetimeFigureOut">
              <a:rPr lang="es-MX" smtClean="0"/>
              <a:t>26/02/2016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CD83F9-D4DA-4A8B-AF50-180F75E5AA86}" type="slidenum">
              <a:rPr lang="es-MX" smtClean="0"/>
              <a:t>‹Nº›</a:t>
            </a:fld>
            <a:endParaRPr lang="es-MX"/>
          </a:p>
        </p:txBody>
      </p:sp>
      <p:pic>
        <p:nvPicPr>
          <p:cNvPr id="7" name="Imagen 6"/>
          <p:cNvPicPr/>
          <p:nvPr userDrawn="1"/>
        </p:nvPicPr>
        <p:blipFill>
          <a:blip r:embed="rId2">
            <a:extLst>
              <a:ext uri="{28A0092B-C50C-407E-A947-70E740481C1C}">
                <a14:useLocalDpi xmlns:a14="http://schemas.microsoft.com/office/drawing/2010/main" val="0"/>
              </a:ext>
            </a:extLst>
          </a:blip>
          <a:stretch>
            <a:fillRect/>
          </a:stretch>
        </p:blipFill>
        <p:spPr bwMode="auto">
          <a:xfrm>
            <a:off x="231155" y="118638"/>
            <a:ext cx="3309650" cy="902016"/>
          </a:xfrm>
          <a:prstGeom prst="rect">
            <a:avLst/>
          </a:prstGeom>
          <a:noFill/>
          <a:ln>
            <a:noFill/>
          </a:ln>
        </p:spPr>
      </p:pic>
    </p:spTree>
    <p:extLst>
      <p:ext uri="{BB962C8B-B14F-4D97-AF65-F5344CB8AC3E}">
        <p14:creationId xmlns:p14="http://schemas.microsoft.com/office/powerpoint/2010/main" val="4087961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C6738B9E-0714-4AB8-BCF9-239377D99B98}" type="datetimeFigureOut">
              <a:rPr lang="es-MX" smtClean="0"/>
              <a:t>26/02/2016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6CD83F9-D4DA-4A8B-AF50-180F75E5AA86}" type="slidenum">
              <a:rPr lang="es-MX" smtClean="0"/>
              <a:t>‹Nº›</a:t>
            </a:fld>
            <a:endParaRPr lang="es-MX"/>
          </a:p>
        </p:txBody>
      </p:sp>
    </p:spTree>
    <p:extLst>
      <p:ext uri="{BB962C8B-B14F-4D97-AF65-F5344CB8AC3E}">
        <p14:creationId xmlns:p14="http://schemas.microsoft.com/office/powerpoint/2010/main" val="1919523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C6738B9E-0714-4AB8-BCF9-239377D99B98}" type="datetimeFigureOut">
              <a:rPr lang="es-MX" smtClean="0"/>
              <a:t>26/02/2016</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6CD83F9-D4DA-4A8B-AF50-180F75E5AA86}" type="slidenum">
              <a:rPr lang="es-MX" smtClean="0"/>
              <a:t>‹Nº›</a:t>
            </a:fld>
            <a:endParaRPr lang="es-MX"/>
          </a:p>
        </p:txBody>
      </p:sp>
    </p:spTree>
    <p:extLst>
      <p:ext uri="{BB962C8B-B14F-4D97-AF65-F5344CB8AC3E}">
        <p14:creationId xmlns:p14="http://schemas.microsoft.com/office/powerpoint/2010/main" val="598013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C6738B9E-0714-4AB8-BCF9-239377D99B98}" type="datetimeFigureOut">
              <a:rPr lang="es-MX" smtClean="0"/>
              <a:t>26/02/2016</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6CD83F9-D4DA-4A8B-AF50-180F75E5AA86}" type="slidenum">
              <a:rPr lang="es-MX" smtClean="0"/>
              <a:t>‹Nº›</a:t>
            </a:fld>
            <a:endParaRPr lang="es-MX"/>
          </a:p>
        </p:txBody>
      </p:sp>
    </p:spTree>
    <p:extLst>
      <p:ext uri="{BB962C8B-B14F-4D97-AF65-F5344CB8AC3E}">
        <p14:creationId xmlns:p14="http://schemas.microsoft.com/office/powerpoint/2010/main" val="2328900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6738B9E-0714-4AB8-BCF9-239377D99B98}" type="datetimeFigureOut">
              <a:rPr lang="es-MX" smtClean="0"/>
              <a:t>26/02/2016</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6CD83F9-D4DA-4A8B-AF50-180F75E5AA86}" type="slidenum">
              <a:rPr lang="es-MX" smtClean="0"/>
              <a:t>‹Nº›</a:t>
            </a:fld>
            <a:endParaRPr lang="es-MX"/>
          </a:p>
        </p:txBody>
      </p:sp>
      <p:pic>
        <p:nvPicPr>
          <p:cNvPr id="5" name="Imagen 4"/>
          <p:cNvPicPr/>
          <p:nvPr userDrawn="1"/>
        </p:nvPicPr>
        <p:blipFill>
          <a:blip r:embed="rId2">
            <a:extLst>
              <a:ext uri="{28A0092B-C50C-407E-A947-70E740481C1C}">
                <a14:useLocalDpi xmlns:a14="http://schemas.microsoft.com/office/drawing/2010/main" val="0"/>
              </a:ext>
            </a:extLst>
          </a:blip>
          <a:stretch>
            <a:fillRect/>
          </a:stretch>
        </p:blipFill>
        <p:spPr bwMode="auto">
          <a:xfrm>
            <a:off x="231155" y="118638"/>
            <a:ext cx="3309650" cy="902016"/>
          </a:xfrm>
          <a:prstGeom prst="rect">
            <a:avLst/>
          </a:prstGeom>
          <a:noFill/>
          <a:ln>
            <a:noFill/>
          </a:ln>
        </p:spPr>
      </p:pic>
    </p:spTree>
    <p:extLst>
      <p:ext uri="{BB962C8B-B14F-4D97-AF65-F5344CB8AC3E}">
        <p14:creationId xmlns:p14="http://schemas.microsoft.com/office/powerpoint/2010/main" val="1293452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6738B9E-0714-4AB8-BCF9-239377D99B98}" type="datetimeFigureOut">
              <a:rPr lang="es-MX" smtClean="0"/>
              <a:t>26/02/2016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6CD83F9-D4DA-4A8B-AF50-180F75E5AA86}" type="slidenum">
              <a:rPr lang="es-MX" smtClean="0"/>
              <a:t>‹Nº›</a:t>
            </a:fld>
            <a:endParaRPr lang="es-MX"/>
          </a:p>
        </p:txBody>
      </p:sp>
    </p:spTree>
    <p:extLst>
      <p:ext uri="{BB962C8B-B14F-4D97-AF65-F5344CB8AC3E}">
        <p14:creationId xmlns:p14="http://schemas.microsoft.com/office/powerpoint/2010/main" val="2286786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6738B9E-0714-4AB8-BCF9-239377D99B98}" type="datetimeFigureOut">
              <a:rPr lang="es-MX" smtClean="0"/>
              <a:t>26/02/2016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6CD83F9-D4DA-4A8B-AF50-180F75E5AA86}" type="slidenum">
              <a:rPr lang="es-MX" smtClean="0"/>
              <a:t>‹Nº›</a:t>
            </a:fld>
            <a:endParaRPr lang="es-MX"/>
          </a:p>
        </p:txBody>
      </p:sp>
    </p:spTree>
    <p:extLst>
      <p:ext uri="{BB962C8B-B14F-4D97-AF65-F5344CB8AC3E}">
        <p14:creationId xmlns:p14="http://schemas.microsoft.com/office/powerpoint/2010/main" val="941068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738B9E-0714-4AB8-BCF9-239377D99B98}" type="datetimeFigureOut">
              <a:rPr lang="es-MX" smtClean="0"/>
              <a:t>26/02/2016</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CD83F9-D4DA-4A8B-AF50-180F75E5AA86}" type="slidenum">
              <a:rPr lang="es-MX" smtClean="0"/>
              <a:t>‹Nº›</a:t>
            </a:fld>
            <a:endParaRPr lang="es-MX"/>
          </a:p>
        </p:txBody>
      </p:sp>
    </p:spTree>
    <p:extLst>
      <p:ext uri="{BB962C8B-B14F-4D97-AF65-F5344CB8AC3E}">
        <p14:creationId xmlns:p14="http://schemas.microsoft.com/office/powerpoint/2010/main" val="3380867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85421" y="1371389"/>
            <a:ext cx="9960746" cy="1931534"/>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s-MX" dirty="0" smtClean="0"/>
              <a:t>Programa Interdisciplinario de Desarrollo Sustentable (PIDS)</a:t>
            </a:r>
            <a:endParaRPr lang="es-MX" b="1" dirty="0">
              <a:ln w="22225">
                <a:solidFill>
                  <a:schemeClr val="accent2"/>
                </a:solidFill>
                <a:prstDash val="solid"/>
              </a:ln>
              <a:solidFill>
                <a:schemeClr val="accent2">
                  <a:lumMod val="40000"/>
                  <a:lumOff val="60000"/>
                </a:schemeClr>
              </a:solidFill>
            </a:endParaRPr>
          </a:p>
        </p:txBody>
      </p:sp>
      <p:sp>
        <p:nvSpPr>
          <p:cNvPr id="4" name="2 CuadroTexto"/>
          <p:cNvSpPr txBox="1"/>
          <p:nvPr/>
        </p:nvSpPr>
        <p:spPr>
          <a:xfrm>
            <a:off x="426128" y="6229290"/>
            <a:ext cx="11301274" cy="369332"/>
          </a:xfrm>
          <a:prstGeom prst="rect">
            <a:avLst/>
          </a:prstGeom>
          <a:solidFill>
            <a:schemeClr val="accent2"/>
          </a:solidFill>
        </p:spPr>
        <p:txBody>
          <a:bodyPr wrap="square" rtlCol="0">
            <a:spAutoFit/>
          </a:bodyPr>
          <a:lstStyle/>
          <a:p>
            <a:pPr algn="ctr"/>
            <a:r>
              <a:rPr lang="es-ES_tradnl" b="1" dirty="0" smtClean="0">
                <a:solidFill>
                  <a:schemeClr val="bg1"/>
                </a:solidFill>
                <a:latin typeface="Helvetica"/>
                <a:cs typeface="Helvetica"/>
              </a:rPr>
              <a:t>Actualizado por el Consejo </a:t>
            </a:r>
            <a:r>
              <a:rPr lang="es-ES_tradnl" b="1" dirty="0">
                <a:solidFill>
                  <a:schemeClr val="bg1"/>
                </a:solidFill>
                <a:latin typeface="Helvetica"/>
                <a:cs typeface="Helvetica"/>
              </a:rPr>
              <a:t>Académico</a:t>
            </a:r>
            <a:r>
              <a:rPr lang="es-ES_tradnl" b="1" dirty="0" smtClean="0">
                <a:solidFill>
                  <a:schemeClr val="bg1"/>
                </a:solidFill>
                <a:latin typeface="Helvetica"/>
                <a:cs typeface="Helvetica"/>
              </a:rPr>
              <a:t>, en la Sesión CUA-100-14, efectuada el 31 </a:t>
            </a:r>
            <a:r>
              <a:rPr lang="es-ES_tradnl" b="1" dirty="0">
                <a:solidFill>
                  <a:schemeClr val="bg1"/>
                </a:solidFill>
                <a:latin typeface="Helvetica"/>
                <a:cs typeface="Helvetica"/>
              </a:rPr>
              <a:t>de marzo de 2014</a:t>
            </a:r>
            <a:endParaRPr lang="es-MX" b="1" dirty="0">
              <a:solidFill>
                <a:schemeClr val="bg1"/>
              </a:solidFill>
              <a:latin typeface="Helvetica"/>
              <a:cs typeface="Helvetica"/>
            </a:endParaRPr>
          </a:p>
        </p:txBody>
      </p:sp>
      <p:sp>
        <p:nvSpPr>
          <p:cNvPr id="6" name="Título 1"/>
          <p:cNvSpPr txBox="1">
            <a:spLocks/>
          </p:cNvSpPr>
          <p:nvPr/>
        </p:nvSpPr>
        <p:spPr>
          <a:xfrm>
            <a:off x="985421" y="5028148"/>
            <a:ext cx="9960746" cy="832078"/>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a:r>
              <a:rPr lang="es-MX" sz="4000" dirty="0" smtClean="0">
                <a:solidFill>
                  <a:schemeClr val="tx1"/>
                </a:solidFill>
              </a:rPr>
              <a:t>Dr. Eduardo Peñalosa Castro</a:t>
            </a:r>
            <a:endParaRPr lang="es-MX" sz="4000" b="1" dirty="0">
              <a:ln w="22225">
                <a:solidFill>
                  <a:schemeClr val="accent2"/>
                </a:solidFill>
                <a:prstDash val="solid"/>
              </a:ln>
              <a:solidFill>
                <a:schemeClr val="tx1"/>
              </a:solidFill>
            </a:endParaRPr>
          </a:p>
        </p:txBody>
      </p:sp>
      <p:sp>
        <p:nvSpPr>
          <p:cNvPr id="9" name="Título 1"/>
          <p:cNvSpPr txBox="1">
            <a:spLocks/>
          </p:cNvSpPr>
          <p:nvPr/>
        </p:nvSpPr>
        <p:spPr>
          <a:xfrm>
            <a:off x="985421" y="3414020"/>
            <a:ext cx="9960746" cy="903725"/>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s-MX" sz="4800" dirty="0" smtClean="0">
                <a:ln w="0"/>
                <a:solidFill>
                  <a:schemeClr val="tx1"/>
                </a:solidFill>
                <a:effectLst>
                  <a:outerShdw blurRad="38100" dist="19050" dir="2700000" algn="tl" rotWithShape="0">
                    <a:schemeClr val="dk1">
                      <a:alpha val="40000"/>
                    </a:schemeClr>
                  </a:outerShdw>
                </a:effectLst>
              </a:rPr>
              <a:t>Informe Anual 2015</a:t>
            </a:r>
            <a:endParaRPr lang="es-MX" sz="48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707618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187611839"/>
              </p:ext>
            </p:extLst>
          </p:nvPr>
        </p:nvGraphicFramePr>
        <p:xfrm>
          <a:off x="707009" y="2769873"/>
          <a:ext cx="10925667" cy="3216146"/>
        </p:xfrm>
        <a:graphic>
          <a:graphicData uri="http://schemas.openxmlformats.org/drawingml/2006/table">
            <a:tbl>
              <a:tblPr firstRow="1" bandRow="1">
                <a:tableStyleId>{5C22544A-7EE6-4342-B048-85BDC9FD1C3A}</a:tableStyleId>
              </a:tblPr>
              <a:tblGrid>
                <a:gridCol w="2393988"/>
                <a:gridCol w="8531679"/>
              </a:tblGrid>
              <a:tr h="3469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Acciones emprendidas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Resultados alcanzados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28503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cs typeface="Helvetica"/>
                        </a:rPr>
                        <a:t>Redes de colaboración con otras 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rPr>
                        <a:t>P</a:t>
                      </a:r>
                      <a:r>
                        <a:rPr lang="es-MX" sz="1800" baseline="0" dirty="0" smtClean="0">
                          <a:solidFill>
                            <a:schemeClr val="tx1"/>
                          </a:solidFill>
                          <a:latin typeface="Arial Narrow" panose="020B0606020202030204" pitchFamily="34" charset="0"/>
                        </a:rPr>
                        <a:t>articipación</a:t>
                      </a:r>
                      <a:r>
                        <a:rPr lang="es-ES" sz="1800" baseline="0" dirty="0" smtClean="0">
                          <a:solidFill>
                            <a:schemeClr val="tx1"/>
                          </a:solidFill>
                          <a:latin typeface="Arial Narrow" panose="020B0606020202030204" pitchFamily="34" charset="0"/>
                        </a:rPr>
                        <a:t> de académicos</a:t>
                      </a:r>
                      <a:r>
                        <a:rPr lang="es-MX" sz="1800" baseline="0" dirty="0" smtClean="0">
                          <a:solidFill>
                            <a:schemeClr val="tx1"/>
                          </a:solidFill>
                          <a:latin typeface="Arial Narrow" panose="020B0606020202030204" pitchFamily="34" charset="0"/>
                        </a:rPr>
                        <a:t> en </a:t>
                      </a:r>
                      <a:r>
                        <a:rPr lang="es-MX" sz="1800" b="0" baseline="0" dirty="0" smtClean="0">
                          <a:solidFill>
                            <a:schemeClr val="tx1"/>
                          </a:solidFill>
                          <a:latin typeface="Arial Narrow" panose="020B0606020202030204" pitchFamily="34" charset="0"/>
                        </a:rPr>
                        <a:t>7</a:t>
                      </a:r>
                      <a:r>
                        <a:rPr lang="es-MX" sz="1800" b="1" baseline="0" dirty="0" smtClean="0">
                          <a:solidFill>
                            <a:schemeClr val="accent5"/>
                          </a:solidFill>
                          <a:latin typeface="Arial Narrow" panose="020B0606020202030204" pitchFamily="34" charset="0"/>
                        </a:rPr>
                        <a:t> </a:t>
                      </a:r>
                      <a:r>
                        <a:rPr lang="es-MX" sz="1800" baseline="0" dirty="0" smtClean="0">
                          <a:solidFill>
                            <a:schemeClr val="tx1"/>
                          </a:solidFill>
                          <a:latin typeface="Arial Narrow" panose="020B0606020202030204" pitchFamily="34" charset="0"/>
                        </a:rPr>
                        <a:t>redes de colaboración con otras IES </a:t>
                      </a:r>
                      <a:r>
                        <a:rPr lang="es-MX" sz="1800" b="0" baseline="0" dirty="0" smtClean="0">
                          <a:solidFill>
                            <a:schemeClr val="tx1"/>
                          </a:solidFill>
                          <a:latin typeface="Arial Narrow" panose="020B0606020202030204" pitchFamily="34" charset="0"/>
                        </a:rPr>
                        <a:t>para estudiar problemas asociados con el desarrollo sustentable:</a:t>
                      </a:r>
                    </a:p>
                    <a:p>
                      <a:pPr marL="0" marR="0" indent="0" algn="just" defTabSz="914400" rtl="0" eaLnBrk="1" fontAlgn="auto" latinLnBrk="0" hangingPunct="1">
                        <a:lnSpc>
                          <a:spcPct val="100000"/>
                        </a:lnSpc>
                        <a:spcBef>
                          <a:spcPts val="0"/>
                        </a:spcBef>
                        <a:spcAft>
                          <a:spcPts val="0"/>
                        </a:spcAft>
                        <a:buClrTx/>
                        <a:buSzTx/>
                        <a:buFont typeface="+mj-lt"/>
                        <a:buAutoNum type="arabicPeriod"/>
                        <a:tabLst/>
                        <a:defRPr/>
                      </a:pPr>
                      <a:r>
                        <a:rPr lang="es-MX" sz="1800" b="0" baseline="0" dirty="0" smtClean="0">
                          <a:solidFill>
                            <a:schemeClr val="tx1"/>
                          </a:solidFill>
                          <a:latin typeface="Arial Narrow" panose="020B0606020202030204" pitchFamily="34" charset="0"/>
                        </a:rPr>
                        <a:t> </a:t>
                      </a:r>
                      <a:r>
                        <a:rPr lang="es-MX" sz="1800" b="1" baseline="0" dirty="0" smtClean="0">
                          <a:solidFill>
                            <a:schemeClr val="tx1"/>
                          </a:solidFill>
                          <a:latin typeface="Arial Narrow" panose="020B0606020202030204" pitchFamily="34" charset="0"/>
                        </a:rPr>
                        <a:t>Red Mexicana de Investigadores en Estudios Organizacionales </a:t>
                      </a:r>
                      <a:r>
                        <a:rPr lang="es-MX" sz="1800" b="0" baseline="0" dirty="0" smtClean="0">
                          <a:solidFill>
                            <a:schemeClr val="tx1"/>
                          </a:solidFill>
                          <a:latin typeface="Arial Narrow" panose="020B0606020202030204" pitchFamily="34" charset="0"/>
                        </a:rPr>
                        <a:t>(Esther Morales Franco). </a:t>
                      </a:r>
                    </a:p>
                    <a:p>
                      <a:pPr marL="0" marR="0" indent="0" algn="just" defTabSz="914400" rtl="0" eaLnBrk="1" fontAlgn="auto" latinLnBrk="0" hangingPunct="1">
                        <a:lnSpc>
                          <a:spcPct val="100000"/>
                        </a:lnSpc>
                        <a:spcBef>
                          <a:spcPts val="0"/>
                        </a:spcBef>
                        <a:spcAft>
                          <a:spcPts val="0"/>
                        </a:spcAft>
                        <a:buClrTx/>
                        <a:buSzTx/>
                        <a:buFont typeface="+mj-lt"/>
                        <a:buAutoNum type="arabicPeriod"/>
                        <a:tabLst/>
                        <a:defRPr/>
                      </a:pPr>
                      <a:r>
                        <a:rPr lang="es-MX" sz="1800" b="0" baseline="0" dirty="0" smtClean="0">
                          <a:solidFill>
                            <a:schemeClr val="tx1"/>
                          </a:solidFill>
                          <a:latin typeface="Arial Narrow" panose="020B0606020202030204" pitchFamily="34" charset="0"/>
                        </a:rPr>
                        <a:t> </a:t>
                      </a:r>
                      <a:r>
                        <a:rPr lang="es-MX" sz="1800" b="1" baseline="0" dirty="0" smtClean="0">
                          <a:solidFill>
                            <a:schemeClr val="tx1"/>
                          </a:solidFill>
                          <a:latin typeface="Arial Narrow" panose="020B0606020202030204" pitchFamily="34" charset="0"/>
                        </a:rPr>
                        <a:t>Grupo PIERAN </a:t>
                      </a:r>
                      <a:r>
                        <a:rPr lang="es-MX" sz="1800" b="0" baseline="0" dirty="0" smtClean="0">
                          <a:solidFill>
                            <a:schemeClr val="tx1"/>
                          </a:solidFill>
                          <a:latin typeface="Arial Narrow" panose="020B0606020202030204" pitchFamily="34" charset="0"/>
                        </a:rPr>
                        <a:t>(Gregorio Hernández Zamora). Participan: UAM, UT, UPN, SU.</a:t>
                      </a:r>
                    </a:p>
                    <a:p>
                      <a:pPr marL="0" marR="0" indent="0" algn="just" defTabSz="914400" rtl="0" eaLnBrk="1" fontAlgn="auto" latinLnBrk="0" hangingPunct="1">
                        <a:lnSpc>
                          <a:spcPct val="100000"/>
                        </a:lnSpc>
                        <a:spcBef>
                          <a:spcPts val="0"/>
                        </a:spcBef>
                        <a:spcAft>
                          <a:spcPts val="0"/>
                        </a:spcAft>
                        <a:buClrTx/>
                        <a:buSzTx/>
                        <a:buFont typeface="+mj-lt"/>
                        <a:buAutoNum type="arabicPeriod"/>
                        <a:tabLst/>
                        <a:defRPr/>
                      </a:pPr>
                      <a:r>
                        <a:rPr lang="es-MX" sz="1800" b="0" baseline="0" dirty="0" smtClean="0">
                          <a:solidFill>
                            <a:schemeClr val="tx1"/>
                          </a:solidFill>
                          <a:latin typeface="Arial Narrow" panose="020B0606020202030204" pitchFamily="34" charset="0"/>
                        </a:rPr>
                        <a:t> </a:t>
                      </a:r>
                      <a:r>
                        <a:rPr lang="es-MX" sz="1800" b="1" baseline="0" dirty="0" smtClean="0">
                          <a:solidFill>
                            <a:schemeClr val="tx1"/>
                          </a:solidFill>
                          <a:latin typeface="Arial Narrow" panose="020B0606020202030204" pitchFamily="34" charset="0"/>
                        </a:rPr>
                        <a:t>WC2 </a:t>
                      </a:r>
                      <a:r>
                        <a:rPr lang="es-MX" sz="1800" b="0" baseline="0" dirty="0" smtClean="0">
                          <a:solidFill>
                            <a:schemeClr val="tx1"/>
                          </a:solidFill>
                          <a:latin typeface="Arial Narrow" panose="020B0606020202030204" pitchFamily="34" charset="0"/>
                        </a:rPr>
                        <a:t>(María Moreno Carranco). </a:t>
                      </a:r>
                    </a:p>
                    <a:p>
                      <a:pPr marL="0" marR="0" indent="0" algn="just" defTabSz="914400" rtl="0" eaLnBrk="1" fontAlgn="auto" latinLnBrk="0" hangingPunct="1">
                        <a:lnSpc>
                          <a:spcPct val="100000"/>
                        </a:lnSpc>
                        <a:spcBef>
                          <a:spcPts val="0"/>
                        </a:spcBef>
                        <a:spcAft>
                          <a:spcPts val="0"/>
                        </a:spcAft>
                        <a:buClrTx/>
                        <a:buSzTx/>
                        <a:buFont typeface="+mj-lt"/>
                        <a:buAutoNum type="arabicPeriod"/>
                        <a:tabLst/>
                        <a:defRPr/>
                      </a:pPr>
                      <a:r>
                        <a:rPr lang="es-MX" sz="1800" b="0" baseline="0" dirty="0" smtClean="0">
                          <a:solidFill>
                            <a:schemeClr val="tx1"/>
                          </a:solidFill>
                          <a:latin typeface="Arial Narrow" panose="020B0606020202030204" pitchFamily="34" charset="0"/>
                        </a:rPr>
                        <a:t> </a:t>
                      </a:r>
                      <a:r>
                        <a:rPr lang="es-MX" sz="1800" b="1" baseline="0" dirty="0" smtClean="0">
                          <a:solidFill>
                            <a:schemeClr val="tx1"/>
                          </a:solidFill>
                          <a:latin typeface="Arial Narrow" panose="020B0606020202030204" pitchFamily="34" charset="0"/>
                        </a:rPr>
                        <a:t>LAST-GIIT </a:t>
                      </a:r>
                      <a:r>
                        <a:rPr lang="es-MX" sz="1800" b="0" baseline="0" dirty="0" smtClean="0">
                          <a:solidFill>
                            <a:schemeClr val="tx1"/>
                          </a:solidFill>
                          <a:latin typeface="Arial Narrow" panose="020B0606020202030204" pitchFamily="34" charset="0"/>
                        </a:rPr>
                        <a:t>(Salomón González Arellano). Participan: DCSH y DCCD de la UAM-C.</a:t>
                      </a:r>
                    </a:p>
                    <a:p>
                      <a:pPr marL="0" marR="0" indent="0" algn="just" defTabSz="914400" rtl="0" eaLnBrk="1" fontAlgn="auto" latinLnBrk="0" hangingPunct="1">
                        <a:lnSpc>
                          <a:spcPct val="100000"/>
                        </a:lnSpc>
                        <a:spcBef>
                          <a:spcPts val="0"/>
                        </a:spcBef>
                        <a:spcAft>
                          <a:spcPts val="0"/>
                        </a:spcAft>
                        <a:buClrTx/>
                        <a:buSzTx/>
                        <a:buFont typeface="+mj-lt"/>
                        <a:buAutoNum type="arabicPeriod"/>
                        <a:tabLst/>
                        <a:defRPr/>
                      </a:pPr>
                      <a:r>
                        <a:rPr lang="es-MX" sz="1800" b="0" baseline="0" dirty="0" smtClean="0">
                          <a:solidFill>
                            <a:schemeClr val="tx1"/>
                          </a:solidFill>
                          <a:latin typeface="Arial Narrow" panose="020B0606020202030204" pitchFamily="34" charset="0"/>
                        </a:rPr>
                        <a:t> </a:t>
                      </a:r>
                      <a:r>
                        <a:rPr lang="es-MX" sz="1800" b="1" baseline="0" dirty="0" smtClean="0">
                          <a:solidFill>
                            <a:schemeClr val="tx1"/>
                          </a:solidFill>
                          <a:latin typeface="Arial Narrow" panose="020B0606020202030204" pitchFamily="34" charset="0"/>
                        </a:rPr>
                        <a:t>Seminario de movilidad urbana </a:t>
                      </a:r>
                      <a:r>
                        <a:rPr lang="es-MX" sz="1800" b="0" baseline="0" dirty="0" smtClean="0">
                          <a:solidFill>
                            <a:schemeClr val="tx1"/>
                          </a:solidFill>
                          <a:latin typeface="Arial Narrow" panose="020B0606020202030204" pitchFamily="34" charset="0"/>
                        </a:rPr>
                        <a:t>(Salomón González Arellano).</a:t>
                      </a:r>
                    </a:p>
                    <a:p>
                      <a:pPr marL="0" marR="0" indent="0" algn="just" defTabSz="914400" rtl="0" eaLnBrk="1" fontAlgn="auto" latinLnBrk="0" hangingPunct="1">
                        <a:lnSpc>
                          <a:spcPct val="100000"/>
                        </a:lnSpc>
                        <a:spcBef>
                          <a:spcPts val="0"/>
                        </a:spcBef>
                        <a:spcAft>
                          <a:spcPts val="0"/>
                        </a:spcAft>
                        <a:buClrTx/>
                        <a:buSzTx/>
                        <a:buFont typeface="+mj-lt"/>
                        <a:buAutoNum type="arabicPeriod"/>
                        <a:tabLst/>
                        <a:defRPr/>
                      </a:pPr>
                      <a:r>
                        <a:rPr lang="es-MX" sz="1800" b="0" baseline="0" dirty="0" smtClean="0">
                          <a:solidFill>
                            <a:schemeClr val="tx1"/>
                          </a:solidFill>
                          <a:latin typeface="Arial Narrow" panose="020B0606020202030204" pitchFamily="34" charset="0"/>
                        </a:rPr>
                        <a:t> </a:t>
                      </a:r>
                      <a:r>
                        <a:rPr lang="es-MX" sz="1800" b="1" baseline="0" dirty="0" smtClean="0">
                          <a:solidFill>
                            <a:schemeClr val="tx1"/>
                          </a:solidFill>
                          <a:latin typeface="Arial Narrow" panose="020B0606020202030204" pitchFamily="34" charset="0"/>
                        </a:rPr>
                        <a:t>Red Nacional de Planes Ambientales </a:t>
                      </a:r>
                      <a:r>
                        <a:rPr lang="es-MX" sz="1800" b="0" baseline="0" dirty="0" smtClean="0">
                          <a:solidFill>
                            <a:schemeClr val="tx1"/>
                          </a:solidFill>
                          <a:latin typeface="Arial Narrow" panose="020B0606020202030204" pitchFamily="34" charset="0"/>
                        </a:rPr>
                        <a:t>(Arq. Sergio García).</a:t>
                      </a:r>
                    </a:p>
                    <a:p>
                      <a:pPr marL="0" marR="0" indent="0" algn="just" defTabSz="914400" rtl="0" eaLnBrk="1" fontAlgn="auto" latinLnBrk="0" hangingPunct="1">
                        <a:lnSpc>
                          <a:spcPct val="100000"/>
                        </a:lnSpc>
                        <a:spcBef>
                          <a:spcPts val="0"/>
                        </a:spcBef>
                        <a:spcAft>
                          <a:spcPts val="0"/>
                        </a:spcAft>
                        <a:buClrTx/>
                        <a:buSzTx/>
                        <a:buFont typeface="+mj-lt"/>
                        <a:buAutoNum type="arabicPeriod"/>
                        <a:tabLst/>
                        <a:defRPr/>
                      </a:pPr>
                      <a:r>
                        <a:rPr lang="es-MX" sz="1800" b="0" baseline="0" dirty="0" smtClean="0">
                          <a:solidFill>
                            <a:schemeClr val="tx1"/>
                          </a:solidFill>
                          <a:latin typeface="Arial Narrow" panose="020B0606020202030204" pitchFamily="34" charset="0"/>
                        </a:rPr>
                        <a:t> </a:t>
                      </a:r>
                      <a:r>
                        <a:rPr lang="es-MX" sz="1800" b="1" baseline="0" dirty="0" smtClean="0">
                          <a:solidFill>
                            <a:schemeClr val="tx1"/>
                          </a:solidFill>
                          <a:latin typeface="Arial Narrow" panose="020B0606020202030204" pitchFamily="34" charset="0"/>
                        </a:rPr>
                        <a:t>Iniciativa Universitaria para la Zona Poniente </a:t>
                      </a:r>
                      <a:r>
                        <a:rPr lang="es-MX" sz="1800" b="0" baseline="0" dirty="0" smtClean="0">
                          <a:solidFill>
                            <a:schemeClr val="tx1"/>
                          </a:solidFill>
                          <a:latin typeface="Arial Narrow" panose="020B0606020202030204" pitchFamily="34" charset="0"/>
                        </a:rPr>
                        <a:t>(Dr. Eduardo Peñalosa, Dr. Salomón</a:t>
                      </a:r>
                      <a:r>
                        <a:rPr lang="es-ES" sz="1800" b="0" baseline="0" dirty="0" smtClean="0">
                          <a:solidFill>
                            <a:schemeClr val="tx1"/>
                          </a:solidFill>
                          <a:latin typeface="Arial Narrow" panose="020B0606020202030204" pitchFamily="34" charset="0"/>
                        </a:rPr>
                        <a:t> González, Dr. Rodolfo Quintero, Dr. Manuel Rodríguez </a:t>
                      </a:r>
                      <a:r>
                        <a:rPr lang="es-ES" sz="1800" b="0" baseline="0" dirty="0" err="1" smtClean="0">
                          <a:solidFill>
                            <a:schemeClr val="tx1"/>
                          </a:solidFill>
                          <a:latin typeface="Arial Narrow" panose="020B0606020202030204" pitchFamily="34" charset="0"/>
                        </a:rPr>
                        <a:t>Viqueira</a:t>
                      </a:r>
                      <a:r>
                        <a:rPr lang="es-MX" sz="1800" b="0" baseline="0" dirty="0" smtClean="0">
                          <a:solidFill>
                            <a:schemeClr val="tx1"/>
                          </a:solidFill>
                          <a:latin typeface="Arial Narrow" panose="020B0606020202030204" pitchFamily="34" charset="0"/>
                        </a:rPr>
                        <a:t>). Participan: UAM-C, UIA, ITESM, CIDE.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4 Rectángulo"/>
          <p:cNvSpPr/>
          <p:nvPr/>
        </p:nvSpPr>
        <p:spPr>
          <a:xfrm>
            <a:off x="665362" y="2275160"/>
            <a:ext cx="10952841" cy="461665"/>
          </a:xfrm>
          <a:prstGeom prst="rect">
            <a:avLst/>
          </a:prstGeom>
          <a:solidFill>
            <a:srgbClr val="009B00"/>
          </a:solidFill>
          <a:ln>
            <a:solidFill>
              <a:schemeClr val="tx1"/>
            </a:solidFill>
          </a:ln>
        </p:spPr>
        <p:txBody>
          <a:bodyPr wrap="square">
            <a:spAutoFit/>
          </a:bodyPr>
          <a:lstStyle/>
          <a:p>
            <a:pPr algn="ctr"/>
            <a:r>
              <a:rPr lang="es-MX" sz="2400" dirty="0" smtClean="0">
                <a:solidFill>
                  <a:schemeClr val="bg1"/>
                </a:solidFill>
                <a:latin typeface="Helvetica"/>
                <a:cs typeface="Helvetica"/>
              </a:rPr>
              <a:t>Estrategias de Investigaci</a:t>
            </a:r>
            <a:r>
              <a:rPr lang="es-ES" sz="2400" dirty="0" err="1" smtClean="0">
                <a:solidFill>
                  <a:schemeClr val="bg1"/>
                </a:solidFill>
                <a:latin typeface="Helvetica"/>
                <a:cs typeface="Helvetica"/>
              </a:rPr>
              <a:t>ón</a:t>
            </a:r>
            <a:endParaRPr lang="es-MX" sz="2400" dirty="0">
              <a:solidFill>
                <a:schemeClr val="bg1"/>
              </a:solidFill>
              <a:latin typeface="Helvetica"/>
              <a:cs typeface="Helvetica"/>
            </a:endParaRPr>
          </a:p>
        </p:txBody>
      </p:sp>
      <p:sp>
        <p:nvSpPr>
          <p:cNvPr id="8" name="16 Rectángulo"/>
          <p:cNvSpPr/>
          <p:nvPr/>
        </p:nvSpPr>
        <p:spPr>
          <a:xfrm>
            <a:off x="954795" y="1814144"/>
            <a:ext cx="10148661" cy="461665"/>
          </a:xfrm>
          <a:prstGeom prst="rect">
            <a:avLst/>
          </a:prstGeom>
        </p:spPr>
        <p:txBody>
          <a:bodyPr wrap="square">
            <a:spAutoFit/>
          </a:bodyPr>
          <a:lstStyle/>
          <a:p>
            <a:pPr algn="ctr"/>
            <a:r>
              <a:rPr lang="es-MX" sz="2400" b="1" dirty="0">
                <a:ln w="12700">
                  <a:solidFill>
                    <a:schemeClr val="accent6">
                      <a:lumMod val="75000"/>
                    </a:schemeClr>
                  </a:solidFill>
                  <a:prstDash val="solid"/>
                </a:ln>
                <a:solidFill>
                  <a:schemeClr val="accent6">
                    <a:lumMod val="75000"/>
                  </a:schemeClr>
                </a:solidFill>
                <a:latin typeface="Helvetica"/>
                <a:cs typeface="Helvetica"/>
              </a:rPr>
              <a:t>Programa Interdisciplinario de Desarrollo Sustentable (PIDS</a:t>
            </a:r>
            <a:r>
              <a:rPr lang="es-MX" sz="2400" b="1" dirty="0" smtClean="0">
                <a:ln w="12700">
                  <a:solidFill>
                    <a:schemeClr val="accent6">
                      <a:lumMod val="75000"/>
                    </a:schemeClr>
                  </a:solidFill>
                  <a:prstDash val="solid"/>
                </a:ln>
                <a:solidFill>
                  <a:schemeClr val="accent6">
                    <a:lumMod val="75000"/>
                  </a:schemeClr>
                </a:solidFill>
                <a:latin typeface="Helvetica"/>
                <a:cs typeface="Helvetica"/>
              </a:rPr>
              <a:t>)</a:t>
            </a:r>
            <a:endParaRPr lang="es-MX" sz="2400" b="1" dirty="0">
              <a:ln w="12700">
                <a:solidFill>
                  <a:schemeClr val="accent6">
                    <a:lumMod val="75000"/>
                  </a:schemeClr>
                </a:solidFill>
                <a:prstDash val="solid"/>
              </a:ln>
              <a:solidFill>
                <a:schemeClr val="accent6">
                  <a:lumMod val="75000"/>
                </a:schemeClr>
              </a:solidFill>
              <a:latin typeface="Helvetica"/>
              <a:cs typeface="Helvetica"/>
            </a:endParaRPr>
          </a:p>
        </p:txBody>
      </p:sp>
    </p:spTree>
    <p:extLst>
      <p:ext uri="{BB962C8B-B14F-4D97-AF65-F5344CB8AC3E}">
        <p14:creationId xmlns:p14="http://schemas.microsoft.com/office/powerpoint/2010/main" val="995789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843594001"/>
              </p:ext>
            </p:extLst>
          </p:nvPr>
        </p:nvGraphicFramePr>
        <p:xfrm>
          <a:off x="736692" y="2824603"/>
          <a:ext cx="10952842" cy="2127297"/>
        </p:xfrm>
        <a:graphic>
          <a:graphicData uri="http://schemas.openxmlformats.org/drawingml/2006/table">
            <a:tbl>
              <a:tblPr firstRow="1" bandRow="1">
                <a:tableStyleId>{5C22544A-7EE6-4342-B048-85BDC9FD1C3A}</a:tableStyleId>
              </a:tblPr>
              <a:tblGrid>
                <a:gridCol w="3571547"/>
                <a:gridCol w="7381295"/>
              </a:tblGrid>
              <a:tr h="3899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Acciones emprendidas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Resultados alcanzados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121298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kern="1200" dirty="0">
                          <a:solidFill>
                            <a:schemeClr val="tx1"/>
                          </a:solidFill>
                          <a:latin typeface="Arial Narrow" panose="020B0606020202030204" pitchFamily="34" charset="0"/>
                          <a:ea typeface="+mn-ea"/>
                          <a:cs typeface="+mn-cs"/>
                        </a:rPr>
                        <a:t>Establecer alianzas con organismos nacionales y </a:t>
                      </a:r>
                      <a:r>
                        <a:rPr lang="es-MX" sz="1800" kern="1200" dirty="0" smtClean="0">
                          <a:solidFill>
                            <a:schemeClr val="tx1"/>
                          </a:solidFill>
                          <a:latin typeface="Arial Narrow" panose="020B0606020202030204" pitchFamily="34" charset="0"/>
                          <a:ea typeface="+mn-ea"/>
                          <a:cs typeface="+mn-cs"/>
                        </a:rPr>
                        <a:t>extranjeros.</a:t>
                      </a:r>
                      <a:endParaRPr lang="es-MX" sz="1800" kern="1200" dirty="0">
                        <a:solidFill>
                          <a:schemeClr val="tx1"/>
                        </a:solidFill>
                        <a:latin typeface="Arial Narrow" panose="020B0606020202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b="0" kern="1200" dirty="0">
                          <a:solidFill>
                            <a:schemeClr val="tx1"/>
                          </a:solidFill>
                          <a:latin typeface="Arial Narrow" panose="020B0606020202030204" pitchFamily="34" charset="0"/>
                          <a:ea typeface="+mn-ea"/>
                          <a:cs typeface="+mn-cs"/>
                        </a:rPr>
                        <a:t>Se </a:t>
                      </a:r>
                      <a:r>
                        <a:rPr lang="es-MX" sz="1800" b="0" kern="1200" dirty="0" smtClean="0">
                          <a:solidFill>
                            <a:schemeClr val="tx1"/>
                          </a:solidFill>
                          <a:latin typeface="Arial Narrow" panose="020B0606020202030204" pitchFamily="34" charset="0"/>
                          <a:ea typeface="+mn-ea"/>
                          <a:cs typeface="+mn-cs"/>
                        </a:rPr>
                        <a:t>establecieron dos convenios nacionales para </a:t>
                      </a:r>
                      <a:r>
                        <a:rPr lang="es-MX" sz="1800" b="0" kern="1200" dirty="0">
                          <a:solidFill>
                            <a:schemeClr val="tx1"/>
                          </a:solidFill>
                          <a:latin typeface="Arial Narrow" panose="020B0606020202030204" pitchFamily="34" charset="0"/>
                          <a:ea typeface="+mn-ea"/>
                          <a:cs typeface="+mn-cs"/>
                        </a:rPr>
                        <a:t>llevar a cabo acciones conjuntas </a:t>
                      </a:r>
                      <a:r>
                        <a:rPr lang="es-MX" sz="1800" b="0" kern="1200" dirty="0" smtClean="0">
                          <a:solidFill>
                            <a:schemeClr val="tx1"/>
                          </a:solidFill>
                          <a:latin typeface="Arial Narrow" panose="020B0606020202030204" pitchFamily="34" charset="0"/>
                          <a:ea typeface="+mn-ea"/>
                          <a:cs typeface="+mn-cs"/>
                        </a:rPr>
                        <a:t>relacionadas con el </a:t>
                      </a:r>
                      <a:r>
                        <a:rPr lang="es-MX" sz="1800" b="0" kern="1200" dirty="0">
                          <a:solidFill>
                            <a:schemeClr val="tx1"/>
                          </a:solidFill>
                          <a:latin typeface="Arial Narrow" panose="020B0606020202030204" pitchFamily="34" charset="0"/>
                          <a:ea typeface="+mn-ea"/>
                          <a:cs typeface="+mn-cs"/>
                        </a:rPr>
                        <a:t>tema de </a:t>
                      </a:r>
                      <a:r>
                        <a:rPr lang="es-MX" sz="1800" b="0" kern="1200" dirty="0" smtClean="0">
                          <a:solidFill>
                            <a:schemeClr val="tx1"/>
                          </a:solidFill>
                          <a:latin typeface="Arial Narrow" panose="020B0606020202030204" pitchFamily="34" charset="0"/>
                          <a:ea typeface="+mn-ea"/>
                          <a:cs typeface="+mn-cs"/>
                        </a:rPr>
                        <a:t>sustentabilidad, a</a:t>
                      </a:r>
                      <a:r>
                        <a:rPr lang="es-MX" sz="1800" b="0" kern="1200" baseline="0" dirty="0" smtClean="0">
                          <a:solidFill>
                            <a:schemeClr val="tx1"/>
                          </a:solidFill>
                          <a:latin typeface="Arial Narrow" panose="020B0606020202030204" pitchFamily="34" charset="0"/>
                          <a:ea typeface="+mn-ea"/>
                          <a:cs typeface="+mn-cs"/>
                        </a:rPr>
                        <a:t> través de la participación de la Unidad en los consejos asesores respectivos</a:t>
                      </a:r>
                      <a:r>
                        <a:rPr lang="es-MX" sz="1800" b="0" kern="1200" dirty="0" smtClean="0">
                          <a:solidFill>
                            <a:schemeClr val="tx1"/>
                          </a:solidFill>
                          <a:latin typeface="Arial Narrow" panose="020B0606020202030204" pitchFamily="34" charset="0"/>
                          <a:ea typeface="+mn-ea"/>
                          <a:cs typeface="+mn-cs"/>
                        </a:rPr>
                        <a:t>:</a:t>
                      </a:r>
                    </a:p>
                    <a:p>
                      <a:pPr marL="0" marR="0" indent="0" algn="just" defTabSz="914400" rtl="0" eaLnBrk="1" fontAlgn="auto" latinLnBrk="0" hangingPunct="1">
                        <a:lnSpc>
                          <a:spcPct val="100000"/>
                        </a:lnSpc>
                        <a:spcBef>
                          <a:spcPts val="0"/>
                        </a:spcBef>
                        <a:spcAft>
                          <a:spcPts val="0"/>
                        </a:spcAft>
                        <a:buClrTx/>
                        <a:buSzTx/>
                        <a:buFontTx/>
                        <a:buChar char="-"/>
                        <a:tabLst/>
                        <a:defRPr/>
                      </a:pPr>
                      <a:r>
                        <a:rPr lang="es-MX" sz="1800" b="0" i="1" kern="1200" baseline="0" dirty="0" smtClean="0">
                          <a:solidFill>
                            <a:schemeClr val="tx1"/>
                          </a:solidFill>
                          <a:latin typeface="Arial Narrow" panose="020B0606020202030204" pitchFamily="34" charset="0"/>
                          <a:ea typeface="+mn-ea"/>
                          <a:cs typeface="+mn-cs"/>
                        </a:rPr>
                        <a:t>  Consejo Asesor del área natural protegida con categoría de zona de conservación ecológica </a:t>
                      </a:r>
                      <a:r>
                        <a:rPr lang="es-MX" sz="1800" b="1" i="1" kern="1200" baseline="0" dirty="0" smtClean="0">
                          <a:solidFill>
                            <a:schemeClr val="tx1"/>
                          </a:solidFill>
                          <a:latin typeface="Arial Narrow" panose="020B0606020202030204" pitchFamily="34" charset="0"/>
                          <a:ea typeface="+mn-ea"/>
                          <a:cs typeface="+mn-cs"/>
                        </a:rPr>
                        <a:t>“La Loma”</a:t>
                      </a:r>
                      <a:r>
                        <a:rPr lang="es-MX" sz="1800" b="0" i="1" kern="1200" baseline="0" dirty="0" smtClean="0">
                          <a:solidFill>
                            <a:schemeClr val="tx1"/>
                          </a:solidFill>
                          <a:latin typeface="Arial Narrow" panose="020B0606020202030204" pitchFamily="34" charset="0"/>
                          <a:ea typeface="+mn-ea"/>
                          <a:cs typeface="+mn-cs"/>
                        </a:rPr>
                        <a:t>.</a:t>
                      </a:r>
                      <a:endParaRPr lang="es-MX" sz="1800" b="0" kern="1200" baseline="0" dirty="0" smtClean="0">
                        <a:solidFill>
                          <a:schemeClr val="tx1"/>
                        </a:solidFill>
                        <a:latin typeface="Arial Narrow" panose="020B0606020202030204"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Tx/>
                        <a:buChar char="-"/>
                        <a:tabLst/>
                        <a:defRPr/>
                      </a:pPr>
                      <a:r>
                        <a:rPr lang="es-MX" sz="1800" b="0" i="1" kern="1200" baseline="0" dirty="0" smtClean="0">
                          <a:solidFill>
                            <a:schemeClr val="tx1"/>
                          </a:solidFill>
                          <a:latin typeface="Arial Narrow" panose="020B0606020202030204" pitchFamily="34" charset="0"/>
                          <a:ea typeface="+mn-ea"/>
                          <a:cs typeface="+mn-cs"/>
                        </a:rPr>
                        <a:t>  Consejo Asesor del área natural protegida </a:t>
                      </a:r>
                      <a:r>
                        <a:rPr lang="es-MX" sz="1800" b="1" i="1" kern="1200" baseline="0" dirty="0" smtClean="0">
                          <a:solidFill>
                            <a:schemeClr val="tx1"/>
                          </a:solidFill>
                          <a:latin typeface="Arial Narrow" panose="020B0606020202030204" pitchFamily="34" charset="0"/>
                          <a:ea typeface="+mn-ea"/>
                          <a:cs typeface="+mn-cs"/>
                        </a:rPr>
                        <a:t>“Desierto de los Leones”</a:t>
                      </a:r>
                      <a:r>
                        <a:rPr lang="es-MX" sz="1800" b="0" i="1" kern="1200" baseline="0" dirty="0" smtClean="0">
                          <a:solidFill>
                            <a:schemeClr val="tx1"/>
                          </a:solidFill>
                          <a:latin typeface="Arial Narrow" panose="020B0606020202030204" pitchFamily="34" charset="0"/>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4 Rectángulo"/>
          <p:cNvSpPr/>
          <p:nvPr/>
        </p:nvSpPr>
        <p:spPr>
          <a:xfrm>
            <a:off x="750205" y="2312863"/>
            <a:ext cx="10952841" cy="461665"/>
          </a:xfrm>
          <a:prstGeom prst="rect">
            <a:avLst/>
          </a:prstGeom>
          <a:solidFill>
            <a:srgbClr val="009B00"/>
          </a:solidFill>
          <a:ln>
            <a:solidFill>
              <a:schemeClr val="tx1"/>
            </a:solidFill>
          </a:ln>
        </p:spPr>
        <p:txBody>
          <a:bodyPr wrap="square">
            <a:spAutoFit/>
          </a:bodyPr>
          <a:lstStyle/>
          <a:p>
            <a:pPr algn="ctr"/>
            <a:r>
              <a:rPr lang="es-MX" sz="2400" dirty="0" smtClean="0">
                <a:solidFill>
                  <a:schemeClr val="bg1"/>
                </a:solidFill>
                <a:latin typeface="Helvetica"/>
                <a:cs typeface="Helvetica"/>
              </a:rPr>
              <a:t>Estrategias de Investigaci</a:t>
            </a:r>
            <a:r>
              <a:rPr lang="es-ES" sz="2400" dirty="0" err="1" smtClean="0">
                <a:solidFill>
                  <a:schemeClr val="bg1"/>
                </a:solidFill>
                <a:latin typeface="Helvetica"/>
                <a:cs typeface="Helvetica"/>
              </a:rPr>
              <a:t>ón</a:t>
            </a:r>
            <a:endParaRPr lang="es-MX" sz="2400" dirty="0">
              <a:solidFill>
                <a:schemeClr val="bg1"/>
              </a:solidFill>
              <a:latin typeface="Helvetica"/>
              <a:cs typeface="Helvetica"/>
            </a:endParaRPr>
          </a:p>
        </p:txBody>
      </p:sp>
      <p:sp>
        <p:nvSpPr>
          <p:cNvPr id="8" name="16 Rectángulo"/>
          <p:cNvSpPr/>
          <p:nvPr/>
        </p:nvSpPr>
        <p:spPr>
          <a:xfrm>
            <a:off x="1039638" y="1851847"/>
            <a:ext cx="10148661" cy="461665"/>
          </a:xfrm>
          <a:prstGeom prst="rect">
            <a:avLst/>
          </a:prstGeom>
        </p:spPr>
        <p:txBody>
          <a:bodyPr wrap="square">
            <a:spAutoFit/>
          </a:bodyPr>
          <a:lstStyle/>
          <a:p>
            <a:pPr algn="ctr"/>
            <a:r>
              <a:rPr lang="es-MX" sz="2400" b="1" dirty="0">
                <a:ln w="12700">
                  <a:solidFill>
                    <a:schemeClr val="accent6">
                      <a:lumMod val="75000"/>
                    </a:schemeClr>
                  </a:solidFill>
                  <a:prstDash val="solid"/>
                </a:ln>
                <a:solidFill>
                  <a:schemeClr val="accent6">
                    <a:lumMod val="75000"/>
                  </a:schemeClr>
                </a:solidFill>
                <a:latin typeface="Helvetica"/>
                <a:cs typeface="Helvetica"/>
              </a:rPr>
              <a:t>Programa Interdisciplinario de Desarrollo Sustentable (PIDS</a:t>
            </a:r>
            <a:r>
              <a:rPr lang="es-MX" sz="2400" b="1" dirty="0" smtClean="0">
                <a:ln w="12700">
                  <a:solidFill>
                    <a:schemeClr val="accent6">
                      <a:lumMod val="75000"/>
                    </a:schemeClr>
                  </a:solidFill>
                  <a:prstDash val="solid"/>
                </a:ln>
                <a:solidFill>
                  <a:schemeClr val="accent6">
                    <a:lumMod val="75000"/>
                  </a:schemeClr>
                </a:solidFill>
                <a:latin typeface="Helvetica"/>
                <a:cs typeface="Helvetica"/>
              </a:rPr>
              <a:t>)</a:t>
            </a:r>
            <a:endParaRPr lang="es-MX" sz="2400" b="1" dirty="0">
              <a:ln w="12700">
                <a:solidFill>
                  <a:schemeClr val="accent6">
                    <a:lumMod val="75000"/>
                  </a:schemeClr>
                </a:solidFill>
                <a:prstDash val="solid"/>
              </a:ln>
              <a:solidFill>
                <a:schemeClr val="accent6">
                  <a:lumMod val="75000"/>
                </a:schemeClr>
              </a:solidFill>
              <a:latin typeface="Helvetica"/>
              <a:cs typeface="Helvetica"/>
            </a:endParaRPr>
          </a:p>
        </p:txBody>
      </p:sp>
    </p:spTree>
    <p:extLst>
      <p:ext uri="{BB962C8B-B14F-4D97-AF65-F5344CB8AC3E}">
        <p14:creationId xmlns:p14="http://schemas.microsoft.com/office/powerpoint/2010/main" val="4121378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298677232"/>
              </p:ext>
            </p:extLst>
          </p:nvPr>
        </p:nvGraphicFramePr>
        <p:xfrm>
          <a:off x="628059" y="2176901"/>
          <a:ext cx="10952842" cy="4028440"/>
        </p:xfrm>
        <a:graphic>
          <a:graphicData uri="http://schemas.openxmlformats.org/drawingml/2006/table">
            <a:tbl>
              <a:tblPr firstRow="1" bandRow="1">
                <a:tableStyleId>{5C22544A-7EE6-4342-B048-85BDC9FD1C3A}</a:tableStyleId>
              </a:tblPr>
              <a:tblGrid>
                <a:gridCol w="4355195"/>
                <a:gridCol w="6597647"/>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Acciones emprendidas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Resultados alcanzados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cs typeface="Helvetica"/>
                        </a:rPr>
                        <a:t>Proyectos </a:t>
                      </a:r>
                      <a:r>
                        <a:rPr lang="es-MX" sz="1800" dirty="0" smtClean="0">
                          <a:solidFill>
                            <a:srgbClr val="FF0000"/>
                          </a:solidFill>
                          <a:latin typeface="Arial Narrow" panose="020B0606020202030204" pitchFamily="34" charset="0"/>
                          <a:cs typeface="Helvetica"/>
                        </a:rPr>
                        <a:t>de</a:t>
                      </a:r>
                      <a:r>
                        <a:rPr lang="es-MX" sz="1800" dirty="0" smtClean="0">
                          <a:solidFill>
                            <a:schemeClr val="tx1"/>
                          </a:solidFill>
                          <a:latin typeface="Arial Narrow" panose="020B0606020202030204" pitchFamily="34" charset="0"/>
                          <a:cs typeface="Helvetica"/>
                        </a:rPr>
                        <a:t> promoci</a:t>
                      </a:r>
                      <a:r>
                        <a:rPr lang="es-ES" sz="1800" dirty="0" err="1" smtClean="0">
                          <a:solidFill>
                            <a:schemeClr val="tx1"/>
                          </a:solidFill>
                          <a:latin typeface="Arial Narrow" panose="020B0606020202030204" pitchFamily="34" charset="0"/>
                          <a:cs typeface="Helvetica"/>
                        </a:rPr>
                        <a:t>ó</a:t>
                      </a:r>
                      <a:r>
                        <a:rPr lang="es-MX" sz="1800" dirty="0" smtClean="0">
                          <a:solidFill>
                            <a:schemeClr val="tx1"/>
                          </a:solidFill>
                          <a:latin typeface="Arial Narrow" panose="020B0606020202030204" pitchFamily="34" charset="0"/>
                          <a:cs typeface="Helvetica"/>
                        </a:rPr>
                        <a:t>n de la cultura ambiental y sustentable</a:t>
                      </a:r>
                      <a:r>
                        <a:rPr lang="es-MX" sz="1800" baseline="0" dirty="0" smtClean="0">
                          <a:solidFill>
                            <a:schemeClr val="tx1"/>
                          </a:solidFill>
                          <a:latin typeface="Arial Narrow" panose="020B0606020202030204" pitchFamily="34" charset="0"/>
                          <a:cs typeface="Helvetica"/>
                        </a:rPr>
                        <a:t> en la zona de influencia, apoyados por la Unidad</a:t>
                      </a:r>
                      <a:endParaRPr lang="es-MX" sz="1800" dirty="0" smtClean="0">
                        <a:solidFill>
                          <a:schemeClr val="tx1"/>
                        </a:solidFill>
                        <a:latin typeface="Arial Narrow" panose="020B0606020202030204" pitchFamily="34" charset="0"/>
                        <a:cs typeface="Helvetic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rPr>
                        <a:t>Proyecto </a:t>
                      </a:r>
                      <a:r>
                        <a:rPr lang="es-MX" sz="1800" b="1" i="1" baseline="0" dirty="0" smtClean="0">
                          <a:solidFill>
                            <a:schemeClr val="tx1"/>
                          </a:solidFill>
                          <a:latin typeface="Arial Narrow" panose="020B0606020202030204" pitchFamily="34" charset="0"/>
                        </a:rPr>
                        <a:t>Historias de pueblos, barrios y colonias del poniente del Distrito Federal</a:t>
                      </a:r>
                      <a:r>
                        <a:rPr lang="es-MX" sz="1800" b="1" baseline="0" dirty="0" smtClean="0">
                          <a:solidFill>
                            <a:schemeClr val="tx1"/>
                          </a:solidFill>
                          <a:latin typeface="Arial Narrow" panose="020B0606020202030204" pitchFamily="34" charset="0"/>
                        </a:rPr>
                        <a:t>, </a:t>
                      </a:r>
                      <a:r>
                        <a:rPr lang="es-MX" sz="1800" b="0" baseline="0" dirty="0" smtClean="0">
                          <a:solidFill>
                            <a:schemeClr val="tx1"/>
                          </a:solidFill>
                          <a:latin typeface="Arial Narrow" panose="020B0606020202030204" pitchFamily="34" charset="0"/>
                        </a:rPr>
                        <a:t>libro homónimo </a:t>
                      </a:r>
                      <a:r>
                        <a:rPr lang="es-MX" sz="1800" baseline="0" dirty="0" smtClean="0">
                          <a:solidFill>
                            <a:schemeClr val="tx1"/>
                          </a:solidFill>
                          <a:latin typeface="Arial Narrow" panose="020B0606020202030204" pitchFamily="34" charset="0"/>
                        </a:rPr>
                        <a:t>coordinado por el Dr. Mario Barbosa. Plante</a:t>
                      </a:r>
                      <a:r>
                        <a:rPr lang="es-ES" sz="1800" baseline="0" dirty="0" smtClean="0">
                          <a:solidFill>
                            <a:schemeClr val="tx1"/>
                          </a:solidFill>
                          <a:latin typeface="Arial Narrow" panose="020B0606020202030204" pitchFamily="34" charset="0"/>
                        </a:rPr>
                        <a:t>ó un </a:t>
                      </a:r>
                      <a:r>
                        <a:rPr lang="es-MX" sz="1800" baseline="0" dirty="0" smtClean="0">
                          <a:solidFill>
                            <a:schemeClr val="tx1"/>
                          </a:solidFill>
                          <a:latin typeface="Arial Narrow" panose="020B0606020202030204" pitchFamily="34" charset="0"/>
                        </a:rPr>
                        <a:t>acompañamiento en investigación histórica y técnicas de producción audiovisual para que los participantes pudieran escribir la historia de su barrio o pueblo. </a:t>
                      </a: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b="0" baseline="0" dirty="0" smtClean="0">
                          <a:solidFill>
                            <a:schemeClr val="tx1"/>
                          </a:solidFill>
                          <a:latin typeface="Arial Narrow" panose="020B0606020202030204" pitchFamily="34" charset="0"/>
                        </a:rPr>
                        <a:t>Otro proyecto fue </a:t>
                      </a:r>
                      <a:r>
                        <a:rPr lang="es-MX" sz="1800" b="1" i="1" baseline="0" dirty="0" smtClean="0">
                          <a:latin typeface="Arial Narrow" panose="020B0606020202030204" pitchFamily="34" charset="0"/>
                        </a:rPr>
                        <a:t>Belén de las Flores</a:t>
                      </a:r>
                      <a:r>
                        <a:rPr lang="es-MX" sz="1800" b="0" i="0" baseline="0" dirty="0" smtClean="0">
                          <a:latin typeface="Arial Narrow" panose="020B0606020202030204" pitchFamily="34" charset="0"/>
                        </a:rPr>
                        <a:t>, coordinado por el </a:t>
                      </a:r>
                      <a:r>
                        <a:rPr lang="es-MX" sz="1800" b="0" baseline="0" dirty="0" smtClean="0">
                          <a:latin typeface="Arial Narrow" panose="020B0606020202030204" pitchFamily="34" charset="0"/>
                        </a:rPr>
                        <a:t>Dr. Mario </a:t>
                      </a:r>
                      <a:r>
                        <a:rPr lang="es-MX" sz="1800" baseline="0" dirty="0" smtClean="0">
                          <a:latin typeface="Arial Narrow" panose="020B0606020202030204" pitchFamily="34" charset="0"/>
                        </a:rPr>
                        <a:t>Barbosa, presenta en un libro los resultados de un estudio de caso que permite comprender dinámicas de producción en la época colonial y del siglo XIX.</a:t>
                      </a:r>
                      <a:endParaRPr lang="es-MX" sz="1800" kern="1200" baseline="0" dirty="0" smtClean="0">
                        <a:solidFill>
                          <a:schemeClr val="dk1"/>
                        </a:solidFill>
                        <a:latin typeface="Arial Narrow" panose="020B0606020202030204"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kern="1200" baseline="0" dirty="0" smtClean="0">
                          <a:solidFill>
                            <a:schemeClr val="dk1"/>
                          </a:solidFill>
                          <a:latin typeface="Arial Narrow" panose="020B0606020202030204" pitchFamily="34" charset="0"/>
                          <a:ea typeface="+mn-ea"/>
                          <a:cs typeface="+mn-cs"/>
                        </a:rPr>
                        <a:t>Un tercer libro, titulado </a:t>
                      </a:r>
                      <a:r>
                        <a:rPr lang="es-MX" sz="1800" b="1" i="1" kern="1200" baseline="0" dirty="0" smtClean="0">
                          <a:solidFill>
                            <a:schemeClr val="dk1"/>
                          </a:solidFill>
                          <a:latin typeface="Arial Narrow" panose="020B0606020202030204" pitchFamily="34" charset="0"/>
                          <a:ea typeface="+mn-ea"/>
                          <a:cs typeface="+mn-cs"/>
                        </a:rPr>
                        <a:t>Geografías en construcción. El megaproyecto de Santa Fe en la Ciudad de México</a:t>
                      </a:r>
                      <a:r>
                        <a:rPr lang="es-MX" sz="1800" kern="1200" baseline="0" dirty="0" smtClean="0">
                          <a:solidFill>
                            <a:schemeClr val="dk1"/>
                          </a:solidFill>
                          <a:latin typeface="Arial Narrow" panose="020B0606020202030204" pitchFamily="34" charset="0"/>
                          <a:ea typeface="+mn-ea"/>
                          <a:cs typeface="+mn-cs"/>
                        </a:rPr>
                        <a:t>, de la Dra. María Moreno Carranco, presenta los problemas asociados con el mayor emprendimiento de urbanismo  globalizado en la región, al conjugar el análisis territorial, arquitectónico y socio-cultural.</a:t>
                      </a:r>
                      <a:endParaRPr lang="es-MX" sz="1800" b="1"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4 Rectángulo"/>
          <p:cNvSpPr/>
          <p:nvPr/>
        </p:nvSpPr>
        <p:spPr>
          <a:xfrm>
            <a:off x="637081" y="1662414"/>
            <a:ext cx="10952841" cy="461665"/>
          </a:xfrm>
          <a:prstGeom prst="rect">
            <a:avLst/>
          </a:prstGeom>
          <a:solidFill>
            <a:srgbClr val="009B00"/>
          </a:solidFill>
          <a:ln>
            <a:solidFill>
              <a:schemeClr val="tx1"/>
            </a:solidFill>
          </a:ln>
        </p:spPr>
        <p:txBody>
          <a:bodyPr wrap="square">
            <a:spAutoFit/>
          </a:bodyPr>
          <a:lstStyle/>
          <a:p>
            <a:pPr algn="ctr"/>
            <a:r>
              <a:rPr lang="es-MX" sz="2400" dirty="0" smtClean="0">
                <a:solidFill>
                  <a:schemeClr val="bg1"/>
                </a:solidFill>
                <a:latin typeface="Helvetica"/>
                <a:cs typeface="Helvetica"/>
              </a:rPr>
              <a:t>Estrategias de </a:t>
            </a:r>
            <a:r>
              <a:rPr lang="es-MX" sz="2400" dirty="0" err="1" smtClean="0">
                <a:solidFill>
                  <a:schemeClr val="bg1"/>
                </a:solidFill>
                <a:latin typeface="Helvetica"/>
                <a:cs typeface="Helvetica"/>
              </a:rPr>
              <a:t>Extemsió</a:t>
            </a:r>
            <a:r>
              <a:rPr lang="es-ES" sz="2400" dirty="0" smtClean="0">
                <a:solidFill>
                  <a:schemeClr val="bg1"/>
                </a:solidFill>
                <a:latin typeface="Helvetica"/>
                <a:cs typeface="Helvetica"/>
              </a:rPr>
              <a:t>n</a:t>
            </a:r>
            <a:endParaRPr lang="es-MX" sz="2400" dirty="0">
              <a:solidFill>
                <a:schemeClr val="bg1"/>
              </a:solidFill>
              <a:latin typeface="Helvetica"/>
              <a:cs typeface="Helvetica"/>
            </a:endParaRPr>
          </a:p>
        </p:txBody>
      </p:sp>
      <p:sp>
        <p:nvSpPr>
          <p:cNvPr id="8" name="16 Rectángulo"/>
          <p:cNvSpPr/>
          <p:nvPr/>
        </p:nvSpPr>
        <p:spPr>
          <a:xfrm>
            <a:off x="926514" y="1201398"/>
            <a:ext cx="10148661" cy="461665"/>
          </a:xfrm>
          <a:prstGeom prst="rect">
            <a:avLst/>
          </a:prstGeom>
        </p:spPr>
        <p:txBody>
          <a:bodyPr wrap="square">
            <a:spAutoFit/>
          </a:bodyPr>
          <a:lstStyle/>
          <a:p>
            <a:pPr algn="ctr"/>
            <a:r>
              <a:rPr lang="es-MX" sz="2400" b="1" dirty="0">
                <a:ln w="12700">
                  <a:solidFill>
                    <a:schemeClr val="accent6">
                      <a:lumMod val="75000"/>
                    </a:schemeClr>
                  </a:solidFill>
                  <a:prstDash val="solid"/>
                </a:ln>
                <a:solidFill>
                  <a:schemeClr val="accent6">
                    <a:lumMod val="75000"/>
                  </a:schemeClr>
                </a:solidFill>
                <a:latin typeface="Helvetica"/>
                <a:cs typeface="Helvetica"/>
              </a:rPr>
              <a:t>Programa Interdisciplinario de Desarrollo Sustentable (PIDS</a:t>
            </a:r>
            <a:r>
              <a:rPr lang="es-MX" sz="2400" b="1" dirty="0" smtClean="0">
                <a:ln w="12700">
                  <a:solidFill>
                    <a:schemeClr val="accent6">
                      <a:lumMod val="75000"/>
                    </a:schemeClr>
                  </a:solidFill>
                  <a:prstDash val="solid"/>
                </a:ln>
                <a:solidFill>
                  <a:schemeClr val="accent6">
                    <a:lumMod val="75000"/>
                  </a:schemeClr>
                </a:solidFill>
                <a:latin typeface="Helvetica"/>
                <a:cs typeface="Helvetica"/>
              </a:rPr>
              <a:t>)</a:t>
            </a:r>
            <a:endParaRPr lang="es-MX" sz="2400" b="1" dirty="0">
              <a:ln w="12700">
                <a:solidFill>
                  <a:schemeClr val="accent6">
                    <a:lumMod val="75000"/>
                  </a:schemeClr>
                </a:solidFill>
                <a:prstDash val="solid"/>
              </a:ln>
              <a:solidFill>
                <a:schemeClr val="accent6">
                  <a:lumMod val="75000"/>
                </a:schemeClr>
              </a:solidFill>
              <a:latin typeface="Helvetica"/>
              <a:cs typeface="Helvetica"/>
            </a:endParaRPr>
          </a:p>
        </p:txBody>
      </p:sp>
    </p:spTree>
    <p:extLst>
      <p:ext uri="{BB962C8B-B14F-4D97-AF65-F5344CB8AC3E}">
        <p14:creationId xmlns:p14="http://schemas.microsoft.com/office/powerpoint/2010/main" val="15727341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9802443"/>
              </p:ext>
            </p:extLst>
          </p:nvPr>
        </p:nvGraphicFramePr>
        <p:xfrm>
          <a:off x="640025" y="2186174"/>
          <a:ext cx="10952842" cy="4485640"/>
        </p:xfrm>
        <a:graphic>
          <a:graphicData uri="http://schemas.openxmlformats.org/drawingml/2006/table">
            <a:tbl>
              <a:tblPr firstRow="1" bandRow="1">
                <a:tableStyleId>{5C22544A-7EE6-4342-B048-85BDC9FD1C3A}</a:tableStyleId>
              </a:tblPr>
              <a:tblGrid>
                <a:gridCol w="4195923"/>
                <a:gridCol w="6756919"/>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Acciones emprendidas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Resultados alcanzados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cs typeface="Helvetica"/>
                        </a:rPr>
                        <a:t>Acciones de cultura ambiental: seminarios,</a:t>
                      </a:r>
                      <a:r>
                        <a:rPr lang="es-MX" sz="1800" baseline="0" dirty="0" smtClean="0">
                          <a:solidFill>
                            <a:schemeClr val="tx1"/>
                          </a:solidFill>
                          <a:latin typeface="Arial Narrow" panose="020B0606020202030204" pitchFamily="34" charset="0"/>
                          <a:cs typeface="Helvetica"/>
                        </a:rPr>
                        <a:t> cursos y talleres;; jornadas universitarias del ambiente con participación de grupos externos interesados; colección Cuadernos Universitarios de Sustentabilidad</a:t>
                      </a:r>
                      <a:endParaRPr lang="es-MX" sz="1800" dirty="0" smtClean="0">
                        <a:solidFill>
                          <a:schemeClr val="tx1"/>
                        </a:solidFill>
                        <a:latin typeface="Arial Narrow" panose="020B0606020202030204" pitchFamily="34" charset="0"/>
                        <a:cs typeface="Helvetic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rPr>
                        <a:t>S</a:t>
                      </a:r>
                      <a:r>
                        <a:rPr lang="es-MX" sz="1800" baseline="0" dirty="0" smtClean="0">
                          <a:solidFill>
                            <a:schemeClr val="tx1"/>
                          </a:solidFill>
                          <a:latin typeface="Arial Narrow" panose="020B0606020202030204" pitchFamily="34" charset="0"/>
                        </a:rPr>
                        <a:t>e organizaron las </a:t>
                      </a:r>
                      <a:r>
                        <a:rPr lang="es-MX" sz="1800" b="1" baseline="0" dirty="0" smtClean="0">
                          <a:solidFill>
                            <a:schemeClr val="tx1"/>
                          </a:solidFill>
                          <a:latin typeface="Arial Narrow" panose="020B0606020202030204" pitchFamily="34" charset="0"/>
                        </a:rPr>
                        <a:t>segundas Jornadas Universitarias sobre Sustentabilidad</a:t>
                      </a:r>
                      <a:r>
                        <a:rPr lang="es-MX" sz="1800" baseline="0" dirty="0" smtClean="0">
                          <a:solidFill>
                            <a:schemeClr val="tx1"/>
                          </a:solidFill>
                          <a:latin typeface="Arial Narrow" panose="020B0606020202030204" pitchFamily="34" charset="0"/>
                        </a:rPr>
                        <a:t>, esfuerzo que aglutinó a alumnos y a profesores del Seminario sobre Sustentabilidad, el programa incluyó actividades académicas y culturales.</a:t>
                      </a: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baseline="0" dirty="0" smtClean="0">
                          <a:solidFill>
                            <a:schemeClr val="tx1"/>
                          </a:solidFill>
                          <a:latin typeface="Arial Narrow" panose="020B0606020202030204" pitchFamily="34" charset="0"/>
                        </a:rPr>
                        <a:t>Se publicaron los dos primeros números de la revista </a:t>
                      </a:r>
                      <a:r>
                        <a:rPr lang="es-MX" sz="1800" b="1" baseline="0" dirty="0" smtClean="0">
                          <a:solidFill>
                            <a:schemeClr val="tx1"/>
                          </a:solidFill>
                          <a:latin typeface="Arial Narrow" panose="020B0606020202030204" pitchFamily="34" charset="0"/>
                        </a:rPr>
                        <a:t>Cuadernos Universitarios de Sustentabilidad </a:t>
                      </a:r>
                      <a:r>
                        <a:rPr lang="es-MX" sz="1800" baseline="0" dirty="0" smtClean="0">
                          <a:solidFill>
                            <a:schemeClr val="tx1"/>
                          </a:solidFill>
                          <a:latin typeface="Arial Narrow" panose="020B0606020202030204" pitchFamily="34" charset="0"/>
                        </a:rPr>
                        <a:t>(junio-julio y noviembre-diciembre 2015).</a:t>
                      </a:r>
                      <a:endParaRPr lang="es-MX" sz="180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cs typeface="Helvetica"/>
                        </a:rPr>
                        <a:t>Base de datos de empresas y dependencias públicas, clientes potenciales para ofrecer capacitación y consultoría.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rPr>
                        <a:t>La COPLAVI,</a:t>
                      </a:r>
                      <a:r>
                        <a:rPr lang="es-MX" sz="1800" baseline="0" dirty="0" smtClean="0">
                          <a:solidFill>
                            <a:schemeClr val="tx1"/>
                          </a:solidFill>
                          <a:latin typeface="Arial Narrow" panose="020B0606020202030204" pitchFamily="34" charset="0"/>
                        </a:rPr>
                        <a:t> concluy</a:t>
                      </a:r>
                      <a:r>
                        <a:rPr lang="es-MX" sz="1800" dirty="0" smtClean="0">
                          <a:solidFill>
                            <a:schemeClr val="tx1"/>
                          </a:solidFill>
                          <a:latin typeface="Arial Narrow" panose="020B0606020202030204" pitchFamily="34" charset="0"/>
                        </a:rPr>
                        <a:t>ó la integración de </a:t>
                      </a:r>
                      <a:r>
                        <a:rPr lang="es-MX" sz="1800" baseline="0" dirty="0" smtClean="0">
                          <a:solidFill>
                            <a:schemeClr val="tx1"/>
                          </a:solidFill>
                          <a:latin typeface="Arial Narrow" panose="020B0606020202030204" pitchFamily="34" charset="0"/>
                        </a:rPr>
                        <a:t>una </a:t>
                      </a:r>
                      <a:r>
                        <a:rPr lang="es-MX" sz="1800" b="1" baseline="0" dirty="0" smtClean="0">
                          <a:solidFill>
                            <a:schemeClr val="tx1"/>
                          </a:solidFill>
                          <a:latin typeface="Arial Narrow" panose="020B0606020202030204" pitchFamily="34" charset="0"/>
                        </a:rPr>
                        <a:t>base de datos de empresas y dependencias públicas ubicadas en la zona aledaña</a:t>
                      </a:r>
                      <a:r>
                        <a:rPr lang="es-MX" sz="1800" baseline="0" dirty="0" smtClean="0">
                          <a:solidFill>
                            <a:schemeClr val="tx1"/>
                          </a:solidFill>
                          <a:latin typeface="Arial Narrow" panose="020B0606020202030204" pitchFamily="34" charset="0"/>
                        </a:rPr>
                        <a:t>, que eventualmente requerirán capacitación y consultoría. </a:t>
                      </a:r>
                      <a:endParaRPr lang="es-MX" sz="180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cs typeface="Helvetica"/>
                        </a:rPr>
                        <a:t>Desarrollar la colección Cuadernos de Sustentabilidad, cuyo objetivo será difundir, utilizando principalmente medios electrónicos, los análisis y conclusiones de los seminarios de reflexión y análisis.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b="0" dirty="0" smtClean="0">
                          <a:solidFill>
                            <a:schemeClr val="tx1"/>
                          </a:solidFill>
                          <a:latin typeface="Arial Narrow" panose="020B0606020202030204" pitchFamily="34" charset="0"/>
                        </a:rPr>
                        <a:t>Se</a:t>
                      </a:r>
                      <a:r>
                        <a:rPr lang="es-MX" sz="1800" b="0" baseline="0" dirty="0" smtClean="0">
                          <a:solidFill>
                            <a:schemeClr val="tx1"/>
                          </a:solidFill>
                          <a:latin typeface="Arial Narrow" panose="020B0606020202030204" pitchFamily="34" charset="0"/>
                        </a:rPr>
                        <a:t> conformó el </a:t>
                      </a:r>
                      <a:r>
                        <a:rPr lang="es-MX" sz="1800" b="1" baseline="0" dirty="0" smtClean="0">
                          <a:solidFill>
                            <a:schemeClr val="tx1"/>
                          </a:solidFill>
                          <a:latin typeface="Arial Narrow" panose="020B0606020202030204" pitchFamily="34" charset="0"/>
                        </a:rPr>
                        <a:t>Consejo Editorial y el Comité Editorial de la revista</a:t>
                      </a:r>
                      <a:r>
                        <a:rPr lang="es-MX" sz="1800" b="0" baseline="0" dirty="0" smtClean="0">
                          <a:solidFill>
                            <a:schemeClr val="tx1"/>
                          </a:solidFill>
                          <a:latin typeface="Arial Narrow" panose="020B0606020202030204" pitchFamily="34" charset="0"/>
                        </a:rPr>
                        <a:t>, se fijó una periodicidad semestral para publicarla en forma impresa (un número limitado de ejemplares bajo demanda en papel reciclado) y electrónica, con acceso gratuito a través del sitio Web de la Unidad. En 2015 se publicaron los primeros dos números (junio-julio y noviembre-diciembre).</a:t>
                      </a:r>
                      <a:endParaRPr lang="es-MX" sz="1800" b="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4 Rectángulo"/>
          <p:cNvSpPr/>
          <p:nvPr/>
        </p:nvSpPr>
        <p:spPr>
          <a:xfrm>
            <a:off x="646508" y="1671841"/>
            <a:ext cx="10952841" cy="461665"/>
          </a:xfrm>
          <a:prstGeom prst="rect">
            <a:avLst/>
          </a:prstGeom>
          <a:solidFill>
            <a:srgbClr val="009B00"/>
          </a:solidFill>
          <a:ln>
            <a:solidFill>
              <a:schemeClr val="tx1"/>
            </a:solidFill>
          </a:ln>
        </p:spPr>
        <p:txBody>
          <a:bodyPr wrap="square">
            <a:spAutoFit/>
          </a:bodyPr>
          <a:lstStyle/>
          <a:p>
            <a:pPr algn="ctr"/>
            <a:r>
              <a:rPr lang="es-MX" sz="2400" dirty="0" smtClean="0">
                <a:solidFill>
                  <a:schemeClr val="bg1"/>
                </a:solidFill>
                <a:latin typeface="Helvetica"/>
                <a:cs typeface="Helvetica"/>
              </a:rPr>
              <a:t>Estrategias de Extensi</a:t>
            </a:r>
            <a:r>
              <a:rPr lang="es-ES" sz="2400" dirty="0" err="1" smtClean="0">
                <a:solidFill>
                  <a:schemeClr val="bg1"/>
                </a:solidFill>
                <a:latin typeface="Helvetica"/>
                <a:cs typeface="Helvetica"/>
              </a:rPr>
              <a:t>ón</a:t>
            </a:r>
            <a:endParaRPr lang="es-MX" sz="2400" dirty="0">
              <a:solidFill>
                <a:schemeClr val="bg1"/>
              </a:solidFill>
              <a:latin typeface="Helvetica"/>
              <a:cs typeface="Helvetica"/>
            </a:endParaRPr>
          </a:p>
        </p:txBody>
      </p:sp>
      <p:sp>
        <p:nvSpPr>
          <p:cNvPr id="8" name="16 Rectángulo"/>
          <p:cNvSpPr/>
          <p:nvPr/>
        </p:nvSpPr>
        <p:spPr>
          <a:xfrm>
            <a:off x="935941" y="1210825"/>
            <a:ext cx="10148661" cy="461665"/>
          </a:xfrm>
          <a:prstGeom prst="rect">
            <a:avLst/>
          </a:prstGeom>
        </p:spPr>
        <p:txBody>
          <a:bodyPr wrap="square">
            <a:spAutoFit/>
          </a:bodyPr>
          <a:lstStyle/>
          <a:p>
            <a:pPr algn="ctr"/>
            <a:r>
              <a:rPr lang="es-MX" sz="2400" b="1" dirty="0">
                <a:ln w="12700">
                  <a:solidFill>
                    <a:schemeClr val="accent6">
                      <a:lumMod val="75000"/>
                    </a:schemeClr>
                  </a:solidFill>
                  <a:prstDash val="solid"/>
                </a:ln>
                <a:solidFill>
                  <a:schemeClr val="accent6">
                    <a:lumMod val="75000"/>
                  </a:schemeClr>
                </a:solidFill>
                <a:latin typeface="Helvetica"/>
                <a:cs typeface="Helvetica"/>
              </a:rPr>
              <a:t>Programa Interdisciplinario de Desarrollo Sustentable (PIDS</a:t>
            </a:r>
            <a:r>
              <a:rPr lang="es-MX" sz="2400" b="1" dirty="0" smtClean="0">
                <a:ln w="12700">
                  <a:solidFill>
                    <a:schemeClr val="accent6">
                      <a:lumMod val="75000"/>
                    </a:schemeClr>
                  </a:solidFill>
                  <a:prstDash val="solid"/>
                </a:ln>
                <a:solidFill>
                  <a:schemeClr val="accent6">
                    <a:lumMod val="75000"/>
                  </a:schemeClr>
                </a:solidFill>
                <a:latin typeface="Helvetica"/>
                <a:cs typeface="Helvetica"/>
              </a:rPr>
              <a:t>)</a:t>
            </a:r>
            <a:endParaRPr lang="es-MX" sz="2400" b="1" dirty="0">
              <a:ln w="12700">
                <a:solidFill>
                  <a:schemeClr val="accent6">
                    <a:lumMod val="75000"/>
                  </a:schemeClr>
                </a:solidFill>
                <a:prstDash val="solid"/>
              </a:ln>
              <a:solidFill>
                <a:schemeClr val="accent6">
                  <a:lumMod val="75000"/>
                </a:schemeClr>
              </a:solidFill>
              <a:latin typeface="Helvetica"/>
              <a:cs typeface="Helvetica"/>
            </a:endParaRPr>
          </a:p>
        </p:txBody>
      </p:sp>
    </p:spTree>
    <p:extLst>
      <p:ext uri="{BB962C8B-B14F-4D97-AF65-F5344CB8AC3E}">
        <p14:creationId xmlns:p14="http://schemas.microsoft.com/office/powerpoint/2010/main" val="510836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61465802"/>
              </p:ext>
            </p:extLst>
          </p:nvPr>
        </p:nvGraphicFramePr>
        <p:xfrm>
          <a:off x="476827" y="2237201"/>
          <a:ext cx="10952842" cy="4119880"/>
        </p:xfrm>
        <a:graphic>
          <a:graphicData uri="http://schemas.openxmlformats.org/drawingml/2006/table">
            <a:tbl>
              <a:tblPr firstRow="1" bandRow="1">
                <a:tableStyleId>{5C22544A-7EE6-4342-B048-85BDC9FD1C3A}</a:tableStyleId>
              </a:tblPr>
              <a:tblGrid>
                <a:gridCol w="4057466"/>
                <a:gridCol w="6895376"/>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Acciones emprendidas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Resultados alcanzados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cs typeface="Helvetica"/>
                        </a:rPr>
                        <a:t>Centro de Información y Apoyo Académico al PIDS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b="0" dirty="0" smtClean="0">
                          <a:solidFill>
                            <a:schemeClr val="tx1"/>
                          </a:solidFill>
                          <a:latin typeface="Arial Narrow" panose="020B0606020202030204" pitchFamily="34" charset="0"/>
                        </a:rPr>
                        <a:t>El 7 de diciembre se instaló, dentro de</a:t>
                      </a:r>
                      <a:r>
                        <a:rPr lang="es-MX" sz="1800" b="0" baseline="0" dirty="0" smtClean="0">
                          <a:solidFill>
                            <a:schemeClr val="tx1"/>
                          </a:solidFill>
                          <a:latin typeface="Arial Narrow" panose="020B0606020202030204" pitchFamily="34" charset="0"/>
                        </a:rPr>
                        <a:t> la Biblioteca “Miguel León-Portilla”, el </a:t>
                      </a:r>
                      <a:r>
                        <a:rPr lang="es-MX" sz="1800" b="1" baseline="0" dirty="0" smtClean="0">
                          <a:solidFill>
                            <a:schemeClr val="tx1"/>
                          </a:solidFill>
                          <a:latin typeface="Arial Narrow" panose="020B0606020202030204" pitchFamily="34" charset="0"/>
                        </a:rPr>
                        <a:t>Centro de Información y Apoyo Académico al PIDS</a:t>
                      </a:r>
                      <a:r>
                        <a:rPr lang="es-MX" sz="1800" b="0" baseline="0" dirty="0" smtClean="0">
                          <a:solidFill>
                            <a:schemeClr val="tx1"/>
                          </a:solidFill>
                          <a:latin typeface="Arial Narrow" panose="020B0606020202030204" pitchFamily="34" charset="0"/>
                        </a:rPr>
                        <a:t>, que concentrará el acervo relacionado con el tema de sustentabilidad, enfocándolo principalmente hacia los saberes que cultivan los académicos de la Unidad y resguardando documentos con información sobre la zona poniente de la Ciudad de México.  Cuenta ya con donaciones.</a:t>
                      </a:r>
                      <a:endParaRPr lang="es-MX" sz="1800" b="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cs typeface="Helvetica"/>
                        </a:rPr>
                        <a:t>Fomento de hábitos saludables.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baseline="0" dirty="0" smtClean="0">
                          <a:solidFill>
                            <a:schemeClr val="tx1"/>
                          </a:solidFill>
                          <a:latin typeface="Arial Narrow" panose="020B0606020202030204" pitchFamily="34" charset="0"/>
                        </a:rPr>
                        <a:t>En la Unidad no se ofrecen productos con alto contenido calórico ni comida chatarra; el agua potable se surte a través de los bebederos y se colocaron filtros en los grifos para promover el consumo de agua en envases reutilizables. Para promover el uso de termos, en el Comedor se ofrece una tarifa preferencial a los usuarios que llevan su envase cuando van a comprar café.</a:t>
                      </a: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baseline="0" dirty="0" smtClean="0">
                          <a:solidFill>
                            <a:schemeClr val="tx1"/>
                          </a:solidFill>
                          <a:latin typeface="Arial Narrow" panose="020B0606020202030204" pitchFamily="34" charset="0"/>
                        </a:rPr>
                        <a:t>La Unidad promueve la </a:t>
                      </a:r>
                      <a:r>
                        <a:rPr lang="es-MX" sz="1800" b="1" baseline="0" dirty="0" smtClean="0">
                          <a:solidFill>
                            <a:schemeClr val="tx1"/>
                          </a:solidFill>
                          <a:latin typeface="Arial Narrow" panose="020B0606020202030204" pitchFamily="34" charset="0"/>
                        </a:rPr>
                        <a:t>práctica de compras verdes </a:t>
                      </a:r>
                      <a:r>
                        <a:rPr lang="es-MX" sz="1800" baseline="0" dirty="0" smtClean="0">
                          <a:solidFill>
                            <a:schemeClr val="tx1"/>
                          </a:solidFill>
                          <a:latin typeface="Arial Narrow" panose="020B0606020202030204" pitchFamily="34" charset="0"/>
                        </a:rPr>
                        <a:t>e integró un catálogo de vendedores certificados.</a:t>
                      </a:r>
                      <a:endParaRPr lang="es-MX" sz="180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4 Rectángulo"/>
          <p:cNvSpPr/>
          <p:nvPr/>
        </p:nvSpPr>
        <p:spPr>
          <a:xfrm>
            <a:off x="476828" y="1775536"/>
            <a:ext cx="10952841" cy="461665"/>
          </a:xfrm>
          <a:prstGeom prst="rect">
            <a:avLst/>
          </a:prstGeom>
          <a:solidFill>
            <a:srgbClr val="009B00"/>
          </a:solidFill>
          <a:ln>
            <a:solidFill>
              <a:schemeClr val="tx1"/>
            </a:solidFill>
          </a:ln>
        </p:spPr>
        <p:txBody>
          <a:bodyPr wrap="square">
            <a:spAutoFit/>
          </a:bodyPr>
          <a:lstStyle/>
          <a:p>
            <a:pPr algn="ctr"/>
            <a:r>
              <a:rPr lang="es-MX" sz="2400" dirty="0" smtClean="0">
                <a:solidFill>
                  <a:schemeClr val="bg1"/>
                </a:solidFill>
                <a:latin typeface="Helvetica"/>
                <a:cs typeface="Helvetica"/>
              </a:rPr>
              <a:t>Estrategias para ser un Campus Responsable</a:t>
            </a:r>
            <a:endParaRPr lang="es-MX" sz="2400" dirty="0">
              <a:solidFill>
                <a:schemeClr val="bg1"/>
              </a:solidFill>
              <a:latin typeface="Helvetica"/>
              <a:cs typeface="Helvetica"/>
            </a:endParaRPr>
          </a:p>
        </p:txBody>
      </p:sp>
      <p:sp>
        <p:nvSpPr>
          <p:cNvPr id="8" name="16 Rectángulo"/>
          <p:cNvSpPr/>
          <p:nvPr/>
        </p:nvSpPr>
        <p:spPr>
          <a:xfrm>
            <a:off x="766261" y="1314520"/>
            <a:ext cx="10148661" cy="461665"/>
          </a:xfrm>
          <a:prstGeom prst="rect">
            <a:avLst/>
          </a:prstGeom>
        </p:spPr>
        <p:txBody>
          <a:bodyPr wrap="square">
            <a:spAutoFit/>
          </a:bodyPr>
          <a:lstStyle/>
          <a:p>
            <a:pPr algn="ctr"/>
            <a:r>
              <a:rPr lang="es-MX" sz="2400" b="1" dirty="0">
                <a:ln w="12700">
                  <a:solidFill>
                    <a:schemeClr val="accent6">
                      <a:lumMod val="75000"/>
                    </a:schemeClr>
                  </a:solidFill>
                  <a:prstDash val="solid"/>
                </a:ln>
                <a:solidFill>
                  <a:schemeClr val="accent6">
                    <a:lumMod val="75000"/>
                  </a:schemeClr>
                </a:solidFill>
                <a:latin typeface="Helvetica"/>
                <a:cs typeface="Helvetica"/>
              </a:rPr>
              <a:t>Programa Interdisciplinario de Desarrollo Sustentable (PIDS</a:t>
            </a:r>
            <a:r>
              <a:rPr lang="es-MX" sz="2400" b="1" dirty="0" smtClean="0">
                <a:ln w="12700">
                  <a:solidFill>
                    <a:schemeClr val="accent6">
                      <a:lumMod val="75000"/>
                    </a:schemeClr>
                  </a:solidFill>
                  <a:prstDash val="solid"/>
                </a:ln>
                <a:solidFill>
                  <a:schemeClr val="accent6">
                    <a:lumMod val="75000"/>
                  </a:schemeClr>
                </a:solidFill>
                <a:latin typeface="Helvetica"/>
                <a:cs typeface="Helvetica"/>
              </a:rPr>
              <a:t>)</a:t>
            </a:r>
            <a:endParaRPr lang="es-MX" sz="2400" b="1" dirty="0">
              <a:ln w="12700">
                <a:solidFill>
                  <a:schemeClr val="accent6">
                    <a:lumMod val="75000"/>
                  </a:schemeClr>
                </a:solidFill>
                <a:prstDash val="solid"/>
              </a:ln>
              <a:solidFill>
                <a:schemeClr val="accent6">
                  <a:lumMod val="75000"/>
                </a:schemeClr>
              </a:solidFill>
              <a:latin typeface="Helvetica"/>
              <a:cs typeface="Helvetica"/>
            </a:endParaRPr>
          </a:p>
        </p:txBody>
      </p:sp>
    </p:spTree>
    <p:extLst>
      <p:ext uri="{BB962C8B-B14F-4D97-AF65-F5344CB8AC3E}">
        <p14:creationId xmlns:p14="http://schemas.microsoft.com/office/powerpoint/2010/main" val="3607254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Rectángulo"/>
          <p:cNvSpPr/>
          <p:nvPr/>
        </p:nvSpPr>
        <p:spPr>
          <a:xfrm>
            <a:off x="941033" y="1676401"/>
            <a:ext cx="9774315" cy="416152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lIns="216000" tIns="140400" rIns="216000" bIns="140400">
            <a:spAutoFit/>
          </a:bodyPr>
          <a:lstStyle/>
          <a:p>
            <a:pPr algn="just"/>
            <a:r>
              <a:rPr lang="es-MX" sz="36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Helvetica"/>
                <a:cs typeface="Helvetica"/>
              </a:rPr>
              <a:t>La </a:t>
            </a:r>
            <a:r>
              <a:rPr lang="es-MX"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Helvetica"/>
                <a:cs typeface="Helvetica"/>
              </a:rPr>
              <a:t>Sustentabilidad </a:t>
            </a:r>
            <a:r>
              <a:rPr lang="es-MX" sz="36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Helvetica"/>
                <a:cs typeface="Helvetica"/>
              </a:rPr>
              <a:t>busca mantener y crear las condiciones bajo las cuales los seres humanos y la naturaleza pueden existir en armonía </a:t>
            </a:r>
            <a:r>
              <a:rPr lang="es-MX"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Helvetica"/>
                <a:cs typeface="Helvetica"/>
              </a:rPr>
              <a:t>productiva, </a:t>
            </a:r>
            <a:r>
              <a:rPr lang="es-MX" sz="36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Helvetica"/>
                <a:cs typeface="Helvetica"/>
              </a:rPr>
              <a:t>satisfaciendo el bienestar social y económico de las generaciones presentes y futuras y la salud del planeta. </a:t>
            </a:r>
          </a:p>
        </p:txBody>
      </p:sp>
    </p:spTree>
    <p:extLst>
      <p:ext uri="{BB962C8B-B14F-4D97-AF65-F5344CB8AC3E}">
        <p14:creationId xmlns:p14="http://schemas.microsoft.com/office/powerpoint/2010/main" val="690400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400136208"/>
              </p:ext>
            </p:extLst>
          </p:nvPr>
        </p:nvGraphicFramePr>
        <p:xfrm>
          <a:off x="1295400" y="1613762"/>
          <a:ext cx="8505548" cy="47217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16 Rectángulo"/>
          <p:cNvSpPr/>
          <p:nvPr/>
        </p:nvSpPr>
        <p:spPr>
          <a:xfrm>
            <a:off x="516443" y="1173385"/>
            <a:ext cx="10148661" cy="400110"/>
          </a:xfrm>
          <a:prstGeom prst="rect">
            <a:avLst/>
          </a:prstGeom>
        </p:spPr>
        <p:txBody>
          <a:bodyPr wrap="square">
            <a:spAutoFit/>
          </a:bodyPr>
          <a:lstStyle/>
          <a:p>
            <a:pPr algn="ctr"/>
            <a:r>
              <a:rPr lang="es-MX" sz="2000" b="1" dirty="0">
                <a:ln w="12700">
                  <a:solidFill>
                    <a:schemeClr val="accent6">
                      <a:lumMod val="75000"/>
                    </a:schemeClr>
                  </a:solidFill>
                  <a:prstDash val="solid"/>
                </a:ln>
                <a:solidFill>
                  <a:schemeClr val="accent6">
                    <a:lumMod val="75000"/>
                  </a:schemeClr>
                </a:solidFill>
                <a:latin typeface="Helvetica"/>
                <a:cs typeface="Helvetica"/>
              </a:rPr>
              <a:t>Programa Interdisciplinario de Desarrollo Sustentable (PIDS</a:t>
            </a:r>
            <a:r>
              <a:rPr lang="es-MX" sz="2000" b="1" dirty="0" smtClean="0">
                <a:ln w="12700">
                  <a:solidFill>
                    <a:schemeClr val="accent6">
                      <a:lumMod val="75000"/>
                    </a:schemeClr>
                  </a:solidFill>
                  <a:prstDash val="solid"/>
                </a:ln>
                <a:solidFill>
                  <a:schemeClr val="accent6">
                    <a:lumMod val="75000"/>
                  </a:schemeClr>
                </a:solidFill>
                <a:latin typeface="Helvetica"/>
                <a:cs typeface="Helvetica"/>
              </a:rPr>
              <a:t>)</a:t>
            </a:r>
            <a:endParaRPr lang="es-MX" sz="2000" b="1" dirty="0">
              <a:ln w="12700">
                <a:solidFill>
                  <a:schemeClr val="accent6">
                    <a:lumMod val="75000"/>
                  </a:schemeClr>
                </a:solidFill>
                <a:prstDash val="solid"/>
              </a:ln>
              <a:solidFill>
                <a:schemeClr val="accent6">
                  <a:lumMod val="75000"/>
                </a:schemeClr>
              </a:solidFill>
              <a:latin typeface="Helvetica"/>
              <a:cs typeface="Helvetica"/>
            </a:endParaRPr>
          </a:p>
        </p:txBody>
      </p:sp>
    </p:spTree>
    <p:extLst>
      <p:ext uri="{BB962C8B-B14F-4D97-AF65-F5344CB8AC3E}">
        <p14:creationId xmlns:p14="http://schemas.microsoft.com/office/powerpoint/2010/main" val="1658739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p:cNvGrpSpPr/>
          <p:nvPr/>
        </p:nvGrpSpPr>
        <p:grpSpPr>
          <a:xfrm>
            <a:off x="2219416" y="2017319"/>
            <a:ext cx="7838503" cy="4069126"/>
            <a:chOff x="2609075" y="1591674"/>
            <a:chExt cx="8123762" cy="4494771"/>
          </a:xfrm>
        </p:grpSpPr>
        <p:sp>
          <p:nvSpPr>
            <p:cNvPr id="11" name="10 Pentágono regular"/>
            <p:cNvSpPr/>
            <p:nvPr/>
          </p:nvSpPr>
          <p:spPr bwMode="auto">
            <a:xfrm>
              <a:off x="4328914" y="1898650"/>
              <a:ext cx="4114800" cy="4121150"/>
            </a:xfrm>
            <a:prstGeom prst="pentagon">
              <a:avLst/>
            </a:prstGeom>
            <a:noFill/>
            <a:ln w="25400" cap="flat" cmpd="sng" algn="ctr">
              <a:solidFill>
                <a:schemeClr val="accent6">
                  <a:lumMod val="75000"/>
                </a:schemeClr>
              </a:solidFill>
              <a:prstDash val="solid"/>
              <a:miter lim="0"/>
              <a:headEnd type="none" w="med" len="med"/>
              <a:tailEnd type="none" w="med" len="med"/>
            </a:ln>
            <a:effectLst>
              <a:outerShdw blurRad="38100" dist="25400" dir="5400000" algn="ctr" rotWithShape="0">
                <a:srgbClr val="000000">
                  <a:alpha val="50000"/>
                </a:srgbClr>
              </a:outerShdw>
            </a:effectLst>
          </p:spPr>
          <p:txBody>
            <a:bodyPr vert="horz" wrap="square" lIns="50800" tIns="50800" rIns="50800" bIns="50800" numCol="1" rtlCol="0" anchor="ctr" anchorCtr="0" compatLnSpc="1">
              <a:prstTxWarp prst="textNoShape">
                <a:avLst/>
              </a:prstTxWarp>
            </a:bodyPr>
            <a:lstStyle/>
            <a:p>
              <a:pPr marL="228600" algn="ctr" defTabSz="584200" fontAlgn="base" hangingPunct="0">
                <a:spcBef>
                  <a:spcPct val="0"/>
                </a:spcBef>
                <a:spcAft>
                  <a:spcPct val="0"/>
                </a:spcAft>
              </a:pPr>
              <a:endParaRPr lang="es-MX" sz="3600">
                <a:solidFill>
                  <a:srgbClr val="000000"/>
                </a:solidFill>
                <a:latin typeface="Helvetica Light" charset="0"/>
                <a:ea typeface="Helvetica Light" charset="0"/>
                <a:cs typeface="Helvetica Light" charset="0"/>
                <a:sym typeface="Helvetica Light" charset="0"/>
              </a:endParaRPr>
            </a:p>
          </p:txBody>
        </p:sp>
        <p:sp>
          <p:nvSpPr>
            <p:cNvPr id="6" name="5 Rectángulo"/>
            <p:cNvSpPr/>
            <p:nvPr/>
          </p:nvSpPr>
          <p:spPr>
            <a:xfrm>
              <a:off x="5185973" y="1591674"/>
              <a:ext cx="2967800"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s-MX" sz="2000" b="1" dirty="0"/>
                <a:t>Estructura organizativa (1)</a:t>
              </a:r>
              <a:endParaRPr lang="es-MX" sz="2000" dirty="0"/>
            </a:p>
          </p:txBody>
        </p:sp>
        <p:sp>
          <p:nvSpPr>
            <p:cNvPr id="7" name="6 Rectángulo"/>
            <p:cNvSpPr/>
            <p:nvPr/>
          </p:nvSpPr>
          <p:spPr>
            <a:xfrm>
              <a:off x="2609075" y="3254864"/>
              <a:ext cx="1994520"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s-MX" sz="2000" b="1" dirty="0"/>
                <a:t>Formación (2-13)</a:t>
              </a:r>
            </a:p>
          </p:txBody>
        </p:sp>
        <p:sp>
          <p:nvSpPr>
            <p:cNvPr id="8" name="7 Rectángulo"/>
            <p:cNvSpPr/>
            <p:nvPr/>
          </p:nvSpPr>
          <p:spPr>
            <a:xfrm>
              <a:off x="8153773" y="3254864"/>
              <a:ext cx="2393156"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s-MX" sz="2000" b="1" dirty="0"/>
                <a:t>Investigación (14-23)</a:t>
              </a:r>
            </a:p>
          </p:txBody>
        </p:sp>
        <p:sp>
          <p:nvSpPr>
            <p:cNvPr id="9" name="8 Rectángulo"/>
            <p:cNvSpPr/>
            <p:nvPr/>
          </p:nvSpPr>
          <p:spPr>
            <a:xfrm>
              <a:off x="3148171" y="5686335"/>
              <a:ext cx="2037802"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s-MX" sz="2000" b="1" dirty="0"/>
                <a:t>Extensión (24-29)</a:t>
              </a:r>
            </a:p>
          </p:txBody>
        </p:sp>
        <p:sp>
          <p:nvSpPr>
            <p:cNvPr id="10" name="9 Rectángulo"/>
            <p:cNvSpPr/>
            <p:nvPr/>
          </p:nvSpPr>
          <p:spPr>
            <a:xfrm>
              <a:off x="7530998" y="5686335"/>
              <a:ext cx="3201839"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s-MX" sz="2000" b="1" dirty="0"/>
                <a:t>Campus responsable (30-41)</a:t>
              </a:r>
            </a:p>
          </p:txBody>
        </p:sp>
        <p:sp>
          <p:nvSpPr>
            <p:cNvPr id="13" name="7 Rectángulo"/>
            <p:cNvSpPr/>
            <p:nvPr/>
          </p:nvSpPr>
          <p:spPr>
            <a:xfrm>
              <a:off x="5497044" y="3605682"/>
              <a:ext cx="2033954"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gn="ctr"/>
              <a:r>
                <a:rPr lang="es-MX" sz="2000" b="1" dirty="0">
                  <a:ln w="0"/>
                  <a:solidFill>
                    <a:schemeClr val="bg1"/>
                  </a:solidFill>
                  <a:effectLst>
                    <a:outerShdw blurRad="38100" dist="19050" dir="2700000" algn="tl" rotWithShape="0">
                      <a:schemeClr val="dk1">
                        <a:alpha val="40000"/>
                      </a:schemeClr>
                    </a:outerShdw>
                  </a:effectLst>
                  <a:latin typeface="Helvetica"/>
                  <a:cs typeface="Helvetica"/>
                </a:rPr>
                <a:t>Estrategias</a:t>
              </a:r>
            </a:p>
          </p:txBody>
        </p:sp>
      </p:grpSp>
      <p:sp>
        <p:nvSpPr>
          <p:cNvPr id="15" name="16 Rectángulo"/>
          <p:cNvSpPr/>
          <p:nvPr/>
        </p:nvSpPr>
        <p:spPr>
          <a:xfrm>
            <a:off x="1196359" y="1299613"/>
            <a:ext cx="10148661" cy="400110"/>
          </a:xfrm>
          <a:prstGeom prst="rect">
            <a:avLst/>
          </a:prstGeom>
        </p:spPr>
        <p:txBody>
          <a:bodyPr wrap="square">
            <a:spAutoFit/>
          </a:bodyPr>
          <a:lstStyle/>
          <a:p>
            <a:pPr algn="ctr"/>
            <a:r>
              <a:rPr lang="es-MX" sz="2000" b="1" dirty="0">
                <a:ln w="12700">
                  <a:solidFill>
                    <a:schemeClr val="accent6">
                      <a:lumMod val="75000"/>
                    </a:schemeClr>
                  </a:solidFill>
                  <a:prstDash val="solid"/>
                </a:ln>
                <a:solidFill>
                  <a:schemeClr val="accent6">
                    <a:lumMod val="75000"/>
                  </a:schemeClr>
                </a:solidFill>
                <a:latin typeface="Helvetica"/>
                <a:cs typeface="Helvetica"/>
              </a:rPr>
              <a:t>Programa Interdisciplinario de Desarrollo Sustentable (PIDS</a:t>
            </a:r>
            <a:r>
              <a:rPr lang="es-MX" sz="2000" b="1" dirty="0" smtClean="0">
                <a:ln w="12700">
                  <a:solidFill>
                    <a:schemeClr val="accent6">
                      <a:lumMod val="75000"/>
                    </a:schemeClr>
                  </a:solidFill>
                  <a:prstDash val="solid"/>
                </a:ln>
                <a:solidFill>
                  <a:schemeClr val="accent6">
                    <a:lumMod val="75000"/>
                  </a:schemeClr>
                </a:solidFill>
                <a:latin typeface="Helvetica"/>
                <a:cs typeface="Helvetica"/>
              </a:rPr>
              <a:t>)</a:t>
            </a:r>
            <a:endParaRPr lang="es-MX" sz="2000" b="1" dirty="0">
              <a:ln w="12700">
                <a:solidFill>
                  <a:schemeClr val="accent6">
                    <a:lumMod val="75000"/>
                  </a:schemeClr>
                </a:solidFill>
                <a:prstDash val="solid"/>
              </a:ln>
              <a:solidFill>
                <a:schemeClr val="accent6">
                  <a:lumMod val="75000"/>
                </a:schemeClr>
              </a:solidFill>
              <a:latin typeface="Helvetica"/>
              <a:cs typeface="Helvetica"/>
            </a:endParaRPr>
          </a:p>
        </p:txBody>
      </p:sp>
    </p:spTree>
    <p:extLst>
      <p:ext uri="{BB962C8B-B14F-4D97-AF65-F5344CB8AC3E}">
        <p14:creationId xmlns:p14="http://schemas.microsoft.com/office/powerpoint/2010/main" val="582486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4 Rectángulo"/>
          <p:cNvSpPr/>
          <p:nvPr/>
        </p:nvSpPr>
        <p:spPr>
          <a:xfrm>
            <a:off x="750205" y="1549290"/>
            <a:ext cx="10952841" cy="461665"/>
          </a:xfrm>
          <a:prstGeom prst="rect">
            <a:avLst/>
          </a:prstGeom>
          <a:solidFill>
            <a:srgbClr val="009B00"/>
          </a:solidFill>
          <a:ln>
            <a:solidFill>
              <a:schemeClr val="tx1"/>
            </a:solidFill>
          </a:ln>
        </p:spPr>
        <p:txBody>
          <a:bodyPr wrap="square">
            <a:spAutoFit/>
          </a:bodyPr>
          <a:lstStyle/>
          <a:p>
            <a:pPr algn="ctr"/>
            <a:r>
              <a:rPr lang="es-MX" sz="2400" dirty="0" smtClean="0">
                <a:solidFill>
                  <a:schemeClr val="bg1"/>
                </a:solidFill>
                <a:latin typeface="Helvetica"/>
                <a:cs typeface="Helvetica"/>
              </a:rPr>
              <a:t>Estrategias de Formación</a:t>
            </a:r>
            <a:endParaRPr lang="es-MX" sz="2400" dirty="0">
              <a:solidFill>
                <a:schemeClr val="bg1"/>
              </a:solidFill>
              <a:latin typeface="Helvetica"/>
              <a:cs typeface="Helvetica"/>
            </a:endParaRPr>
          </a:p>
        </p:txBody>
      </p:sp>
      <p:sp>
        <p:nvSpPr>
          <p:cNvPr id="11" name="16 Rectángulo"/>
          <p:cNvSpPr/>
          <p:nvPr/>
        </p:nvSpPr>
        <p:spPr>
          <a:xfrm>
            <a:off x="1039638" y="1088274"/>
            <a:ext cx="10148661" cy="461665"/>
          </a:xfrm>
          <a:prstGeom prst="rect">
            <a:avLst/>
          </a:prstGeom>
        </p:spPr>
        <p:txBody>
          <a:bodyPr wrap="square">
            <a:spAutoFit/>
          </a:bodyPr>
          <a:lstStyle/>
          <a:p>
            <a:pPr algn="ctr"/>
            <a:r>
              <a:rPr lang="es-MX" sz="2400" b="1" dirty="0">
                <a:ln w="12700">
                  <a:solidFill>
                    <a:schemeClr val="accent6">
                      <a:lumMod val="75000"/>
                    </a:schemeClr>
                  </a:solidFill>
                  <a:prstDash val="solid"/>
                </a:ln>
                <a:solidFill>
                  <a:schemeClr val="accent6">
                    <a:lumMod val="75000"/>
                  </a:schemeClr>
                </a:solidFill>
                <a:latin typeface="Helvetica"/>
                <a:cs typeface="Helvetica"/>
              </a:rPr>
              <a:t>Programa Interdisciplinario de Desarrollo Sustentable (PIDS</a:t>
            </a:r>
            <a:r>
              <a:rPr lang="es-MX" sz="2400" b="1" dirty="0" smtClean="0">
                <a:ln w="12700">
                  <a:solidFill>
                    <a:schemeClr val="accent6">
                      <a:lumMod val="75000"/>
                    </a:schemeClr>
                  </a:solidFill>
                  <a:prstDash val="solid"/>
                </a:ln>
                <a:solidFill>
                  <a:schemeClr val="accent6">
                    <a:lumMod val="75000"/>
                  </a:schemeClr>
                </a:solidFill>
                <a:latin typeface="Helvetica"/>
                <a:cs typeface="Helvetica"/>
              </a:rPr>
              <a:t>)</a:t>
            </a:r>
            <a:endParaRPr lang="es-MX" sz="2400" b="1" dirty="0">
              <a:ln w="12700">
                <a:solidFill>
                  <a:schemeClr val="accent6">
                    <a:lumMod val="75000"/>
                  </a:schemeClr>
                </a:solidFill>
                <a:prstDash val="solid"/>
              </a:ln>
              <a:solidFill>
                <a:schemeClr val="accent6">
                  <a:lumMod val="75000"/>
                </a:schemeClr>
              </a:solidFill>
              <a:latin typeface="Helvetica"/>
              <a:cs typeface="Helvetica"/>
            </a:endParaRPr>
          </a:p>
        </p:txBody>
      </p:sp>
      <p:graphicFrame>
        <p:nvGraphicFramePr>
          <p:cNvPr id="2" name="Tabla 1"/>
          <p:cNvGraphicFramePr>
            <a:graphicFrameLocks noGrp="1"/>
          </p:cNvGraphicFramePr>
          <p:nvPr>
            <p:extLst>
              <p:ext uri="{D42A27DB-BD31-4B8C-83A1-F6EECF244321}">
                <p14:modId xmlns:p14="http://schemas.microsoft.com/office/powerpoint/2010/main" val="1628183341"/>
              </p:ext>
            </p:extLst>
          </p:nvPr>
        </p:nvGraphicFramePr>
        <p:xfrm>
          <a:off x="750205" y="2010954"/>
          <a:ext cx="10952842" cy="4411775"/>
        </p:xfrm>
        <a:graphic>
          <a:graphicData uri="http://schemas.openxmlformats.org/drawingml/2006/table">
            <a:tbl>
              <a:tblPr firstRow="1" bandRow="1">
                <a:tableStyleId>{5C22544A-7EE6-4342-B048-85BDC9FD1C3A}</a:tableStyleId>
              </a:tblPr>
              <a:tblGrid>
                <a:gridCol w="3484444"/>
                <a:gridCol w="7468398"/>
              </a:tblGrid>
              <a:tr h="6157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b="1" dirty="0" smtClean="0">
                          <a:solidFill>
                            <a:schemeClr val="bg1"/>
                          </a:solidFill>
                          <a:latin typeface="Arial Narrow" panose="020B0606020202030204" pitchFamily="34" charset="0"/>
                          <a:cs typeface="Helvetica"/>
                        </a:rPr>
                        <a:t>Acciones emprendidas</a:t>
                      </a:r>
                      <a:endParaRPr lang="es-MX" sz="20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b="1" dirty="0" smtClean="0">
                          <a:solidFill>
                            <a:schemeClr val="bg1"/>
                          </a:solidFill>
                          <a:latin typeface="Arial Narrow" panose="020B0606020202030204" pitchFamily="34" charset="0"/>
                          <a:cs typeface="Helvetica"/>
                        </a:rPr>
                        <a:t>Resultados alcanzados</a:t>
                      </a:r>
                      <a:endParaRPr lang="es-MX" sz="20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7959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smtClean="0">
                          <a:latin typeface="Arial Narrow" panose="020B0606020202030204" pitchFamily="34" charset="0"/>
                        </a:rPr>
                        <a:t>Participación de alumnos en proyectos de desarrollo sustentable</a:t>
                      </a:r>
                      <a:endParaRPr lang="es-MX" sz="20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just">
                        <a:buFont typeface="Arial" charset="0"/>
                        <a:buChar char="•"/>
                      </a:pPr>
                      <a:r>
                        <a:rPr lang="es-MX" sz="2000" dirty="0" smtClean="0">
                          <a:solidFill>
                            <a:schemeClr val="tx1"/>
                          </a:solidFill>
                          <a:latin typeface="Arial Narrow" panose="020B0606020202030204" pitchFamily="34" charset="0"/>
                        </a:rPr>
                        <a:t>D</a:t>
                      </a:r>
                      <a:r>
                        <a:rPr lang="es-MX" sz="2000" b="0" dirty="0" smtClean="0">
                          <a:solidFill>
                            <a:schemeClr val="tx1"/>
                          </a:solidFill>
                          <a:latin typeface="Arial Narrow" panose="020B0606020202030204" pitchFamily="34" charset="0"/>
                        </a:rPr>
                        <a:t>os campañas </a:t>
                      </a:r>
                      <a:r>
                        <a:rPr lang="es-MX" sz="2000" dirty="0" smtClean="0">
                          <a:solidFill>
                            <a:schemeClr val="tx1"/>
                          </a:solidFill>
                          <a:latin typeface="Arial Narrow" panose="020B0606020202030204" pitchFamily="34" charset="0"/>
                        </a:rPr>
                        <a:t>para promover la concientización</a:t>
                      </a:r>
                      <a:r>
                        <a:rPr lang="es-MX" sz="2000" baseline="0" dirty="0" smtClean="0">
                          <a:solidFill>
                            <a:schemeClr val="tx1"/>
                          </a:solidFill>
                          <a:latin typeface="Arial Narrow" panose="020B0606020202030204" pitchFamily="34" charset="0"/>
                        </a:rPr>
                        <a:t> y participación de la comunidad universitaria en acciones que favorezcan la reducción, reutilización y reciclado de materiales</a:t>
                      </a:r>
                    </a:p>
                    <a:p>
                      <a:pPr marL="285750" indent="-285750" algn="just">
                        <a:buFont typeface="Arial" charset="0"/>
                        <a:buChar char="•"/>
                      </a:pPr>
                      <a:r>
                        <a:rPr lang="es-MX" sz="2000" baseline="0" dirty="0" smtClean="0">
                          <a:solidFill>
                            <a:schemeClr val="tx1"/>
                          </a:solidFill>
                          <a:latin typeface="Arial Narrow" panose="020B0606020202030204" pitchFamily="34" charset="0"/>
                        </a:rPr>
                        <a:t>Entrega gratuita de termos para facilitar el consumo de agua potable proveniente de los filtros que se colocaron en los grifos, con el fin de suspender la compra de agua embotellada o de garrafón</a:t>
                      </a:r>
                    </a:p>
                    <a:p>
                      <a:pPr marL="285750" indent="-285750" algn="just">
                        <a:buFont typeface="Arial" charset="0"/>
                        <a:buChar char="•"/>
                      </a:pPr>
                      <a:r>
                        <a:rPr lang="es-MX" sz="2000" baseline="0" dirty="0" smtClean="0">
                          <a:solidFill>
                            <a:schemeClr val="tx1"/>
                          </a:solidFill>
                          <a:latin typeface="Arial Narrow" panose="020B0606020202030204" pitchFamily="34" charset="0"/>
                        </a:rPr>
                        <a:t>Se continuó con la segunda etapa del Programa SeparAcción por un mejor UAMmbiente</a:t>
                      </a:r>
                    </a:p>
                    <a:p>
                      <a:pPr marL="285750" indent="-285750" algn="just">
                        <a:buFont typeface="Arial" charset="0"/>
                        <a:buChar char="•"/>
                      </a:pPr>
                      <a:r>
                        <a:rPr lang="es-MX" sz="2000" baseline="0" dirty="0" smtClean="0">
                          <a:solidFill>
                            <a:schemeClr val="tx1"/>
                          </a:solidFill>
                          <a:latin typeface="Arial Narrow" panose="020B0606020202030204" pitchFamily="34" charset="0"/>
                        </a:rPr>
                        <a:t>Participan varios profesores bajo la coordinación de la Dra. Miriam Alfie</a:t>
                      </a:r>
                    </a:p>
                    <a:p>
                      <a:pPr marL="285750" indent="-285750" algn="just">
                        <a:buFont typeface="Arial" charset="0"/>
                        <a:buChar char="•"/>
                      </a:pPr>
                      <a:r>
                        <a:rPr lang="es-MX" sz="2000" baseline="0" dirty="0" smtClean="0">
                          <a:solidFill>
                            <a:schemeClr val="tx1"/>
                          </a:solidFill>
                          <a:latin typeface="Arial Narrow" panose="020B0606020202030204" pitchFamily="34" charset="0"/>
                        </a:rPr>
                        <a:t>Quienes llevan su termo al Comedor, reciben un precio preferencial en el consumo de café.</a:t>
                      </a:r>
                    </a:p>
                    <a:p>
                      <a:pPr marL="285750" indent="-285750" algn="just">
                        <a:buFont typeface="Arial" charset="0"/>
                        <a:buChar char="•"/>
                      </a:pPr>
                      <a:r>
                        <a:rPr lang="es-MX" sz="2000" baseline="0" dirty="0" smtClean="0">
                          <a:solidFill>
                            <a:schemeClr val="tx1"/>
                          </a:solidFill>
                          <a:latin typeface="Arial Narrow" panose="020B0606020202030204" pitchFamily="34" charset="0"/>
                        </a:rPr>
                        <a:t>Talleres de fabricación de </a:t>
                      </a:r>
                      <a:r>
                        <a:rPr lang="es-MX" sz="2000" baseline="0" dirty="0" err="1" smtClean="0">
                          <a:solidFill>
                            <a:schemeClr val="tx1"/>
                          </a:solidFill>
                          <a:latin typeface="Arial Narrow" panose="020B0606020202030204" pitchFamily="34" charset="0"/>
                        </a:rPr>
                        <a:t>lombricomposta</a:t>
                      </a:r>
                      <a:r>
                        <a:rPr lang="es-MX" sz="2000" baseline="0" dirty="0" smtClean="0">
                          <a:solidFill>
                            <a:schemeClr val="tx1"/>
                          </a:solidFill>
                          <a:latin typeface="Arial Narrow" panose="020B0606020202030204" pitchFamily="34" charset="0"/>
                        </a:rPr>
                        <a:t>. </a:t>
                      </a:r>
                      <a:endParaRPr lang="es-MX" sz="2000" b="1"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271034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120436643"/>
              </p:ext>
            </p:extLst>
          </p:nvPr>
        </p:nvGraphicFramePr>
        <p:xfrm>
          <a:off x="772884" y="2435163"/>
          <a:ext cx="10952842" cy="3833664"/>
        </p:xfrm>
        <a:graphic>
          <a:graphicData uri="http://schemas.openxmlformats.org/drawingml/2006/table">
            <a:tbl>
              <a:tblPr firstRow="1" bandRow="1">
                <a:tableStyleId>{5C22544A-7EE6-4342-B048-85BDC9FD1C3A}</a:tableStyleId>
              </a:tblPr>
              <a:tblGrid>
                <a:gridCol w="3158093"/>
                <a:gridCol w="7794749"/>
              </a:tblGrid>
              <a:tr h="4656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b="1" dirty="0" smtClean="0">
                          <a:solidFill>
                            <a:schemeClr val="bg1"/>
                          </a:solidFill>
                          <a:latin typeface="Arial Narrow" panose="020B0606020202030204" pitchFamily="34" charset="0"/>
                          <a:cs typeface="Helvetica"/>
                        </a:rPr>
                        <a:t>Acciones emprendidas</a:t>
                      </a:r>
                      <a:endParaRPr lang="es-MX" sz="20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b="1" dirty="0" smtClean="0">
                          <a:solidFill>
                            <a:schemeClr val="bg1"/>
                          </a:solidFill>
                          <a:latin typeface="Arial Narrow" panose="020B0606020202030204" pitchFamily="34" charset="0"/>
                          <a:cs typeface="Helvetica"/>
                        </a:rPr>
                        <a:t>Resultados alcanzados</a:t>
                      </a:r>
                      <a:endParaRPr lang="es-MX" sz="20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3680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smtClean="0">
                          <a:solidFill>
                            <a:schemeClr val="tx1"/>
                          </a:solidFill>
                          <a:latin typeface="Arial Narrow" panose="020B0606020202030204" pitchFamily="34" charset="0"/>
                          <a:cs typeface="Helvetica"/>
                        </a:rPr>
                        <a:t>Eventos especializados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2000" b="1" dirty="0" smtClean="0">
                          <a:latin typeface="Arial Narrow" panose="020B0606020202030204" pitchFamily="34" charset="0"/>
                        </a:rPr>
                        <a:t>Eventos </a:t>
                      </a:r>
                      <a:r>
                        <a:rPr lang="es-MX" sz="2000" b="0" dirty="0" smtClean="0">
                          <a:solidFill>
                            <a:schemeClr val="tx1"/>
                          </a:solidFill>
                          <a:latin typeface="Arial Narrow" panose="020B0606020202030204" pitchFamily="34" charset="0"/>
                        </a:rPr>
                        <a:t>organizados</a:t>
                      </a:r>
                      <a:r>
                        <a:rPr lang="es-MX" sz="2000" dirty="0" smtClean="0">
                          <a:solidFill>
                            <a:schemeClr val="tx1"/>
                          </a:solidFill>
                          <a:latin typeface="Arial Narrow" panose="020B0606020202030204" pitchFamily="34" charset="0"/>
                        </a:rPr>
                        <a:t> </a:t>
                      </a:r>
                      <a:r>
                        <a:rPr lang="es-MX" sz="2000" baseline="0" dirty="0" smtClean="0">
                          <a:solidFill>
                            <a:schemeClr val="tx1"/>
                          </a:solidFill>
                          <a:latin typeface="Arial Narrow" panose="020B0606020202030204" pitchFamily="34" charset="0"/>
                        </a:rPr>
                        <a:t>para que investigadores especialistas compartieran propuestas para disminuir la huella de carbono y para entender las repercusiones de la urbanizaci</a:t>
                      </a:r>
                      <a:r>
                        <a:rPr lang="es-ES" sz="2000" baseline="0" dirty="0" smtClean="0">
                          <a:solidFill>
                            <a:schemeClr val="tx1"/>
                          </a:solidFill>
                          <a:latin typeface="Arial Narrow" panose="020B0606020202030204" pitchFamily="34" charset="0"/>
                        </a:rPr>
                        <a:t>ó</a:t>
                      </a:r>
                      <a:r>
                        <a:rPr lang="es-MX" sz="2000" baseline="0" dirty="0" smtClean="0">
                          <a:solidFill>
                            <a:schemeClr val="tx1"/>
                          </a:solidFill>
                          <a:latin typeface="Arial Narrow" panose="020B0606020202030204" pitchFamily="34" charset="0"/>
                        </a:rPr>
                        <a:t>n en la sociedad y el medio ambiente:</a:t>
                      </a:r>
                    </a:p>
                    <a:p>
                      <a:pPr marL="0" marR="0" indent="0" algn="just" defTabSz="914400" rtl="0" eaLnBrk="1" fontAlgn="auto" latinLnBrk="0" hangingPunct="1">
                        <a:lnSpc>
                          <a:spcPct val="100000"/>
                        </a:lnSpc>
                        <a:spcBef>
                          <a:spcPts val="0"/>
                        </a:spcBef>
                        <a:spcAft>
                          <a:spcPts val="0"/>
                        </a:spcAft>
                        <a:buClrTx/>
                        <a:buSzTx/>
                        <a:buFontTx/>
                        <a:buNone/>
                        <a:tabLst/>
                        <a:defRPr/>
                      </a:pPr>
                      <a:r>
                        <a:rPr lang="es-MX" sz="2000" baseline="0" dirty="0" smtClean="0">
                          <a:solidFill>
                            <a:schemeClr val="tx1"/>
                          </a:solidFill>
                          <a:latin typeface="Arial Narrow" panose="020B0606020202030204" pitchFamily="34" charset="0"/>
                        </a:rPr>
                        <a:t>- Primer concurso: </a:t>
                      </a:r>
                      <a:r>
                        <a:rPr lang="es-MX" sz="2000" i="1" baseline="0" dirty="0" smtClean="0">
                          <a:solidFill>
                            <a:schemeClr val="tx1"/>
                          </a:solidFill>
                          <a:latin typeface="Arial Narrow" panose="020B0606020202030204" pitchFamily="34" charset="0"/>
                        </a:rPr>
                        <a:t>Historias de pueblos, barrios y colonias del poniente del Distrito Federal</a:t>
                      </a:r>
                      <a:r>
                        <a:rPr lang="es-MX" sz="2000" baseline="0" dirty="0" smtClean="0">
                          <a:solidFill>
                            <a:schemeClr val="tx1"/>
                          </a:solidFill>
                          <a:latin typeface="Arial Narrow" panose="020B0606020202030204" pitchFamily="34" charset="0"/>
                        </a:rPr>
                        <a:t>, coordinado por el Dr. Mario Barbosa.</a:t>
                      </a:r>
                    </a:p>
                    <a:p>
                      <a:pPr marL="0" marR="0" indent="0" algn="just" defTabSz="914400" rtl="0" eaLnBrk="1" fontAlgn="auto" latinLnBrk="0" hangingPunct="1">
                        <a:lnSpc>
                          <a:spcPct val="100000"/>
                        </a:lnSpc>
                        <a:spcBef>
                          <a:spcPts val="0"/>
                        </a:spcBef>
                        <a:spcAft>
                          <a:spcPts val="0"/>
                        </a:spcAft>
                        <a:buClrTx/>
                        <a:buSzTx/>
                        <a:buFontTx/>
                        <a:buNone/>
                        <a:tabLst/>
                        <a:defRPr/>
                      </a:pPr>
                      <a:r>
                        <a:rPr lang="es-MX" sz="2000" kern="1200" baseline="0" dirty="0" smtClean="0">
                          <a:solidFill>
                            <a:schemeClr val="tx1"/>
                          </a:solidFill>
                          <a:latin typeface="Arial Narrow" panose="020B0606020202030204" pitchFamily="34" charset="0"/>
                          <a:ea typeface="+mn-ea"/>
                          <a:cs typeface="+mn-cs"/>
                        </a:rPr>
                        <a:t>- </a:t>
                      </a:r>
                      <a:r>
                        <a:rPr lang="es-MX" sz="2000" i="1" kern="1200" baseline="0" dirty="0" smtClean="0">
                          <a:solidFill>
                            <a:schemeClr val="tx1"/>
                          </a:solidFill>
                          <a:latin typeface="Arial Narrow" panose="020B0606020202030204" pitchFamily="34" charset="0"/>
                          <a:ea typeface="+mn-ea"/>
                          <a:cs typeface="+mn-cs"/>
                        </a:rPr>
                        <a:t>Sustentabilidad regenerativa</a:t>
                      </a:r>
                      <a:r>
                        <a:rPr lang="es-MX" sz="2000" kern="1200" baseline="0" dirty="0" smtClean="0">
                          <a:solidFill>
                            <a:schemeClr val="tx1"/>
                          </a:solidFill>
                          <a:latin typeface="Arial Narrow" panose="020B0606020202030204" pitchFamily="34" charset="0"/>
                          <a:ea typeface="+mn-ea"/>
                          <a:cs typeface="+mn-cs"/>
                        </a:rPr>
                        <a:t>, Ing. Alberto Cayuela Gally, Centro para la Investigación Interactiva de la Sustentabilidad, España (Dr. Bernardo Bolaños).</a:t>
                      </a:r>
                    </a:p>
                    <a:p>
                      <a:pPr marL="0" marR="0" indent="0" algn="just" defTabSz="914400" rtl="0" eaLnBrk="1" fontAlgn="auto" latinLnBrk="0" hangingPunct="1">
                        <a:lnSpc>
                          <a:spcPct val="100000"/>
                        </a:lnSpc>
                        <a:spcBef>
                          <a:spcPts val="0"/>
                        </a:spcBef>
                        <a:spcAft>
                          <a:spcPts val="0"/>
                        </a:spcAft>
                        <a:buClrTx/>
                        <a:buSzTx/>
                        <a:buFontTx/>
                        <a:buNone/>
                        <a:tabLst/>
                        <a:defRPr/>
                      </a:pPr>
                      <a:r>
                        <a:rPr lang="es-MX" sz="2000" baseline="0" dirty="0" smtClean="0">
                          <a:solidFill>
                            <a:schemeClr val="tx1"/>
                          </a:solidFill>
                          <a:latin typeface="Arial Narrow" panose="020B0606020202030204" pitchFamily="34" charset="0"/>
                        </a:rPr>
                        <a:t>- </a:t>
                      </a:r>
                      <a:r>
                        <a:rPr lang="es-MX" sz="2000" i="1" baseline="0" dirty="0" smtClean="0">
                          <a:solidFill>
                            <a:schemeClr val="tx1"/>
                          </a:solidFill>
                          <a:latin typeface="Arial Narrow" panose="020B0606020202030204" pitchFamily="34" charset="0"/>
                        </a:rPr>
                        <a:t>Seminario Camino a la COP21 de París</a:t>
                      </a:r>
                      <a:r>
                        <a:rPr lang="es-MX" sz="2000" baseline="0" dirty="0" smtClean="0">
                          <a:solidFill>
                            <a:schemeClr val="tx1"/>
                          </a:solidFill>
                          <a:latin typeface="Arial Narrow" panose="020B0606020202030204" pitchFamily="34" charset="0"/>
                        </a:rPr>
                        <a:t>, </a:t>
                      </a:r>
                      <a:r>
                        <a:rPr lang="es-MX" sz="2000" kern="1200" baseline="0" dirty="0" smtClean="0">
                          <a:solidFill>
                            <a:schemeClr val="tx1"/>
                          </a:solidFill>
                          <a:latin typeface="Arial Narrow" panose="020B0606020202030204" pitchFamily="34" charset="0"/>
                          <a:ea typeface="+mn-ea"/>
                          <a:cs typeface="+mn-cs"/>
                        </a:rPr>
                        <a:t>organizado por la Rectoría de la Unidad Cuajimalpa y Dr. Adrián Fernández </a:t>
                      </a:r>
                      <a:r>
                        <a:rPr lang="es-MX" sz="2000" kern="1200" baseline="0" dirty="0" err="1" smtClean="0">
                          <a:solidFill>
                            <a:schemeClr val="tx1"/>
                          </a:solidFill>
                          <a:latin typeface="Arial Narrow" panose="020B0606020202030204" pitchFamily="34" charset="0"/>
                          <a:ea typeface="+mn-ea"/>
                          <a:cs typeface="+mn-cs"/>
                        </a:rPr>
                        <a:t>Bremauntz</a:t>
                      </a:r>
                      <a:r>
                        <a:rPr lang="es-MX" sz="2000" kern="1200" baseline="0" dirty="0" smtClean="0">
                          <a:solidFill>
                            <a:schemeClr val="tx1"/>
                          </a:solidFill>
                          <a:latin typeface="Arial Narrow" panose="020B0606020202030204" pitchFamily="34" charset="0"/>
                          <a:ea typeface="+mn-ea"/>
                          <a:cs typeface="+mn-cs"/>
                        </a:rPr>
                        <a:t>, Director de la </a:t>
                      </a:r>
                      <a:r>
                        <a:rPr lang="es-MX" sz="2000" kern="1200" baseline="0" dirty="0" err="1" smtClean="0">
                          <a:solidFill>
                            <a:schemeClr val="tx1"/>
                          </a:solidFill>
                          <a:latin typeface="Arial Narrow" panose="020B0606020202030204" pitchFamily="34" charset="0"/>
                          <a:ea typeface="+mn-ea"/>
                          <a:cs typeface="+mn-cs"/>
                        </a:rPr>
                        <a:t>Latin</a:t>
                      </a:r>
                      <a:r>
                        <a:rPr lang="es-MX" sz="2000" kern="1200" baseline="0" dirty="0" smtClean="0">
                          <a:solidFill>
                            <a:schemeClr val="tx1"/>
                          </a:solidFill>
                          <a:latin typeface="Arial Narrow" panose="020B0606020202030204" pitchFamily="34" charset="0"/>
                          <a:ea typeface="+mn-ea"/>
                          <a:cs typeface="+mn-cs"/>
                        </a:rPr>
                        <a:t> American Regional </a:t>
                      </a:r>
                      <a:r>
                        <a:rPr lang="es-MX" sz="2000" kern="1200" baseline="0" dirty="0" err="1" smtClean="0">
                          <a:solidFill>
                            <a:schemeClr val="tx1"/>
                          </a:solidFill>
                          <a:latin typeface="Arial Narrow" panose="020B0606020202030204" pitchFamily="34" charset="0"/>
                          <a:ea typeface="+mn-ea"/>
                          <a:cs typeface="+mn-cs"/>
                        </a:rPr>
                        <a:t>Climate</a:t>
                      </a:r>
                      <a:r>
                        <a:rPr lang="es-MX" sz="2000" kern="1200" baseline="0" dirty="0" smtClean="0">
                          <a:solidFill>
                            <a:schemeClr val="tx1"/>
                          </a:solidFill>
                          <a:latin typeface="Arial Narrow" panose="020B0606020202030204" pitchFamily="34" charset="0"/>
                          <a:ea typeface="+mn-ea"/>
                          <a:cs typeface="+mn-cs"/>
                        </a:rPr>
                        <a:t> </a:t>
                      </a:r>
                      <a:r>
                        <a:rPr lang="es-MX" sz="2000" kern="1200" baseline="0" dirty="0" err="1" smtClean="0">
                          <a:solidFill>
                            <a:schemeClr val="tx1"/>
                          </a:solidFill>
                          <a:latin typeface="Arial Narrow" panose="020B0606020202030204" pitchFamily="34" charset="0"/>
                          <a:ea typeface="+mn-ea"/>
                          <a:cs typeface="+mn-cs"/>
                        </a:rPr>
                        <a:t>Iiniative</a:t>
                      </a:r>
                      <a:r>
                        <a:rPr lang="es-MX" sz="2000" kern="1200" baseline="0" dirty="0" smtClean="0">
                          <a:solidFill>
                            <a:schemeClr val="tx1"/>
                          </a:solidFill>
                          <a:latin typeface="Arial Narrow" panose="020B0606020202030204" pitchFamily="34" charset="0"/>
                          <a:ea typeface="+mn-ea"/>
                          <a:cs typeface="+mn-cs"/>
                        </a:rPr>
                        <a:t> (LARCI).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4 Rectángulo"/>
          <p:cNvSpPr/>
          <p:nvPr/>
        </p:nvSpPr>
        <p:spPr>
          <a:xfrm>
            <a:off x="750205" y="1973497"/>
            <a:ext cx="10952841" cy="461665"/>
          </a:xfrm>
          <a:prstGeom prst="rect">
            <a:avLst/>
          </a:prstGeom>
          <a:solidFill>
            <a:srgbClr val="009B00"/>
          </a:solidFill>
          <a:ln>
            <a:solidFill>
              <a:schemeClr val="tx1"/>
            </a:solidFill>
          </a:ln>
        </p:spPr>
        <p:txBody>
          <a:bodyPr wrap="square">
            <a:spAutoFit/>
          </a:bodyPr>
          <a:lstStyle/>
          <a:p>
            <a:pPr algn="ctr"/>
            <a:r>
              <a:rPr lang="es-MX" sz="2400" dirty="0" smtClean="0">
                <a:solidFill>
                  <a:schemeClr val="bg1"/>
                </a:solidFill>
                <a:latin typeface="Helvetica"/>
                <a:cs typeface="Helvetica"/>
              </a:rPr>
              <a:t>Estrategias de Formación</a:t>
            </a:r>
            <a:endParaRPr lang="es-MX" sz="2400" dirty="0">
              <a:solidFill>
                <a:schemeClr val="bg1"/>
              </a:solidFill>
              <a:latin typeface="Helvetica"/>
              <a:cs typeface="Helvetica"/>
            </a:endParaRPr>
          </a:p>
        </p:txBody>
      </p:sp>
      <p:sp>
        <p:nvSpPr>
          <p:cNvPr id="8" name="16 Rectángulo"/>
          <p:cNvSpPr/>
          <p:nvPr/>
        </p:nvSpPr>
        <p:spPr>
          <a:xfrm>
            <a:off x="1001931" y="1295664"/>
            <a:ext cx="10148661" cy="461665"/>
          </a:xfrm>
          <a:prstGeom prst="rect">
            <a:avLst/>
          </a:prstGeom>
        </p:spPr>
        <p:txBody>
          <a:bodyPr wrap="square">
            <a:spAutoFit/>
          </a:bodyPr>
          <a:lstStyle/>
          <a:p>
            <a:pPr algn="ctr"/>
            <a:r>
              <a:rPr lang="es-MX" sz="2400" b="1" dirty="0">
                <a:ln w="12700">
                  <a:solidFill>
                    <a:schemeClr val="accent6">
                      <a:lumMod val="75000"/>
                    </a:schemeClr>
                  </a:solidFill>
                  <a:prstDash val="solid"/>
                </a:ln>
                <a:solidFill>
                  <a:schemeClr val="accent6">
                    <a:lumMod val="75000"/>
                  </a:schemeClr>
                </a:solidFill>
                <a:latin typeface="Helvetica"/>
                <a:cs typeface="Helvetica"/>
              </a:rPr>
              <a:t>Programa Interdisciplinario de Desarrollo Sustentable (PIDS</a:t>
            </a:r>
            <a:r>
              <a:rPr lang="es-MX" sz="2400" b="1" dirty="0" smtClean="0">
                <a:ln w="12700">
                  <a:solidFill>
                    <a:schemeClr val="accent6">
                      <a:lumMod val="75000"/>
                    </a:schemeClr>
                  </a:solidFill>
                  <a:prstDash val="solid"/>
                </a:ln>
                <a:solidFill>
                  <a:schemeClr val="accent6">
                    <a:lumMod val="75000"/>
                  </a:schemeClr>
                </a:solidFill>
                <a:latin typeface="Helvetica"/>
                <a:cs typeface="Helvetica"/>
              </a:rPr>
              <a:t>)</a:t>
            </a:r>
            <a:endParaRPr lang="es-MX" sz="2400" b="1" dirty="0">
              <a:ln w="12700">
                <a:solidFill>
                  <a:schemeClr val="accent6">
                    <a:lumMod val="75000"/>
                  </a:schemeClr>
                </a:solidFill>
                <a:prstDash val="solid"/>
              </a:ln>
              <a:solidFill>
                <a:schemeClr val="accent6">
                  <a:lumMod val="75000"/>
                </a:schemeClr>
              </a:solidFill>
              <a:latin typeface="Helvetica"/>
              <a:cs typeface="Helvetica"/>
            </a:endParaRPr>
          </a:p>
        </p:txBody>
      </p:sp>
    </p:spTree>
    <p:extLst>
      <p:ext uri="{BB962C8B-B14F-4D97-AF65-F5344CB8AC3E}">
        <p14:creationId xmlns:p14="http://schemas.microsoft.com/office/powerpoint/2010/main" val="896084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303618687"/>
              </p:ext>
            </p:extLst>
          </p:nvPr>
        </p:nvGraphicFramePr>
        <p:xfrm>
          <a:off x="751646" y="2579745"/>
          <a:ext cx="10952842" cy="3749040"/>
        </p:xfrm>
        <a:graphic>
          <a:graphicData uri="http://schemas.openxmlformats.org/drawingml/2006/table">
            <a:tbl>
              <a:tblPr firstRow="1" bandRow="1">
                <a:tableStyleId>{5C22544A-7EE6-4342-B048-85BDC9FD1C3A}</a:tableStyleId>
              </a:tblPr>
              <a:tblGrid>
                <a:gridCol w="3883939"/>
                <a:gridCol w="7068903"/>
              </a:tblGrid>
              <a:tr h="24228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Acciones emprendidas 2015</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Resultados alcanzados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b="0" dirty="0" smtClean="0">
                          <a:solidFill>
                            <a:schemeClr val="tx1"/>
                          </a:solidFill>
                          <a:latin typeface="Arial Narrow" panose="020B0606020202030204" pitchFamily="34" charset="0"/>
                          <a:cs typeface="Helvetica"/>
                        </a:rPr>
                        <a:t>Programas educativos en colaboración con otras instituciones.</a:t>
                      </a:r>
                      <a:endParaRPr lang="es-MX" sz="1800" b="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s-MX" sz="1800" b="0" dirty="0" smtClean="0">
                          <a:solidFill>
                            <a:schemeClr val="tx1"/>
                          </a:solidFill>
                          <a:latin typeface="Arial Narrow" panose="020B0606020202030204" pitchFamily="34" charset="0"/>
                          <a:cs typeface="Helvetica"/>
                        </a:rPr>
                        <a:t>P</a:t>
                      </a:r>
                      <a:r>
                        <a:rPr lang="es-MX" sz="1800" b="0" baseline="0" dirty="0" smtClean="0">
                          <a:solidFill>
                            <a:schemeClr val="tx1"/>
                          </a:solidFill>
                          <a:latin typeface="Arial Narrow" panose="020B0606020202030204" pitchFamily="34" charset="0"/>
                          <a:cs typeface="Helvetica"/>
                        </a:rPr>
                        <a:t>rimera etapa de la propuesta de creación de un Plan de Estudio </a:t>
                      </a:r>
                      <a:r>
                        <a:rPr lang="es-MX" sz="1800" b="0" baseline="0" dirty="0" err="1" smtClean="0">
                          <a:solidFill>
                            <a:schemeClr val="tx1"/>
                          </a:solidFill>
                          <a:latin typeface="Arial Narrow" panose="020B0606020202030204" pitchFamily="34" charset="0"/>
                          <a:cs typeface="Helvetica"/>
                        </a:rPr>
                        <a:t>interunidades</a:t>
                      </a:r>
                      <a:r>
                        <a:rPr lang="es-MX" sz="1800" b="0" baseline="0" dirty="0" smtClean="0">
                          <a:solidFill>
                            <a:schemeClr val="tx1"/>
                          </a:solidFill>
                          <a:latin typeface="Arial Narrow" panose="020B0606020202030204" pitchFamily="34" charset="0"/>
                          <a:cs typeface="Helvetica"/>
                        </a:rPr>
                        <a:t>: Gestión </a:t>
                      </a:r>
                      <a:r>
                        <a:rPr lang="es-ES" sz="1800" b="0" baseline="0" dirty="0" smtClean="0">
                          <a:solidFill>
                            <a:schemeClr val="tx1"/>
                          </a:solidFill>
                          <a:latin typeface="Arial Narrow" panose="020B0606020202030204" pitchFamily="34" charset="0"/>
                          <a:cs typeface="Helvetica"/>
                        </a:rPr>
                        <a:t>del Conocimiento en Sostenibilidad</a:t>
                      </a:r>
                      <a:r>
                        <a:rPr lang="es-MX" sz="1800" b="0" dirty="0" smtClean="0">
                          <a:solidFill>
                            <a:schemeClr val="tx1"/>
                          </a:solidFill>
                          <a:latin typeface="Arial Narrow" panose="020B0606020202030204" pitchFamily="34" charset="0"/>
                          <a:cs typeface="Helvetica"/>
                        </a:rPr>
                        <a:t>.</a:t>
                      </a:r>
                      <a:endParaRPr lang="es-MX" sz="1800" b="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b="0" dirty="0" smtClean="0">
                          <a:solidFill>
                            <a:schemeClr val="tx1"/>
                          </a:solidFill>
                          <a:latin typeface="Arial Narrow" panose="020B0606020202030204" pitchFamily="34" charset="0"/>
                          <a:cs typeface="Helvetica"/>
                        </a:rPr>
                        <a:t> Adecuar planes y programas de estudio.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b="0" dirty="0" smtClean="0">
                          <a:solidFill>
                            <a:schemeClr val="tx1"/>
                          </a:solidFill>
                          <a:latin typeface="Arial Narrow" panose="020B0606020202030204" pitchFamily="34" charset="0"/>
                          <a:cs typeface="Helvetica"/>
                        </a:rPr>
                        <a:t>4 UEA optativas sobre sustentabilidad (3 divisionales y 1 interdivisional),</a:t>
                      </a:r>
                      <a:r>
                        <a:rPr lang="es-MX" sz="1800" b="0" baseline="0" dirty="0" smtClean="0">
                          <a:solidFill>
                            <a:schemeClr val="tx1"/>
                          </a:solidFill>
                          <a:latin typeface="Arial Narrow" panose="020B0606020202030204" pitchFamily="34" charset="0"/>
                          <a:cs typeface="Helvetica"/>
                        </a:rPr>
                        <a:t> que se someterán a aprobación ante los consejos divisionales.</a:t>
                      </a: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b="0" baseline="0" dirty="0" smtClean="0">
                          <a:solidFill>
                            <a:schemeClr val="tx1"/>
                          </a:solidFill>
                          <a:latin typeface="Arial Narrow" panose="020B0606020202030204" pitchFamily="34" charset="0"/>
                          <a:cs typeface="Helvetica"/>
                        </a:rPr>
                        <a:t>Estas UEA, junto con la del Tronco General, integrarían un bloque de especialización, y el alumno podría </a:t>
                      </a:r>
                      <a:r>
                        <a:rPr lang="es-ES" sz="1800" b="0" baseline="0" dirty="0" smtClean="0">
                          <a:solidFill>
                            <a:schemeClr val="tx1"/>
                          </a:solidFill>
                          <a:latin typeface="Arial Narrow" panose="020B0606020202030204" pitchFamily="34" charset="0"/>
                          <a:cs typeface="Helvetica"/>
                        </a:rPr>
                        <a:t>obtener </a:t>
                      </a:r>
                      <a:r>
                        <a:rPr lang="es-MX" sz="1800" b="0" baseline="0" dirty="0" smtClean="0">
                          <a:solidFill>
                            <a:schemeClr val="tx1"/>
                          </a:solidFill>
                          <a:latin typeface="Arial Narrow" panose="020B0606020202030204" pitchFamily="34" charset="0"/>
                          <a:cs typeface="Helvetica"/>
                        </a:rPr>
                        <a:t>una constancia de especialización.</a:t>
                      </a:r>
                      <a:endParaRPr lang="es-MX" sz="1800" b="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b="0" dirty="0" smtClean="0">
                          <a:solidFill>
                            <a:schemeClr val="tx1"/>
                          </a:solidFill>
                          <a:latin typeface="Arial Narrow" panose="020B0606020202030204" pitchFamily="34" charset="0"/>
                          <a:cs typeface="Helvetica"/>
                        </a:rPr>
                        <a:t>Vincular</a:t>
                      </a:r>
                      <a:r>
                        <a:rPr lang="es-MX" sz="1800" b="0" baseline="0" dirty="0" smtClean="0">
                          <a:solidFill>
                            <a:schemeClr val="tx1"/>
                          </a:solidFill>
                          <a:latin typeface="Arial Narrow" panose="020B0606020202030204" pitchFamily="34" charset="0"/>
                          <a:cs typeface="Helvetica"/>
                        </a:rPr>
                        <a:t> la enseñanza con el desarrollo sustentable.</a:t>
                      </a:r>
                      <a:endParaRPr lang="es-MX" sz="1800" b="0" dirty="0" smtClean="0">
                        <a:solidFill>
                          <a:schemeClr val="tx1"/>
                        </a:solidFill>
                        <a:latin typeface="Arial Narrow" panose="020B0606020202030204" pitchFamily="34" charset="0"/>
                        <a:cs typeface="Helvetic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b="0" dirty="0" smtClean="0">
                          <a:solidFill>
                            <a:schemeClr val="tx1"/>
                          </a:solidFill>
                          <a:latin typeface="Arial Narrow" panose="020B0606020202030204" pitchFamily="34" charset="0"/>
                        </a:rPr>
                        <a:t>Las</a:t>
                      </a:r>
                      <a:r>
                        <a:rPr lang="es-MX" sz="1800" b="0" baseline="0" dirty="0" smtClean="0">
                          <a:solidFill>
                            <a:schemeClr val="tx1"/>
                          </a:solidFill>
                          <a:latin typeface="Arial Narrow" panose="020B0606020202030204" pitchFamily="34" charset="0"/>
                        </a:rPr>
                        <a:t> 4 UEA mencionadas permitirán reforzar conceptos básicos del primer trimestre, y brindarán conocimientos particulares relacionados con cada </a:t>
                      </a:r>
                      <a:r>
                        <a:rPr lang="es-MX" sz="1800" b="0" baseline="0" dirty="0" smtClean="0">
                          <a:solidFill>
                            <a:srgbClr val="FF0000"/>
                          </a:solidFill>
                          <a:latin typeface="Arial Narrow" panose="020B0606020202030204" pitchFamily="34" charset="0"/>
                        </a:rPr>
                        <a:t>D</a:t>
                      </a:r>
                      <a:r>
                        <a:rPr lang="es-MX" sz="1800" b="0" baseline="0" dirty="0" smtClean="0">
                          <a:solidFill>
                            <a:schemeClr val="tx1"/>
                          </a:solidFill>
                          <a:latin typeface="Arial Narrow" panose="020B0606020202030204" pitchFamily="34" charset="0"/>
                        </a:rPr>
                        <a:t>ivisión</a:t>
                      </a:r>
                      <a:r>
                        <a:rPr lang="es-ES" sz="1800" b="0" baseline="0" dirty="0" smtClean="0">
                          <a:solidFill>
                            <a:schemeClr val="tx1"/>
                          </a:solidFill>
                          <a:latin typeface="Arial Narrow" panose="020B0606020202030204" pitchFamily="34" charset="0"/>
                        </a:rPr>
                        <a:t>.</a:t>
                      </a:r>
                      <a:endParaRPr lang="es-MX" sz="1800" b="0" dirty="0" smtClean="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b="0" dirty="0" smtClean="0">
                          <a:solidFill>
                            <a:schemeClr val="tx1"/>
                          </a:solidFill>
                          <a:latin typeface="Arial Narrow" panose="020B0606020202030204" pitchFamily="34" charset="0"/>
                          <a:cs typeface="Helvetica"/>
                        </a:rPr>
                        <a:t>Cultura ambiental de alumnos.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b="0" dirty="0" smtClean="0">
                          <a:solidFill>
                            <a:schemeClr val="tx1"/>
                          </a:solidFill>
                          <a:latin typeface="Arial Narrow" panose="020B0606020202030204" pitchFamily="34" charset="0"/>
                        </a:rPr>
                        <a:t>A</a:t>
                      </a:r>
                      <a:r>
                        <a:rPr lang="es-MX" sz="1800" b="0" baseline="0" dirty="0" smtClean="0">
                          <a:solidFill>
                            <a:schemeClr val="tx1"/>
                          </a:solidFill>
                          <a:latin typeface="Arial Narrow" panose="020B0606020202030204" pitchFamily="34" charset="0"/>
                        </a:rPr>
                        <a:t>cciones para fomentar la cultura ambiental entre la comunidad y reiterada invitación para comprar materiales sustentables, separar y reutilizar los residuos sólidos del Comedor y administrar de manera responsable el uso de energía.</a:t>
                      </a:r>
                      <a:endParaRPr lang="es-MX" sz="1800" b="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4 Rectángulo"/>
          <p:cNvSpPr/>
          <p:nvPr/>
        </p:nvSpPr>
        <p:spPr>
          <a:xfrm>
            <a:off x="750205" y="2096045"/>
            <a:ext cx="10952841" cy="461665"/>
          </a:xfrm>
          <a:prstGeom prst="rect">
            <a:avLst/>
          </a:prstGeom>
          <a:solidFill>
            <a:srgbClr val="009B00"/>
          </a:solidFill>
          <a:ln>
            <a:solidFill>
              <a:schemeClr val="tx1"/>
            </a:solidFill>
          </a:ln>
        </p:spPr>
        <p:txBody>
          <a:bodyPr wrap="square">
            <a:spAutoFit/>
          </a:bodyPr>
          <a:lstStyle/>
          <a:p>
            <a:pPr algn="ctr"/>
            <a:r>
              <a:rPr lang="es-MX" sz="2400" dirty="0" smtClean="0">
                <a:solidFill>
                  <a:schemeClr val="bg1"/>
                </a:solidFill>
                <a:latin typeface="Helvetica"/>
                <a:cs typeface="Helvetica"/>
              </a:rPr>
              <a:t>Estrategias de Formación</a:t>
            </a:r>
            <a:endParaRPr lang="es-MX" sz="2400" dirty="0">
              <a:solidFill>
                <a:schemeClr val="bg1"/>
              </a:solidFill>
              <a:latin typeface="Helvetica"/>
              <a:cs typeface="Helvetica"/>
            </a:endParaRPr>
          </a:p>
        </p:txBody>
      </p:sp>
      <p:sp>
        <p:nvSpPr>
          <p:cNvPr id="8" name="16 Rectángulo"/>
          <p:cNvSpPr/>
          <p:nvPr/>
        </p:nvSpPr>
        <p:spPr>
          <a:xfrm>
            <a:off x="983077" y="1361651"/>
            <a:ext cx="10148661" cy="461665"/>
          </a:xfrm>
          <a:prstGeom prst="rect">
            <a:avLst/>
          </a:prstGeom>
        </p:spPr>
        <p:txBody>
          <a:bodyPr wrap="square">
            <a:spAutoFit/>
          </a:bodyPr>
          <a:lstStyle/>
          <a:p>
            <a:pPr algn="ctr"/>
            <a:r>
              <a:rPr lang="es-MX" sz="2400" b="1" dirty="0">
                <a:ln w="12700">
                  <a:solidFill>
                    <a:schemeClr val="accent6">
                      <a:lumMod val="75000"/>
                    </a:schemeClr>
                  </a:solidFill>
                  <a:prstDash val="solid"/>
                </a:ln>
                <a:solidFill>
                  <a:schemeClr val="accent6">
                    <a:lumMod val="75000"/>
                  </a:schemeClr>
                </a:solidFill>
                <a:latin typeface="Helvetica"/>
                <a:cs typeface="Helvetica"/>
              </a:rPr>
              <a:t>Programa Interdisciplinario de Desarrollo Sustentable (PIDS</a:t>
            </a:r>
            <a:r>
              <a:rPr lang="es-MX" sz="2400" b="1" dirty="0" smtClean="0">
                <a:ln w="12700">
                  <a:solidFill>
                    <a:schemeClr val="accent6">
                      <a:lumMod val="75000"/>
                    </a:schemeClr>
                  </a:solidFill>
                  <a:prstDash val="solid"/>
                </a:ln>
                <a:solidFill>
                  <a:schemeClr val="accent6">
                    <a:lumMod val="75000"/>
                  </a:schemeClr>
                </a:solidFill>
                <a:latin typeface="Helvetica"/>
                <a:cs typeface="Helvetica"/>
              </a:rPr>
              <a:t>)</a:t>
            </a:r>
            <a:endParaRPr lang="es-MX" sz="2400" b="1" dirty="0">
              <a:ln w="12700">
                <a:solidFill>
                  <a:schemeClr val="accent6">
                    <a:lumMod val="75000"/>
                  </a:schemeClr>
                </a:solidFill>
                <a:prstDash val="solid"/>
              </a:ln>
              <a:solidFill>
                <a:schemeClr val="accent6">
                  <a:lumMod val="75000"/>
                </a:schemeClr>
              </a:solidFill>
              <a:latin typeface="Helvetica"/>
              <a:cs typeface="Helvetica"/>
            </a:endParaRPr>
          </a:p>
        </p:txBody>
      </p:sp>
    </p:spTree>
    <p:extLst>
      <p:ext uri="{BB962C8B-B14F-4D97-AF65-F5344CB8AC3E}">
        <p14:creationId xmlns:p14="http://schemas.microsoft.com/office/powerpoint/2010/main" val="2282607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708612916"/>
              </p:ext>
            </p:extLst>
          </p:nvPr>
        </p:nvGraphicFramePr>
        <p:xfrm>
          <a:off x="645485" y="2190068"/>
          <a:ext cx="10952842" cy="4426860"/>
        </p:xfrm>
        <a:graphic>
          <a:graphicData uri="http://schemas.openxmlformats.org/drawingml/2006/table">
            <a:tbl>
              <a:tblPr firstRow="1" bandRow="1">
                <a:tableStyleId>{5C22544A-7EE6-4342-B048-85BDC9FD1C3A}</a:tableStyleId>
              </a:tblPr>
              <a:tblGrid>
                <a:gridCol w="4134791"/>
                <a:gridCol w="6818051"/>
              </a:tblGrid>
              <a:tr h="4035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Acciones emprendidas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Resultados alcanzados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63040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rPr>
                        <a:t>Registro actualizado de proyectos sobre desarrollo sustentable.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s-MX" sz="1800" dirty="0" smtClean="0">
                          <a:solidFill>
                            <a:schemeClr val="tx1"/>
                          </a:solidFill>
                          <a:latin typeface="Arial Narrow" panose="020B0606020202030204" pitchFamily="34" charset="0"/>
                        </a:rPr>
                        <a:t>La Coordinación de Planeación y Vinculación (COPLAVI) </a:t>
                      </a:r>
                      <a:r>
                        <a:rPr lang="es-MX" sz="1800" b="1" baseline="0" dirty="0" smtClean="0">
                          <a:solidFill>
                            <a:schemeClr val="tx1"/>
                          </a:solidFill>
                          <a:latin typeface="Arial Narrow" panose="020B0606020202030204" pitchFamily="34" charset="0"/>
                        </a:rPr>
                        <a:t>actualizó el Catálogo de saberes</a:t>
                      </a:r>
                      <a:r>
                        <a:rPr lang="es-MX" sz="1800" baseline="0" dirty="0" smtClean="0">
                          <a:solidFill>
                            <a:schemeClr val="tx1"/>
                          </a:solidFill>
                          <a:latin typeface="Arial Narrow" panose="020B0606020202030204" pitchFamily="34" charset="0"/>
                        </a:rPr>
                        <a:t>.</a:t>
                      </a:r>
                      <a:endParaRPr lang="es-MX" sz="180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1745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cs typeface="Helvetica"/>
                        </a:rPr>
                        <a:t>Identificación de problemáticas de desarrollo sustentable en área metropolitana y zona de influencia.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b="0" strike="noStrike" baseline="0" dirty="0" smtClean="0">
                          <a:solidFill>
                            <a:schemeClr val="tx1"/>
                          </a:solidFill>
                          <a:latin typeface="Arial Narrow" panose="020B0606020202030204" pitchFamily="34" charset="0"/>
                        </a:rPr>
                        <a:t>Se concluyó la realización de un estudio diagnóstico </a:t>
                      </a:r>
                      <a:r>
                        <a:rPr lang="es-MX" sz="1800" b="0" baseline="0" dirty="0" smtClean="0">
                          <a:solidFill>
                            <a:schemeClr val="tx1"/>
                          </a:solidFill>
                          <a:latin typeface="Arial Narrow" panose="020B0606020202030204" pitchFamily="34" charset="0"/>
                        </a:rPr>
                        <a:t>de campo en 10 pueblos y colonias de las delegaciones Álvaro Obregón, Cuajimalpa y Huixquilucan, que permitió detectar las siguientes temáticas recurrentes que se presentan en la zona de influencia: </a:t>
                      </a: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b="0" baseline="0" dirty="0" smtClean="0">
                          <a:solidFill>
                            <a:schemeClr val="tx1"/>
                          </a:solidFill>
                          <a:latin typeface="Arial Narrow" panose="020B0606020202030204" pitchFamily="34" charset="0"/>
                        </a:rPr>
                        <a:t>(1)</a:t>
                      </a:r>
                      <a:r>
                        <a:rPr lang="es-MX" sz="1800" b="0" u="sng" baseline="0" dirty="0" smtClean="0">
                          <a:solidFill>
                            <a:schemeClr val="tx1"/>
                          </a:solidFill>
                          <a:latin typeface="Arial Narrow" panose="020B0606020202030204" pitchFamily="34" charset="0"/>
                        </a:rPr>
                        <a:t> </a:t>
                      </a:r>
                      <a:r>
                        <a:rPr lang="es-MX" sz="1800" b="1" u="sng" baseline="0" dirty="0" smtClean="0">
                          <a:solidFill>
                            <a:schemeClr val="tx1"/>
                          </a:solidFill>
                          <a:latin typeface="Arial Narrow" panose="020B0606020202030204" pitchFamily="34" charset="0"/>
                        </a:rPr>
                        <a:t>Propiedad social</a:t>
                      </a:r>
                      <a:r>
                        <a:rPr lang="es-MX" sz="1800" b="0" baseline="0" dirty="0" smtClean="0">
                          <a:solidFill>
                            <a:schemeClr val="tx1"/>
                          </a:solidFill>
                          <a:latin typeface="Arial Narrow" panose="020B0606020202030204" pitchFamily="34" charset="0"/>
                        </a:rPr>
                        <a:t>: conflictos entre residentes; privatización y venta de tierras; asentamientos irregulares; zonas de riesgo; invasión a zonas naturales y protegidas; sobrepoblación; escasez y pérdida de recursos naturales; demandas para gestionar su propia agua. </a:t>
                      </a: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b="0" baseline="0" dirty="0" smtClean="0">
                          <a:solidFill>
                            <a:schemeClr val="tx1"/>
                          </a:solidFill>
                          <a:latin typeface="Arial Narrow" panose="020B0606020202030204" pitchFamily="34" charset="0"/>
                        </a:rPr>
                        <a:t>(2) </a:t>
                      </a:r>
                      <a:r>
                        <a:rPr lang="es-MX" sz="1800" b="1" u="none" baseline="0" dirty="0" smtClean="0">
                          <a:solidFill>
                            <a:schemeClr val="tx1"/>
                          </a:solidFill>
                          <a:latin typeface="Arial Narrow" panose="020B0606020202030204" pitchFamily="34" charset="0"/>
                        </a:rPr>
                        <a:t>Problemas s</a:t>
                      </a:r>
                      <a:r>
                        <a:rPr lang="es-MX" sz="1800" b="1" u="none" baseline="0" dirty="0" smtClean="0">
                          <a:solidFill>
                            <a:schemeClr val="tx1"/>
                          </a:solidFill>
                          <a:effectLst/>
                          <a:latin typeface="Arial Narrow" panose="020B0606020202030204" pitchFamily="34" charset="0"/>
                        </a:rPr>
                        <a:t>ociales</a:t>
                      </a:r>
                      <a:r>
                        <a:rPr lang="es-MX" sz="1800" b="0" baseline="0" dirty="0" smtClean="0">
                          <a:solidFill>
                            <a:schemeClr val="tx1"/>
                          </a:solidFill>
                          <a:effectLst>
                            <a:outerShdw blurRad="38100" dist="38100" dir="2700000" algn="tl">
                              <a:srgbClr val="000000">
                                <a:alpha val="43137"/>
                              </a:srgbClr>
                            </a:outerShdw>
                          </a:effectLst>
                          <a:latin typeface="Arial Narrow" panose="020B0606020202030204" pitchFamily="34" charset="0"/>
                        </a:rPr>
                        <a:t>: </a:t>
                      </a:r>
                      <a:r>
                        <a:rPr lang="es-MX" sz="1800" b="0" baseline="0" dirty="0" smtClean="0">
                          <a:solidFill>
                            <a:schemeClr val="tx1"/>
                          </a:solidFill>
                          <a:latin typeface="Arial Narrow" panose="020B0606020202030204" pitchFamily="34" charset="0"/>
                        </a:rPr>
                        <a:t>adicciones, delincuencia, educación</a:t>
                      </a:r>
                      <a:r>
                        <a:rPr lang="es-ES" sz="1800" b="0" baseline="0" dirty="0" smtClean="0">
                          <a:solidFill>
                            <a:schemeClr val="tx1"/>
                          </a:solidFill>
                          <a:latin typeface="Arial Narrow" panose="020B0606020202030204" pitchFamily="34" charset="0"/>
                        </a:rPr>
                        <a:t>, </a:t>
                      </a:r>
                      <a:r>
                        <a:rPr lang="es-MX" sz="1800" b="0" baseline="0" dirty="0" smtClean="0">
                          <a:solidFill>
                            <a:schemeClr val="tx1"/>
                          </a:solidFill>
                          <a:latin typeface="Arial Narrow" panose="020B0606020202030204" pitchFamily="34" charset="0"/>
                        </a:rPr>
                        <a:t>contraste social, apoyos clientelares. </a:t>
                      </a: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b="0" baseline="0" dirty="0" smtClean="0">
                          <a:solidFill>
                            <a:schemeClr val="tx1"/>
                          </a:solidFill>
                          <a:latin typeface="Arial Narrow" panose="020B0606020202030204" pitchFamily="34" charset="0"/>
                        </a:rPr>
                        <a:t>(3) </a:t>
                      </a:r>
                      <a:r>
                        <a:rPr lang="es-MX" sz="1800" b="1" u="none" baseline="0" dirty="0" smtClean="0">
                          <a:solidFill>
                            <a:schemeClr val="tx1"/>
                          </a:solidFill>
                          <a:latin typeface="Arial Narrow" panose="020B0606020202030204" pitchFamily="34" charset="0"/>
                        </a:rPr>
                        <a:t>Infraestructura y equipamiento insuficiente: </a:t>
                      </a:r>
                      <a:r>
                        <a:rPr lang="es-MX" sz="1800" b="0" baseline="0" dirty="0" smtClean="0">
                          <a:solidFill>
                            <a:schemeClr val="tx1"/>
                          </a:solidFill>
                          <a:latin typeface="Arial Narrow" panose="020B0606020202030204" pitchFamily="34" charset="0"/>
                        </a:rPr>
                        <a:t>servicios deficientes, uso de suelo; encarecimiento del suelo y los servicios; movilidad. </a:t>
                      </a:r>
                      <a:endParaRPr lang="es-MX" sz="1800" b="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4 Rectángulo"/>
          <p:cNvSpPr/>
          <p:nvPr/>
        </p:nvSpPr>
        <p:spPr>
          <a:xfrm>
            <a:off x="646508" y="1728403"/>
            <a:ext cx="10952841" cy="461665"/>
          </a:xfrm>
          <a:prstGeom prst="rect">
            <a:avLst/>
          </a:prstGeom>
          <a:solidFill>
            <a:srgbClr val="009B00"/>
          </a:solidFill>
          <a:ln>
            <a:solidFill>
              <a:schemeClr val="tx1"/>
            </a:solidFill>
          </a:ln>
        </p:spPr>
        <p:txBody>
          <a:bodyPr wrap="square">
            <a:spAutoFit/>
          </a:bodyPr>
          <a:lstStyle/>
          <a:p>
            <a:pPr algn="ctr"/>
            <a:r>
              <a:rPr lang="es-MX" sz="2400" dirty="0" smtClean="0">
                <a:solidFill>
                  <a:schemeClr val="bg1"/>
                </a:solidFill>
                <a:latin typeface="Helvetica"/>
                <a:cs typeface="Helvetica"/>
              </a:rPr>
              <a:t>Estrategias de Investigaci</a:t>
            </a:r>
            <a:r>
              <a:rPr lang="es-ES" sz="2400" dirty="0" err="1" smtClean="0">
                <a:solidFill>
                  <a:schemeClr val="bg1"/>
                </a:solidFill>
                <a:latin typeface="Helvetica"/>
                <a:cs typeface="Helvetica"/>
              </a:rPr>
              <a:t>ón</a:t>
            </a:r>
            <a:endParaRPr lang="es-MX" sz="2400" dirty="0">
              <a:solidFill>
                <a:schemeClr val="bg1"/>
              </a:solidFill>
              <a:latin typeface="Helvetica"/>
              <a:cs typeface="Helvetica"/>
            </a:endParaRPr>
          </a:p>
        </p:txBody>
      </p:sp>
      <p:sp>
        <p:nvSpPr>
          <p:cNvPr id="8" name="16 Rectángulo"/>
          <p:cNvSpPr/>
          <p:nvPr/>
        </p:nvSpPr>
        <p:spPr>
          <a:xfrm>
            <a:off x="954797" y="1266738"/>
            <a:ext cx="10148661" cy="461665"/>
          </a:xfrm>
          <a:prstGeom prst="rect">
            <a:avLst/>
          </a:prstGeom>
        </p:spPr>
        <p:txBody>
          <a:bodyPr wrap="square">
            <a:spAutoFit/>
          </a:bodyPr>
          <a:lstStyle/>
          <a:p>
            <a:pPr algn="ctr"/>
            <a:r>
              <a:rPr lang="es-MX" sz="2400" b="1" dirty="0">
                <a:ln w="12700">
                  <a:solidFill>
                    <a:schemeClr val="accent6">
                      <a:lumMod val="75000"/>
                    </a:schemeClr>
                  </a:solidFill>
                  <a:prstDash val="solid"/>
                </a:ln>
                <a:solidFill>
                  <a:schemeClr val="accent6">
                    <a:lumMod val="75000"/>
                  </a:schemeClr>
                </a:solidFill>
                <a:latin typeface="Helvetica"/>
                <a:cs typeface="Helvetica"/>
              </a:rPr>
              <a:t>Programa Interdisciplinario de Desarrollo Sustentable (PIDS</a:t>
            </a:r>
            <a:r>
              <a:rPr lang="es-MX" sz="2400" b="1" dirty="0" smtClean="0">
                <a:ln w="12700">
                  <a:solidFill>
                    <a:schemeClr val="accent6">
                      <a:lumMod val="75000"/>
                    </a:schemeClr>
                  </a:solidFill>
                  <a:prstDash val="solid"/>
                </a:ln>
                <a:solidFill>
                  <a:schemeClr val="accent6">
                    <a:lumMod val="75000"/>
                  </a:schemeClr>
                </a:solidFill>
                <a:latin typeface="Helvetica"/>
                <a:cs typeface="Helvetica"/>
              </a:rPr>
              <a:t>)</a:t>
            </a:r>
            <a:endParaRPr lang="es-MX" sz="2400" b="1" dirty="0">
              <a:ln w="12700">
                <a:solidFill>
                  <a:schemeClr val="accent6">
                    <a:lumMod val="75000"/>
                  </a:schemeClr>
                </a:solidFill>
                <a:prstDash val="solid"/>
              </a:ln>
              <a:solidFill>
                <a:schemeClr val="accent6">
                  <a:lumMod val="75000"/>
                </a:schemeClr>
              </a:solidFill>
              <a:latin typeface="Helvetica"/>
              <a:cs typeface="Helvetica"/>
            </a:endParaRPr>
          </a:p>
        </p:txBody>
      </p:sp>
    </p:spTree>
    <p:extLst>
      <p:ext uri="{BB962C8B-B14F-4D97-AF65-F5344CB8AC3E}">
        <p14:creationId xmlns:p14="http://schemas.microsoft.com/office/powerpoint/2010/main" val="3393560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278664198"/>
              </p:ext>
            </p:extLst>
          </p:nvPr>
        </p:nvGraphicFramePr>
        <p:xfrm>
          <a:off x="455017" y="2133505"/>
          <a:ext cx="10952842" cy="4365304"/>
        </p:xfrm>
        <a:graphic>
          <a:graphicData uri="http://schemas.openxmlformats.org/drawingml/2006/table">
            <a:tbl>
              <a:tblPr firstRow="1" bandRow="1">
                <a:tableStyleId>{5C22544A-7EE6-4342-B048-85BDC9FD1C3A}</a:tableStyleId>
              </a:tblPr>
              <a:tblGrid>
                <a:gridCol w="4134791"/>
                <a:gridCol w="6818051"/>
              </a:tblGrid>
              <a:tr h="4333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Acciones emprendidas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b="1" dirty="0" smtClean="0">
                          <a:solidFill>
                            <a:schemeClr val="bg1"/>
                          </a:solidFill>
                          <a:latin typeface="Arial Narrow" panose="020B0606020202030204" pitchFamily="34" charset="0"/>
                          <a:cs typeface="Helvetica"/>
                        </a:rPr>
                        <a:t>Resultados alcanzados</a:t>
                      </a:r>
                      <a:endParaRPr lang="es-MX" sz="1800" dirty="0">
                        <a:solidFill>
                          <a:schemeClr val="bg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46410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dirty="0" smtClean="0">
                          <a:solidFill>
                            <a:schemeClr val="tx1"/>
                          </a:solidFill>
                          <a:latin typeface="Arial Narrow" panose="020B0606020202030204" pitchFamily="34" charset="0"/>
                          <a:cs typeface="Helvetica"/>
                        </a:rPr>
                        <a:t>Identificación de problemáticas de desarrollo sustentable en área metropolitana y zona de influencia.</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800" dirty="0" smtClean="0">
                        <a:solidFill>
                          <a:schemeClr val="tx1"/>
                        </a:solidFill>
                        <a:latin typeface="Arial Narrow" panose="020B0606020202030204" pitchFamily="34" charset="0"/>
                        <a:cs typeface="Helvetic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800" b="1" baseline="0" dirty="0" smtClean="0">
                          <a:solidFill>
                            <a:schemeClr val="tx1"/>
                          </a:solidFill>
                          <a:latin typeface="Arial Narrow" panose="020B0606020202030204" pitchFamily="34" charset="0"/>
                        </a:rPr>
                        <a:t>(4) </a:t>
                      </a:r>
                      <a:r>
                        <a:rPr lang="es-MX" sz="1800" b="1" u="sng" baseline="0" dirty="0" smtClean="0">
                          <a:solidFill>
                            <a:schemeClr val="tx1"/>
                          </a:solidFill>
                          <a:latin typeface="Arial Narrow" panose="020B0606020202030204" pitchFamily="34" charset="0"/>
                        </a:rPr>
                        <a:t>Organización e identidad</a:t>
                      </a:r>
                      <a:r>
                        <a:rPr lang="es-MX" sz="1800" b="1" baseline="0" dirty="0" smtClean="0">
                          <a:solidFill>
                            <a:schemeClr val="tx1"/>
                          </a:solidFill>
                          <a:latin typeface="Arial Narrow" panose="020B0606020202030204" pitchFamily="34" charset="0"/>
                        </a:rPr>
                        <a:t>: </a:t>
                      </a:r>
                      <a:r>
                        <a:rPr lang="es-MX" sz="1800" b="0" baseline="0" dirty="0" smtClean="0">
                          <a:solidFill>
                            <a:schemeClr val="tx1"/>
                          </a:solidFill>
                          <a:latin typeface="Arial Narrow" panose="020B0606020202030204" pitchFamily="34" charset="0"/>
                        </a:rPr>
                        <a:t>tensiones entre autoridades tradicionales y gobiernos delegacionales; transformación de la vida social-comunitaria; pérdida de mano de oba comunal; cohesión social diluida y pérdida de referentes identitarios entre la población más joven; falta de comprensión entre originarios y avecindados; necesidad de nuevos mecanismos de organización (mediadores), organización incluyente y excluyente. </a:t>
                      </a: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b="1" baseline="0" dirty="0" smtClean="0">
                          <a:solidFill>
                            <a:schemeClr val="tx1"/>
                          </a:solidFill>
                          <a:latin typeface="Arial Narrow" panose="020B0606020202030204" pitchFamily="34" charset="0"/>
                        </a:rPr>
                        <a:t>(5) </a:t>
                      </a:r>
                      <a:r>
                        <a:rPr lang="es-MX" sz="1800" b="1" u="sng" baseline="0" dirty="0" smtClean="0">
                          <a:solidFill>
                            <a:schemeClr val="tx1"/>
                          </a:solidFill>
                          <a:latin typeface="Arial Narrow" panose="020B0606020202030204" pitchFamily="34" charset="0"/>
                        </a:rPr>
                        <a:t>Otras</a:t>
                      </a:r>
                      <a:r>
                        <a:rPr lang="es-MX" sz="1800" b="1" baseline="0" dirty="0" smtClean="0">
                          <a:solidFill>
                            <a:schemeClr val="tx1"/>
                          </a:solidFill>
                          <a:latin typeface="Arial Narrow" panose="020B0606020202030204" pitchFamily="34" charset="0"/>
                        </a:rPr>
                        <a:t>: </a:t>
                      </a:r>
                      <a:r>
                        <a:rPr lang="es-MX" sz="1800" b="0" baseline="0" dirty="0" smtClean="0">
                          <a:solidFill>
                            <a:schemeClr val="tx1"/>
                          </a:solidFill>
                          <a:latin typeface="Arial Narrow" panose="020B0606020202030204" pitchFamily="34" charset="0"/>
                        </a:rPr>
                        <a:t>zonas patrimoniales ignoradas; falta de equipamiento educativo; abasto interno; fuentes de empleo precarias; transporte público.</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800" b="0" baseline="0" dirty="0" smtClean="0">
                        <a:solidFill>
                          <a:schemeClr val="tx1"/>
                        </a:solidFill>
                        <a:latin typeface="Arial Narrow" panose="020B060602020203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b="0" baseline="0" dirty="0" smtClean="0">
                          <a:solidFill>
                            <a:schemeClr val="tx1"/>
                          </a:solidFill>
                          <a:latin typeface="Arial Narrow" panose="020B0606020202030204" pitchFamily="34" charset="0"/>
                        </a:rPr>
                        <a:t>Se identificaron cuatro proyectos transversales:</a:t>
                      </a: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b="1" baseline="0" dirty="0" smtClean="0">
                          <a:solidFill>
                            <a:schemeClr val="tx1"/>
                          </a:solidFill>
                          <a:latin typeface="Arial Narrow" panose="020B0606020202030204" pitchFamily="34" charset="0"/>
                        </a:rPr>
                        <a:t>a) Recursos naturales.</a:t>
                      </a: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b="1" baseline="0" dirty="0" smtClean="0">
                          <a:solidFill>
                            <a:schemeClr val="tx1"/>
                          </a:solidFill>
                          <a:latin typeface="Arial Narrow" panose="020B0606020202030204" pitchFamily="34" charset="0"/>
                        </a:rPr>
                        <a:t>b) Movilidad y expansión urbana.</a:t>
                      </a: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b="1" baseline="0" dirty="0" smtClean="0">
                          <a:solidFill>
                            <a:schemeClr val="tx1"/>
                          </a:solidFill>
                          <a:latin typeface="Arial Narrow" panose="020B0606020202030204" pitchFamily="34" charset="0"/>
                        </a:rPr>
                        <a:t>c) Historia urbana, social y formas de organización autónomas.</a:t>
                      </a:r>
                    </a:p>
                    <a:p>
                      <a:pPr marL="0" marR="0" indent="0" algn="just" defTabSz="914400" rtl="0" eaLnBrk="1" fontAlgn="auto" latinLnBrk="0" hangingPunct="1">
                        <a:lnSpc>
                          <a:spcPct val="100000"/>
                        </a:lnSpc>
                        <a:spcBef>
                          <a:spcPts val="0"/>
                        </a:spcBef>
                        <a:spcAft>
                          <a:spcPts val="0"/>
                        </a:spcAft>
                        <a:buClrTx/>
                        <a:buSzTx/>
                        <a:buFontTx/>
                        <a:buNone/>
                        <a:tabLst/>
                        <a:defRPr/>
                      </a:pPr>
                      <a:r>
                        <a:rPr lang="es-MX" sz="1800" b="1" baseline="0" dirty="0" smtClean="0">
                          <a:solidFill>
                            <a:schemeClr val="tx1"/>
                          </a:solidFill>
                          <a:latin typeface="Arial Narrow" panose="020B0606020202030204" pitchFamily="34" charset="0"/>
                        </a:rPr>
                        <a:t>d) Educación, arte y cultura.</a:t>
                      </a:r>
                      <a:endParaRPr lang="es-MX" sz="1800" b="1"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4 Rectángulo"/>
          <p:cNvSpPr/>
          <p:nvPr/>
        </p:nvSpPr>
        <p:spPr>
          <a:xfrm>
            <a:off x="457974" y="1671840"/>
            <a:ext cx="10952841" cy="461665"/>
          </a:xfrm>
          <a:prstGeom prst="rect">
            <a:avLst/>
          </a:prstGeom>
          <a:solidFill>
            <a:srgbClr val="009B00"/>
          </a:solidFill>
          <a:ln>
            <a:solidFill>
              <a:schemeClr val="tx1"/>
            </a:solidFill>
          </a:ln>
        </p:spPr>
        <p:txBody>
          <a:bodyPr wrap="square">
            <a:spAutoFit/>
          </a:bodyPr>
          <a:lstStyle/>
          <a:p>
            <a:pPr algn="ctr"/>
            <a:r>
              <a:rPr lang="es-MX" sz="2400" dirty="0" smtClean="0">
                <a:solidFill>
                  <a:schemeClr val="bg1"/>
                </a:solidFill>
                <a:latin typeface="Helvetica"/>
                <a:cs typeface="Helvetica"/>
              </a:rPr>
              <a:t>Estrategias de Investigaci</a:t>
            </a:r>
            <a:r>
              <a:rPr lang="es-ES" sz="2400" dirty="0" err="1" smtClean="0">
                <a:solidFill>
                  <a:schemeClr val="bg1"/>
                </a:solidFill>
                <a:latin typeface="Helvetica"/>
                <a:cs typeface="Helvetica"/>
              </a:rPr>
              <a:t>ón</a:t>
            </a:r>
            <a:endParaRPr lang="es-MX" sz="2400" dirty="0">
              <a:solidFill>
                <a:schemeClr val="bg1"/>
              </a:solidFill>
              <a:latin typeface="Helvetica"/>
              <a:cs typeface="Helvetica"/>
            </a:endParaRPr>
          </a:p>
        </p:txBody>
      </p:sp>
      <p:sp>
        <p:nvSpPr>
          <p:cNvPr id="8" name="16 Rectángulo"/>
          <p:cNvSpPr/>
          <p:nvPr/>
        </p:nvSpPr>
        <p:spPr>
          <a:xfrm>
            <a:off x="747407" y="1210824"/>
            <a:ext cx="10148661" cy="461665"/>
          </a:xfrm>
          <a:prstGeom prst="rect">
            <a:avLst/>
          </a:prstGeom>
        </p:spPr>
        <p:txBody>
          <a:bodyPr wrap="square">
            <a:spAutoFit/>
          </a:bodyPr>
          <a:lstStyle/>
          <a:p>
            <a:pPr algn="ctr"/>
            <a:r>
              <a:rPr lang="es-MX" sz="2400" b="1" dirty="0">
                <a:ln w="12700">
                  <a:solidFill>
                    <a:schemeClr val="accent6">
                      <a:lumMod val="75000"/>
                    </a:schemeClr>
                  </a:solidFill>
                  <a:prstDash val="solid"/>
                </a:ln>
                <a:solidFill>
                  <a:schemeClr val="accent6">
                    <a:lumMod val="75000"/>
                  </a:schemeClr>
                </a:solidFill>
                <a:latin typeface="Helvetica"/>
                <a:cs typeface="Helvetica"/>
              </a:rPr>
              <a:t>Programa Interdisciplinario de Desarrollo Sustentable (PIDS</a:t>
            </a:r>
            <a:r>
              <a:rPr lang="es-MX" sz="2400" b="1" dirty="0" smtClean="0">
                <a:ln w="12700">
                  <a:solidFill>
                    <a:schemeClr val="accent6">
                      <a:lumMod val="75000"/>
                    </a:schemeClr>
                  </a:solidFill>
                  <a:prstDash val="solid"/>
                </a:ln>
                <a:solidFill>
                  <a:schemeClr val="accent6">
                    <a:lumMod val="75000"/>
                  </a:schemeClr>
                </a:solidFill>
                <a:latin typeface="Helvetica"/>
                <a:cs typeface="Helvetica"/>
              </a:rPr>
              <a:t>)</a:t>
            </a:r>
            <a:endParaRPr lang="es-MX" sz="2400" b="1" dirty="0">
              <a:ln w="12700">
                <a:solidFill>
                  <a:schemeClr val="accent6">
                    <a:lumMod val="75000"/>
                  </a:schemeClr>
                </a:solidFill>
                <a:prstDash val="solid"/>
              </a:ln>
              <a:solidFill>
                <a:schemeClr val="accent6">
                  <a:lumMod val="75000"/>
                </a:schemeClr>
              </a:solidFill>
              <a:latin typeface="Helvetica"/>
              <a:cs typeface="Helvetica"/>
            </a:endParaRPr>
          </a:p>
        </p:txBody>
      </p:sp>
    </p:spTree>
    <p:extLst>
      <p:ext uri="{BB962C8B-B14F-4D97-AF65-F5344CB8AC3E}">
        <p14:creationId xmlns:p14="http://schemas.microsoft.com/office/powerpoint/2010/main" val="2616075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1491</TotalTime>
  <Words>1808</Words>
  <Application>Microsoft Office PowerPoint</Application>
  <PresentationFormat>Personalizado</PresentationFormat>
  <Paragraphs>127</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Programa Interdisciplinario de Desarrollo Sustentable (PIDS)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Interdisciplinario de Desarrollo Sustentable (PIDS) Informe Anual 2015</dc:title>
  <dc:creator>SU-ASec01</dc:creator>
  <cp:lastModifiedBy>SU-OTCA01</cp:lastModifiedBy>
  <cp:revision>106</cp:revision>
  <cp:lastPrinted>2015-11-23T19:26:48Z</cp:lastPrinted>
  <dcterms:created xsi:type="dcterms:W3CDTF">2015-11-11T16:41:33Z</dcterms:created>
  <dcterms:modified xsi:type="dcterms:W3CDTF">2016-02-26T22:37:13Z</dcterms:modified>
</cp:coreProperties>
</file>