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3.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256" r:id="rId2"/>
    <p:sldId id="309" r:id="rId3"/>
    <p:sldId id="310" r:id="rId4"/>
    <p:sldId id="319" r:id="rId5"/>
    <p:sldId id="261" r:id="rId6"/>
    <p:sldId id="315" r:id="rId7"/>
    <p:sldId id="316" r:id="rId8"/>
    <p:sldId id="312" r:id="rId9"/>
    <p:sldId id="314" r:id="rId10"/>
    <p:sldId id="263" r:id="rId11"/>
    <p:sldId id="317" r:id="rId12"/>
    <p:sldId id="320" r:id="rId13"/>
    <p:sldId id="321" r:id="rId14"/>
    <p:sldId id="291" r:id="rId15"/>
    <p:sldId id="318" r:id="rId16"/>
  </p:sldIdLst>
  <p:sldSz cx="9144000" cy="6858000" type="screen4x3"/>
  <p:notesSz cx="7010400"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Estilo temático 1 - Énfasis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Estilo temático 1 - Énfasi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Estilo temático 1 - Énfasis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4859" autoAdjust="0"/>
    <p:restoredTop sz="94660"/>
  </p:normalViewPr>
  <p:slideViewPr>
    <p:cSldViewPr>
      <p:cViewPr varScale="1">
        <p:scale>
          <a:sx n="86" d="100"/>
          <a:sy n="86" d="100"/>
        </p:scale>
        <p:origin x="158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localhost\Users\usuario\Documents\doctos%20rectori&#769;a\presupuesto%202017\presupuesto.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vazquez\Desktop\201016Techos%20presupuestales%202017%20cuajimalpa.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vazquez\Desktop\201016Techos%20presupuestales%202017%20cuajimalpa.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Avazquez\Desktop\201016Techos%20presupuestales%202017%20cuajimalpa.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Users\Avazquez\Desktop\201016Techos%20presupuestales%202017%20cuajimalpa.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Users\Avazquez\Desktop\201016Techos%20presupuestales%202017%20cuajimalpa.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Users\Avazquez\Desktop\201016Techos%20presupuestales%202017%20cuajimalp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s-ES_tradnl"/>
              <a:t>Presupuestos 2014-2017</a:t>
            </a:r>
          </a:p>
        </c:rich>
      </c:tx>
      <c:overlay val="0"/>
      <c:spPr>
        <a:noFill/>
        <a:ln>
          <a:noFill/>
        </a:ln>
        <a:effectLst/>
      </c:spPr>
    </c:title>
    <c:autoTitleDeleted val="0"/>
    <c:plotArea>
      <c:layout/>
      <c:barChart>
        <c:barDir val="col"/>
        <c:grouping val="clustered"/>
        <c:varyColors val="0"/>
        <c:ser>
          <c:idx val="0"/>
          <c:order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dLbl>
              <c:idx val="0"/>
              <c:layout>
                <c:manualLayout>
                  <c:x val="-3.72624421698146E-17"/>
                  <c:y val="5.5613126079447203E-3"/>
                </c:manualLayout>
              </c:layout>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4A91-4029-BD4F-881C367FC67C}"/>
                </c:ext>
              </c:extLst>
            </c:dLbl>
            <c:dLbl>
              <c:idx val="1"/>
              <c:layout>
                <c:manualLayout>
                  <c:x val="-2.0325203252032501E-3"/>
                  <c:y val="-1.51640759930915E-2"/>
                </c:manualLayout>
              </c:layout>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A91-4029-BD4F-881C367FC67C}"/>
                </c:ext>
              </c:extLst>
            </c:dLbl>
            <c:dLbl>
              <c:idx val="2"/>
              <c:layout>
                <c:manualLayout>
                  <c:x val="-4.06504065040658E-3"/>
                  <c:y val="-1.51640759930915E-2"/>
                </c:manualLayout>
              </c:layout>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A91-4029-BD4F-881C367FC67C}"/>
                </c:ext>
              </c:extLst>
            </c:dLbl>
            <c:dLbl>
              <c:idx val="3"/>
              <c:layout>
                <c:manualLayout>
                  <c:x val="4.0650406504065002E-3"/>
                  <c:y val="-1.1709844559585601E-2"/>
                </c:manualLayout>
              </c:layout>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tx1">
                          <a:lumMod val="75000"/>
                          <a:lumOff val="25000"/>
                        </a:schemeClr>
                      </a:solidFill>
                      <a:latin typeface="+mn-lt"/>
                      <a:ea typeface="+mn-ea"/>
                      <a:cs typeface="+mn-cs"/>
                    </a:defRPr>
                  </a:pPr>
                  <a:endParaRPr lang="es-MX"/>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A91-4029-BD4F-881C367FC67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s-MX"/>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gráficas!$B$2:$E$2</c:f>
              <c:strCache>
                <c:ptCount val="4"/>
                <c:pt idx="0">
                  <c:v>2014</c:v>
                </c:pt>
                <c:pt idx="1">
                  <c:v>2015</c:v>
                </c:pt>
                <c:pt idx="2">
                  <c:v>2016</c:v>
                </c:pt>
                <c:pt idx="3">
                  <c:v>2017</c:v>
                </c:pt>
              </c:strCache>
            </c:strRef>
          </c:cat>
          <c:val>
            <c:numRef>
              <c:f>gráficas!$B$3:$E$3</c:f>
              <c:numCache>
                <c:formatCode>_("$"* #,##0.00_);_("$"* \(#,##0.00\);_("$"* "-"??_);_(@_)</c:formatCode>
                <c:ptCount val="4"/>
                <c:pt idx="0">
                  <c:v>98805101</c:v>
                </c:pt>
                <c:pt idx="1">
                  <c:v>84128626</c:v>
                </c:pt>
                <c:pt idx="2">
                  <c:v>84128626</c:v>
                </c:pt>
                <c:pt idx="3">
                  <c:v>71073420</c:v>
                </c:pt>
              </c:numCache>
            </c:numRef>
          </c:val>
          <c:extLst>
            <c:ext xmlns:c16="http://schemas.microsoft.com/office/drawing/2014/chart" uri="{C3380CC4-5D6E-409C-BE32-E72D297353CC}">
              <c16:uniqueId val="{00000004-4A91-4029-BD4F-881C367FC67C}"/>
            </c:ext>
          </c:extLst>
        </c:ser>
        <c:dLbls>
          <c:dLblPos val="inEnd"/>
          <c:showLegendKey val="0"/>
          <c:showVal val="1"/>
          <c:showCatName val="0"/>
          <c:showSerName val="0"/>
          <c:showPercent val="0"/>
          <c:showBubbleSize val="0"/>
        </c:dLbls>
        <c:gapWidth val="100"/>
        <c:overlap val="-24"/>
        <c:axId val="87042688"/>
        <c:axId val="87052672"/>
      </c:barChart>
      <c:catAx>
        <c:axId val="87042688"/>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87052672"/>
        <c:crosses val="autoZero"/>
        <c:auto val="1"/>
        <c:lblAlgn val="ctr"/>
        <c:lblOffset val="100"/>
        <c:noMultiLvlLbl val="0"/>
      </c:catAx>
      <c:valAx>
        <c:axId val="87052672"/>
        <c:scaling>
          <c:orientation val="minMax"/>
          <c:max val="100000000"/>
          <c:min val="50000000"/>
        </c:scaling>
        <c:delete val="0"/>
        <c:axPos val="l"/>
        <c:majorGridlines>
          <c:spPr>
            <a:ln w="9525" cap="flat" cmpd="sng" algn="ctr">
              <a:solidFill>
                <a:schemeClr val="tx1">
                  <a:lumMod val="15000"/>
                  <a:lumOff val="85000"/>
                </a:schemeClr>
              </a:solidFill>
              <a:round/>
            </a:ln>
            <a:effectLst/>
          </c:spPr>
        </c:majorGridlines>
        <c:numFmt formatCode="_(&quot;$&quot;* #,##0.00_);_(&quot;$&quot;* \(#,##0.00\);_(&quot;$&quot;* &quot;-&quot;??_);_(@_)"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s-MX"/>
          </a:p>
        </c:txPr>
        <c:crossAx val="870426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s-MX"/>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39"/>
    </mc:Choice>
    <mc:Fallback>
      <c:style val="39"/>
    </mc:Fallback>
  </mc:AlternateContent>
  <c:chart>
    <c:title>
      <c:tx>
        <c:rich>
          <a:bodyPr/>
          <a:lstStyle/>
          <a:p>
            <a:pPr>
              <a:defRPr/>
            </a:pPr>
            <a:r>
              <a:rPr lang="es-MX"/>
              <a:t>Distribución del presupuesto por área</a:t>
            </a:r>
          </a:p>
        </c:rich>
      </c:tx>
      <c:overlay val="0"/>
    </c:title>
    <c:autoTitleDeleted val="0"/>
    <c:view3D>
      <c:rotX val="30"/>
      <c:rotY val="0"/>
      <c:rAngAx val="0"/>
    </c:view3D>
    <c:floor>
      <c:thickness val="0"/>
    </c:floor>
    <c:sideWall>
      <c:thickness val="0"/>
    </c:sideWall>
    <c:backWall>
      <c:thickness val="0"/>
    </c:backWall>
    <c:plotArea>
      <c:layout/>
      <c:pie3DChart>
        <c:varyColors val="1"/>
        <c:ser>
          <c:idx val="0"/>
          <c:order val="0"/>
          <c:explosion val="7"/>
          <c:dLbls>
            <c:dLbl>
              <c:idx val="0"/>
              <c:layout>
                <c:manualLayout>
                  <c:x val="-3.6874866992977227E-2"/>
                  <c:y val="1.9903990200799741E-2"/>
                </c:manualLayout>
              </c:layout>
              <c:tx>
                <c:rich>
                  <a:bodyPr/>
                  <a:lstStyle/>
                  <a:p>
                    <a:r>
                      <a:rPr lang="en-US" sz="1400" dirty="0" smtClean="0"/>
                      <a:t>DCCD</a:t>
                    </a:r>
                    <a:r>
                      <a:rPr lang="en-US" sz="1400" dirty="0"/>
                      <a:t>
</a:t>
                    </a:r>
                    <a:r>
                      <a:rPr lang="en-US" sz="1400" dirty="0" smtClean="0"/>
                      <a:t>6.2%</a:t>
                    </a:r>
                    <a:endParaRPr lang="en-US" dirty="0"/>
                  </a:p>
                </c:rich>
              </c:tx>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0-26E8-4A88-8D6E-C4928769F490}"/>
                </c:ext>
              </c:extLst>
            </c:dLbl>
            <c:dLbl>
              <c:idx val="1"/>
              <c:tx>
                <c:rich>
                  <a:bodyPr/>
                  <a:lstStyle/>
                  <a:p>
                    <a:r>
                      <a:rPr lang="en-US" sz="1400"/>
                      <a:t>DCNI
</a:t>
                    </a:r>
                    <a:r>
                      <a:rPr lang="en-US" sz="1400" smtClean="0"/>
                      <a:t>6.2%</a:t>
                    </a:r>
                    <a:endParaRPr lang="en-US"/>
                  </a:p>
                </c:rich>
              </c:tx>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26E8-4A88-8D6E-C4928769F490}"/>
                </c:ext>
              </c:extLst>
            </c:dLbl>
            <c:dLbl>
              <c:idx val="2"/>
              <c:tx>
                <c:rich>
                  <a:bodyPr/>
                  <a:lstStyle/>
                  <a:p>
                    <a:r>
                      <a:rPr lang="en-US" sz="1400"/>
                      <a:t>DCSH
</a:t>
                    </a:r>
                    <a:r>
                      <a:rPr lang="en-US" sz="1400" smtClean="0"/>
                      <a:t>6.2%</a:t>
                    </a:r>
                    <a:endParaRPr lang="en-US"/>
                  </a:p>
                </c:rich>
              </c:tx>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2-26E8-4A88-8D6E-C4928769F490}"/>
                </c:ext>
              </c:extLst>
            </c:dLbl>
            <c:dLbl>
              <c:idx val="3"/>
              <c:tx>
                <c:rich>
                  <a:bodyPr/>
                  <a:lstStyle/>
                  <a:p>
                    <a:r>
                      <a:rPr lang="en-US" sz="1400" dirty="0" err="1"/>
                      <a:t>Rectoría</a:t>
                    </a:r>
                    <a:r>
                      <a:rPr lang="en-US" sz="1400"/>
                      <a:t>
</a:t>
                    </a:r>
                    <a:r>
                      <a:rPr lang="en-US" sz="1400" smtClean="0"/>
                      <a:t>16.9%</a:t>
                    </a:r>
                    <a:endParaRPr lang="en-US"/>
                  </a:p>
                </c:rich>
              </c:tx>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26E8-4A88-8D6E-C4928769F490}"/>
                </c:ext>
              </c:extLst>
            </c:dLbl>
            <c:dLbl>
              <c:idx val="4"/>
              <c:tx>
                <c:rich>
                  <a:bodyPr/>
                  <a:lstStyle/>
                  <a:p>
                    <a:r>
                      <a:rPr lang="en-US" sz="1400" dirty="0" err="1"/>
                      <a:t>Secretaría</a:t>
                    </a:r>
                    <a:r>
                      <a:rPr lang="en-US" sz="1400"/>
                      <a:t>
</a:t>
                    </a:r>
                    <a:r>
                      <a:rPr lang="en-US" sz="1400" smtClean="0"/>
                      <a:t>64.5</a:t>
                    </a:r>
                    <a:r>
                      <a:rPr lang="en-US" sz="1400"/>
                      <a:t>%</a:t>
                    </a:r>
                    <a:endParaRPr lang="en-US"/>
                  </a:p>
                </c:rich>
              </c:tx>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4-26E8-4A88-8D6E-C4928769F490}"/>
                </c:ext>
              </c:extLst>
            </c:dLbl>
            <c:spPr>
              <a:noFill/>
              <a:ln>
                <a:noFill/>
              </a:ln>
              <a:effectLst/>
            </c:spPr>
            <c:txPr>
              <a:bodyPr/>
              <a:lstStyle/>
              <a:p>
                <a:pPr>
                  <a:defRPr sz="1400"/>
                </a:pPr>
                <a:endParaRPr lang="es-MX"/>
              </a:p>
            </c:txPr>
            <c:showLegendKey val="0"/>
            <c:showVal val="0"/>
            <c:showCatName val="1"/>
            <c:showSerName val="0"/>
            <c:showPercent val="1"/>
            <c:showBubbleSize val="0"/>
            <c:showLeaderLines val="1"/>
            <c:extLst>
              <c:ext xmlns:c15="http://schemas.microsoft.com/office/drawing/2012/chart" uri="{CE6537A1-D6FC-4f65-9D91-7224C49458BB}"/>
            </c:extLst>
          </c:dLbls>
          <c:cat>
            <c:strRef>
              <c:f>'escenario unidad'!$A$3:$A$7</c:f>
              <c:strCache>
                <c:ptCount val="5"/>
                <c:pt idx="0">
                  <c:v>DCCD</c:v>
                </c:pt>
                <c:pt idx="1">
                  <c:v>DCNI</c:v>
                </c:pt>
                <c:pt idx="2">
                  <c:v>DCSH</c:v>
                </c:pt>
                <c:pt idx="3">
                  <c:v>Rectoría</c:v>
                </c:pt>
                <c:pt idx="4">
                  <c:v>Secretaría</c:v>
                </c:pt>
              </c:strCache>
            </c:strRef>
          </c:cat>
          <c:val>
            <c:numRef>
              <c:f>'escenario unidad'!$E$3:$E$7</c:f>
              <c:numCache>
                <c:formatCode>0.0</c:formatCode>
                <c:ptCount val="5"/>
                <c:pt idx="0">
                  <c:v>6.1907813075549196</c:v>
                </c:pt>
                <c:pt idx="1">
                  <c:v>6.1907813075549196</c:v>
                </c:pt>
                <c:pt idx="2">
                  <c:v>6.1907813075549196</c:v>
                </c:pt>
                <c:pt idx="3">
                  <c:v>16.855809105569985</c:v>
                </c:pt>
                <c:pt idx="4">
                  <c:v>64.571846971765254</c:v>
                </c:pt>
              </c:numCache>
            </c:numRef>
          </c:val>
          <c:extLst>
            <c:ext xmlns:c16="http://schemas.microsoft.com/office/drawing/2014/chart" uri="{C3380CC4-5D6E-409C-BE32-E72D297353CC}">
              <c16:uniqueId val="{00000005-26E8-4A88-8D6E-C4928769F490}"/>
            </c:ext>
          </c:extLst>
        </c:ser>
        <c:dLbls>
          <c:showLegendKey val="0"/>
          <c:showVal val="0"/>
          <c:showCatName val="1"/>
          <c:showSerName val="0"/>
          <c:showPercent val="1"/>
          <c:showBubbleSize val="0"/>
          <c:showLeaderLines val="1"/>
        </c:dLbls>
      </c:pie3DChart>
    </c:plotArea>
    <c:plotVisOnly val="1"/>
    <c:dispBlanksAs val="gap"/>
    <c:showDLblsOverMax val="0"/>
  </c:chart>
  <c:txPr>
    <a:bodyPr/>
    <a:lstStyle/>
    <a:p>
      <a:pPr>
        <a:defRPr sz="1800"/>
      </a:pPr>
      <a:endParaRPr lang="es-MX"/>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5"/>
    </mc:Choice>
    <mc:Fallback>
      <c:style val="5"/>
    </mc:Fallback>
  </mc:AlternateContent>
  <c:chart>
    <c:title>
      <c:tx>
        <c:rich>
          <a:bodyPr/>
          <a:lstStyle/>
          <a:p>
            <a:pPr>
              <a:defRPr sz="1600"/>
            </a:pPr>
            <a:r>
              <a:rPr lang="es-MX" sz="1600"/>
              <a:t>Distribución de gasto de operación</a:t>
            </a:r>
          </a:p>
        </c:rich>
      </c:tx>
      <c:overlay val="0"/>
    </c:title>
    <c:autoTitleDeleted val="0"/>
    <c:view3D>
      <c:rotX val="30"/>
      <c:rotY val="0"/>
      <c:rAngAx val="0"/>
    </c:view3D>
    <c:floor>
      <c:thickness val="0"/>
    </c:floor>
    <c:sideWall>
      <c:thickness val="0"/>
    </c:sideWall>
    <c:backWall>
      <c:thickness val="0"/>
    </c:backWall>
    <c:plotArea>
      <c:layout/>
      <c:pie3DChart>
        <c:varyColors val="1"/>
        <c:ser>
          <c:idx val="0"/>
          <c:order val="0"/>
          <c:explosion val="9"/>
          <c:dPt>
            <c:idx val="2"/>
            <c:bubble3D val="0"/>
            <c:spPr>
              <a:solidFill>
                <a:schemeClr val="accent6">
                  <a:lumMod val="75000"/>
                </a:schemeClr>
              </a:solidFill>
            </c:spPr>
            <c:extLst>
              <c:ext xmlns:c16="http://schemas.microsoft.com/office/drawing/2014/chart" uri="{C3380CC4-5D6E-409C-BE32-E72D297353CC}">
                <c16:uniqueId val="{00000001-C878-4BE9-8199-23AF248A9581}"/>
              </c:ext>
            </c:extLst>
          </c:dPt>
          <c:dLbls>
            <c:spPr>
              <a:noFill/>
              <a:ln>
                <a:noFill/>
              </a:ln>
              <a:effectLst/>
            </c:spPr>
            <c:txPr>
              <a:bodyPr/>
              <a:lstStyle/>
              <a:p>
                <a:pPr>
                  <a:defRPr sz="1100"/>
                </a:pPr>
                <a:endParaRPr lang="es-MX"/>
              </a:p>
            </c:txPr>
            <c:showLegendKey val="0"/>
            <c:showVal val="0"/>
            <c:showCatName val="1"/>
            <c:showSerName val="0"/>
            <c:showPercent val="1"/>
            <c:showBubbleSize val="0"/>
            <c:showLeaderLines val="1"/>
            <c:extLst>
              <c:ext xmlns:c15="http://schemas.microsoft.com/office/drawing/2012/chart" uri="{CE6537A1-D6FC-4f65-9D91-7224C49458BB}"/>
            </c:extLst>
          </c:dLbls>
          <c:cat>
            <c:strRef>
              <c:f>'Disponibilidad rec_sec'!$A$25:$A$27</c:f>
              <c:strCache>
                <c:ptCount val="3"/>
                <c:pt idx="0">
                  <c:v>Partidas protegidas: Rectoría General</c:v>
                </c:pt>
                <c:pt idx="1">
                  <c:v>Partidas protegidas: Unidad</c:v>
                </c:pt>
                <c:pt idx="2">
                  <c:v>Disponibilidad neta</c:v>
                </c:pt>
              </c:strCache>
            </c:strRef>
          </c:cat>
          <c:val>
            <c:numRef>
              <c:f>'Disponibilidad rec_sec'!$D$25:$D$27</c:f>
              <c:numCache>
                <c:formatCode>_("$"* #,##0.00_);_("$"* \(#,##0.00\);_("$"* "-"??_);_(@_)</c:formatCode>
                <c:ptCount val="3"/>
                <c:pt idx="0">
                  <c:v>21692052</c:v>
                </c:pt>
                <c:pt idx="1">
                  <c:v>16036800</c:v>
                </c:pt>
                <c:pt idx="2">
                  <c:v>33344568</c:v>
                </c:pt>
              </c:numCache>
            </c:numRef>
          </c:val>
          <c:extLst>
            <c:ext xmlns:c16="http://schemas.microsoft.com/office/drawing/2014/chart" uri="{C3380CC4-5D6E-409C-BE32-E72D297353CC}">
              <c16:uniqueId val="{00000002-C878-4BE9-8199-23AF248A9581}"/>
            </c:ext>
          </c:extLst>
        </c:ser>
        <c:dLbls>
          <c:showLegendKey val="0"/>
          <c:showVal val="0"/>
          <c:showCatName val="1"/>
          <c:showSerName val="0"/>
          <c:showPercent val="1"/>
          <c:showBubbleSize val="0"/>
          <c:showLeaderLines val="1"/>
        </c:dLbls>
      </c:pie3DChart>
    </c:plotArea>
    <c:plotVisOnly val="1"/>
    <c:dispBlanksAs val="gap"/>
    <c:showDLblsOverMax val="0"/>
  </c:chart>
  <c:txPr>
    <a:bodyPr/>
    <a:lstStyle/>
    <a:p>
      <a:pPr>
        <a:defRPr sz="1800"/>
      </a:pPr>
      <a:endParaRPr lang="es-MX"/>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a:lstStyle/>
          <a:p>
            <a:pPr>
              <a:defRPr/>
            </a:pPr>
            <a:r>
              <a:rPr lang="es-MX"/>
              <a:t>Disponibilidad neta por área</a:t>
            </a:r>
          </a:p>
        </c:rich>
      </c:tx>
      <c:overlay val="0"/>
    </c:title>
    <c:autoTitleDeleted val="0"/>
    <c:view3D>
      <c:rotX val="30"/>
      <c:rotY val="0"/>
      <c:rAngAx val="0"/>
    </c:view3D>
    <c:floor>
      <c:thickness val="0"/>
    </c:floor>
    <c:sideWall>
      <c:thickness val="0"/>
    </c:sideWall>
    <c:backWall>
      <c:thickness val="0"/>
    </c:backWall>
    <c:plotArea>
      <c:layout/>
      <c:pie3DChart>
        <c:varyColors val="1"/>
        <c:ser>
          <c:idx val="0"/>
          <c:order val="0"/>
          <c:explosion val="25"/>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'Disponibilidad rec_sec'!$A$10:$A$14</c:f>
              <c:strCache>
                <c:ptCount val="5"/>
                <c:pt idx="0">
                  <c:v>DCCD</c:v>
                </c:pt>
                <c:pt idx="1">
                  <c:v>DCNI</c:v>
                </c:pt>
                <c:pt idx="2">
                  <c:v>DCSH</c:v>
                </c:pt>
                <c:pt idx="3">
                  <c:v>Rectoría</c:v>
                </c:pt>
                <c:pt idx="4">
                  <c:v>Secretaría</c:v>
                </c:pt>
              </c:strCache>
            </c:strRef>
          </c:cat>
          <c:val>
            <c:numRef>
              <c:f>'Disponibilidad rec_sec'!$B$10:$B$14</c:f>
              <c:numCache>
                <c:formatCode>_("$"* #,##0.00_);_("$"* \(#,##0.00\);_("$"* "-"??_);_(@_)</c:formatCode>
                <c:ptCount val="5"/>
                <c:pt idx="0">
                  <c:v>4400000</c:v>
                </c:pt>
                <c:pt idx="1">
                  <c:v>4400000</c:v>
                </c:pt>
                <c:pt idx="2">
                  <c:v>4400000</c:v>
                </c:pt>
                <c:pt idx="3">
                  <c:v>11800000</c:v>
                </c:pt>
                <c:pt idx="4">
                  <c:v>8344568</c:v>
                </c:pt>
              </c:numCache>
            </c:numRef>
          </c:val>
          <c:extLst>
            <c:ext xmlns:c16="http://schemas.microsoft.com/office/drawing/2014/chart" uri="{C3380CC4-5D6E-409C-BE32-E72D297353CC}">
              <c16:uniqueId val="{00000000-EF33-40BE-ABF3-116E09916395}"/>
            </c:ext>
          </c:extLst>
        </c:ser>
        <c:dLbls>
          <c:showLegendKey val="0"/>
          <c:showVal val="0"/>
          <c:showCatName val="1"/>
          <c:showSerName val="0"/>
          <c:showPercent val="1"/>
          <c:showBubbleSize val="0"/>
          <c:showLeaderLines val="1"/>
        </c:dLbls>
      </c:pie3DChart>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s-MX" sz="1400" dirty="0"/>
              <a:t>Distribución mensual</a:t>
            </a:r>
            <a:r>
              <a:rPr lang="es-MX" sz="1400" baseline="0" dirty="0"/>
              <a:t> de los recursos de la </a:t>
            </a:r>
            <a:r>
              <a:rPr lang="es-MX" sz="1400" baseline="0" dirty="0" smtClean="0"/>
              <a:t>Rectoría </a:t>
            </a:r>
            <a:r>
              <a:rPr lang="es-MX" sz="1400" baseline="0" dirty="0"/>
              <a:t>y la Secretaría de Unidad</a:t>
            </a:r>
            <a:endParaRPr lang="es-MX" sz="1400" dirty="0"/>
          </a:p>
        </c:rich>
      </c:tx>
      <c:overlay val="0"/>
    </c:title>
    <c:autoTitleDeleted val="0"/>
    <c:plotArea>
      <c:layout/>
      <c:lineChart>
        <c:grouping val="standard"/>
        <c:varyColors val="0"/>
        <c:ser>
          <c:idx val="0"/>
          <c:order val="0"/>
          <c:cat>
            <c:strRef>
              <c:f>'distribución mensual'!$B$2:$M$2</c:f>
              <c:strCache>
                <c:ptCount val="12"/>
                <c:pt idx="0">
                  <c:v>Enero</c:v>
                </c:pt>
                <c:pt idx="1">
                  <c:v>Febrero</c:v>
                </c:pt>
                <c:pt idx="2">
                  <c:v>Marzo</c:v>
                </c:pt>
                <c:pt idx="3">
                  <c:v>Abril</c:v>
                </c:pt>
                <c:pt idx="4">
                  <c:v>Mayo</c:v>
                </c:pt>
                <c:pt idx="5">
                  <c:v>Junio</c:v>
                </c:pt>
                <c:pt idx="6">
                  <c:v>Julio</c:v>
                </c:pt>
                <c:pt idx="7">
                  <c:v>Agosto</c:v>
                </c:pt>
                <c:pt idx="8">
                  <c:v>Septiembre</c:v>
                </c:pt>
                <c:pt idx="9">
                  <c:v>Octubre</c:v>
                </c:pt>
                <c:pt idx="10">
                  <c:v>Noviembre</c:v>
                </c:pt>
                <c:pt idx="11">
                  <c:v>Diciembre</c:v>
                </c:pt>
              </c:strCache>
            </c:strRef>
          </c:cat>
          <c:val>
            <c:numRef>
              <c:f>'distribución mensual'!$B$5:$M$5</c:f>
              <c:numCache>
                <c:formatCode>_("$"* #,##0.00_);_("$"* \(#,##0.00\);_("$"* "-"??_);_(@_)</c:formatCode>
                <c:ptCount val="12"/>
                <c:pt idx="0">
                  <c:v>4361031.5999999996</c:v>
                </c:pt>
                <c:pt idx="1">
                  <c:v>4710875.88</c:v>
                </c:pt>
                <c:pt idx="2">
                  <c:v>7057606.04</c:v>
                </c:pt>
                <c:pt idx="3">
                  <c:v>4820135.63</c:v>
                </c:pt>
                <c:pt idx="4">
                  <c:v>5947631.7599999998</c:v>
                </c:pt>
                <c:pt idx="5">
                  <c:v>7111765.7599999998</c:v>
                </c:pt>
                <c:pt idx="6">
                  <c:v>4792784.74</c:v>
                </c:pt>
                <c:pt idx="7">
                  <c:v>972322.49</c:v>
                </c:pt>
                <c:pt idx="8">
                  <c:v>5127441.18</c:v>
                </c:pt>
                <c:pt idx="9">
                  <c:v>4180329.26</c:v>
                </c:pt>
                <c:pt idx="10">
                  <c:v>5984952.2599999998</c:v>
                </c:pt>
                <c:pt idx="11">
                  <c:v>2806543.4</c:v>
                </c:pt>
              </c:numCache>
            </c:numRef>
          </c:val>
          <c:smooth val="0"/>
          <c:extLst>
            <c:ext xmlns:c16="http://schemas.microsoft.com/office/drawing/2014/chart" uri="{C3380CC4-5D6E-409C-BE32-E72D297353CC}">
              <c16:uniqueId val="{00000000-7D74-48FC-A0E4-ABAAAB206F45}"/>
            </c:ext>
          </c:extLst>
        </c:ser>
        <c:dLbls>
          <c:showLegendKey val="0"/>
          <c:showVal val="0"/>
          <c:showCatName val="0"/>
          <c:showSerName val="0"/>
          <c:showPercent val="0"/>
          <c:showBubbleSize val="0"/>
        </c:dLbls>
        <c:marker val="1"/>
        <c:smooth val="0"/>
        <c:axId val="103803136"/>
        <c:axId val="103825408"/>
      </c:lineChart>
      <c:catAx>
        <c:axId val="103803136"/>
        <c:scaling>
          <c:orientation val="minMax"/>
        </c:scaling>
        <c:delete val="0"/>
        <c:axPos val="b"/>
        <c:numFmt formatCode="General" sourceLinked="0"/>
        <c:majorTickMark val="none"/>
        <c:minorTickMark val="none"/>
        <c:tickLblPos val="nextTo"/>
        <c:crossAx val="103825408"/>
        <c:crosses val="autoZero"/>
        <c:auto val="1"/>
        <c:lblAlgn val="ctr"/>
        <c:lblOffset val="100"/>
        <c:noMultiLvlLbl val="0"/>
      </c:catAx>
      <c:valAx>
        <c:axId val="103825408"/>
        <c:scaling>
          <c:orientation val="minMax"/>
        </c:scaling>
        <c:delete val="0"/>
        <c:axPos val="l"/>
        <c:majorGridlines/>
        <c:title>
          <c:tx>
            <c:rich>
              <a:bodyPr/>
              <a:lstStyle/>
              <a:p>
                <a:pPr>
                  <a:defRPr/>
                </a:pPr>
                <a:r>
                  <a:rPr lang="es-MX"/>
                  <a:t>Recursos</a:t>
                </a:r>
              </a:p>
            </c:rich>
          </c:tx>
          <c:overlay val="0"/>
        </c:title>
        <c:numFmt formatCode="_(&quot;$&quot;* #,##0.00_);_(&quot;$&quot;* \(#,##0.00\);_(&quot;$&quot;* &quot;-&quot;??_);_(@_)" sourceLinked="1"/>
        <c:majorTickMark val="none"/>
        <c:minorTickMark val="none"/>
        <c:tickLblPos val="nextTo"/>
        <c:crossAx val="103803136"/>
        <c:crosses val="autoZero"/>
        <c:crossBetween val="between"/>
      </c:valAx>
    </c:plotArea>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s-MX"/>
              <a:t>Presupuesto de la oficina de Rectoría y sus</a:t>
            </a:r>
            <a:r>
              <a:rPr lang="es-MX" baseline="0"/>
              <a:t> coordinaciones</a:t>
            </a:r>
            <a:endParaRPr lang="es-MX"/>
          </a:p>
        </c:rich>
      </c:tx>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Hoja2!$A$2:$A$7</c:f>
              <c:strCache>
                <c:ptCount val="6"/>
                <c:pt idx="0">
                  <c:v>Oficina de la Rectoría de unidad</c:v>
                </c:pt>
                <c:pt idx="1">
                  <c:v>Lenguas </c:v>
                </c:pt>
                <c:pt idx="2">
                  <c:v>Extensión Universitaria</c:v>
                </c:pt>
                <c:pt idx="3">
                  <c:v>Desarrollo Académico e Innovación Educativa</c:v>
                </c:pt>
                <c:pt idx="4">
                  <c:v>Planeación y Vinculación</c:v>
                </c:pt>
                <c:pt idx="5">
                  <c:v>Gestion sustentable</c:v>
                </c:pt>
              </c:strCache>
            </c:strRef>
          </c:cat>
          <c:val>
            <c:numRef>
              <c:f>Hoja2!$B$2:$B$7</c:f>
              <c:numCache>
                <c:formatCode>_("$"* #,##0.00_);_("$"* \(#,##0.00\);_("$"* "-"??_);_(@_)</c:formatCode>
                <c:ptCount val="6"/>
                <c:pt idx="0">
                  <c:v>3951920</c:v>
                </c:pt>
                <c:pt idx="1">
                  <c:v>950000</c:v>
                </c:pt>
                <c:pt idx="2">
                  <c:v>2620080</c:v>
                </c:pt>
                <c:pt idx="3">
                  <c:v>2178000</c:v>
                </c:pt>
                <c:pt idx="4">
                  <c:v>1880000</c:v>
                </c:pt>
                <c:pt idx="5">
                  <c:v>400000</c:v>
                </c:pt>
              </c:numCache>
            </c:numRef>
          </c:val>
          <c:extLst>
            <c:ext xmlns:c16="http://schemas.microsoft.com/office/drawing/2014/chart" uri="{C3380CC4-5D6E-409C-BE32-E72D297353CC}">
              <c16:uniqueId val="{00000000-74ED-4B2F-9EA5-BF3217E13636}"/>
            </c:ext>
          </c:extLst>
        </c:ser>
        <c:dLbls>
          <c:showLegendKey val="0"/>
          <c:showVal val="1"/>
          <c:showCatName val="0"/>
          <c:showSerName val="0"/>
          <c:showPercent val="0"/>
          <c:showBubbleSize val="0"/>
        </c:dLbls>
        <c:gapWidth val="150"/>
        <c:shape val="cylinder"/>
        <c:axId val="103857536"/>
        <c:axId val="103871616"/>
        <c:axId val="0"/>
      </c:bar3DChart>
      <c:catAx>
        <c:axId val="103857536"/>
        <c:scaling>
          <c:orientation val="minMax"/>
        </c:scaling>
        <c:delete val="0"/>
        <c:axPos val="b"/>
        <c:numFmt formatCode="General" sourceLinked="0"/>
        <c:majorTickMark val="none"/>
        <c:minorTickMark val="none"/>
        <c:tickLblPos val="nextTo"/>
        <c:crossAx val="103871616"/>
        <c:crosses val="autoZero"/>
        <c:auto val="1"/>
        <c:lblAlgn val="ctr"/>
        <c:lblOffset val="100"/>
        <c:noMultiLvlLbl val="0"/>
      </c:catAx>
      <c:valAx>
        <c:axId val="103871616"/>
        <c:scaling>
          <c:orientation val="minMax"/>
        </c:scaling>
        <c:delete val="0"/>
        <c:axPos val="l"/>
        <c:majorGridlines/>
        <c:numFmt formatCode="_(&quot;$&quot;* #,##0.00_);_(&quot;$&quot;* \(#,##0.00\);_(&quot;$&quot;* &quot;-&quot;??_);_(@_)" sourceLinked="1"/>
        <c:majorTickMark val="none"/>
        <c:minorTickMark val="none"/>
        <c:tickLblPos val="nextTo"/>
        <c:crossAx val="103857536"/>
        <c:crosses val="autoZero"/>
        <c:crossBetween val="between"/>
      </c:valAx>
    </c:plotArea>
    <c:plotVisOnly val="1"/>
    <c:dispBlanksAs val="gap"/>
    <c:showDLblsOverMax val="0"/>
  </c:chart>
  <c:spPr>
    <a:solidFill>
      <a:schemeClr val="bg1"/>
    </a:solidFill>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s-MX" sz="1800" b="1" i="0" baseline="0">
                <a:effectLst/>
              </a:rPr>
              <a:t>Presupuesto de la oficina de la Secretaría y sus coordinaciones</a:t>
            </a:r>
            <a:endParaRPr lang="es-MX">
              <a:effectLst/>
            </a:endParaRPr>
          </a:p>
        </c:rich>
      </c:tx>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dLbl>
              <c:idx val="2"/>
              <c:layout>
                <c:manualLayout>
                  <c:x val="1.9184652278177458E-3"/>
                  <c:y val="-1.812004314567753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238-4CD2-BB91-AE01E0EAAEE5}"/>
                </c:ext>
              </c:extLst>
            </c:dLbl>
            <c:dLbl>
              <c:idx val="6"/>
              <c:layout>
                <c:manualLayout>
                  <c:x val="5.7553956834532375E-3"/>
                  <c:y val="-4.228010067324759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238-4CD2-BB91-AE01E0EAAEE5}"/>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Hoja2!$A$11:$A$19</c:f>
              <c:strCache>
                <c:ptCount val="9"/>
                <c:pt idx="0">
                  <c:v>Secretaría de Unidad</c:v>
                </c:pt>
                <c:pt idx="1">
                  <c:v>Servicios Administrativos</c:v>
                </c:pt>
                <c:pt idx="2">
                  <c:v>Servicios Bibliotecarios</c:v>
                </c:pt>
                <c:pt idx="3">
                  <c:v>Servicios de Computo</c:v>
                </c:pt>
                <c:pt idx="4">
                  <c:v>Sistemas Escolares</c:v>
                </c:pt>
                <c:pt idx="5">
                  <c:v>Servicios Generales</c:v>
                </c:pt>
                <c:pt idx="6">
                  <c:v>Espacios Físicos y Mantenimiento</c:v>
                </c:pt>
                <c:pt idx="7">
                  <c:v>Recursos Humanos</c:v>
                </c:pt>
                <c:pt idx="8">
                  <c:v>Servicios Universitarios</c:v>
                </c:pt>
              </c:strCache>
            </c:strRef>
          </c:cat>
          <c:val>
            <c:numRef>
              <c:f>Hoja2!$B$11:$B$19</c:f>
              <c:numCache>
                <c:formatCode>#,##0.00</c:formatCode>
                <c:ptCount val="9"/>
                <c:pt idx="0" formatCode="###,###,###.00">
                  <c:v>10560657</c:v>
                </c:pt>
                <c:pt idx="1">
                  <c:v>1601131</c:v>
                </c:pt>
                <c:pt idx="2">
                  <c:v>1800000</c:v>
                </c:pt>
                <c:pt idx="3">
                  <c:v>12630324</c:v>
                </c:pt>
                <c:pt idx="4">
                  <c:v>500000</c:v>
                </c:pt>
                <c:pt idx="5">
                  <c:v>7000000</c:v>
                </c:pt>
                <c:pt idx="6">
                  <c:v>7028600</c:v>
                </c:pt>
                <c:pt idx="7">
                  <c:v>200000</c:v>
                </c:pt>
                <c:pt idx="8">
                  <c:v>4572708</c:v>
                </c:pt>
              </c:numCache>
            </c:numRef>
          </c:val>
          <c:extLst>
            <c:ext xmlns:c16="http://schemas.microsoft.com/office/drawing/2014/chart" uri="{C3380CC4-5D6E-409C-BE32-E72D297353CC}">
              <c16:uniqueId val="{00000002-D238-4CD2-BB91-AE01E0EAAEE5}"/>
            </c:ext>
          </c:extLst>
        </c:ser>
        <c:dLbls>
          <c:showLegendKey val="0"/>
          <c:showVal val="1"/>
          <c:showCatName val="0"/>
          <c:showSerName val="0"/>
          <c:showPercent val="0"/>
          <c:showBubbleSize val="0"/>
        </c:dLbls>
        <c:gapWidth val="150"/>
        <c:shape val="cylinder"/>
        <c:axId val="103955072"/>
        <c:axId val="103977344"/>
        <c:axId val="0"/>
      </c:bar3DChart>
      <c:catAx>
        <c:axId val="103955072"/>
        <c:scaling>
          <c:orientation val="minMax"/>
        </c:scaling>
        <c:delete val="0"/>
        <c:axPos val="b"/>
        <c:numFmt formatCode="General" sourceLinked="0"/>
        <c:majorTickMark val="none"/>
        <c:minorTickMark val="none"/>
        <c:tickLblPos val="nextTo"/>
        <c:crossAx val="103977344"/>
        <c:crosses val="autoZero"/>
        <c:auto val="1"/>
        <c:lblAlgn val="ctr"/>
        <c:lblOffset val="100"/>
        <c:noMultiLvlLbl val="0"/>
      </c:catAx>
      <c:valAx>
        <c:axId val="103977344"/>
        <c:scaling>
          <c:orientation val="minMax"/>
        </c:scaling>
        <c:delete val="0"/>
        <c:axPos val="l"/>
        <c:majorGridlines/>
        <c:numFmt formatCode="###,###,###.00" sourceLinked="1"/>
        <c:majorTickMark val="none"/>
        <c:minorTickMark val="none"/>
        <c:tickLblPos val="nextTo"/>
        <c:crossAx val="103955072"/>
        <c:crosses val="autoZero"/>
        <c:crossBetween val="between"/>
      </c:valAx>
    </c:plotArea>
    <c:plotVisOnly val="1"/>
    <c:dispBlanksAs val="gap"/>
    <c:showDLblsOverMax val="0"/>
  </c:chart>
  <c:spPr>
    <a:solidFill>
      <a:schemeClr val="bg1"/>
    </a:solidFill>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4E78689B-8E49-4A67-875F-18A0CE773D64}" type="datetimeFigureOut">
              <a:rPr lang="es-MX" smtClean="0"/>
              <a:t>27/10/2016</a:t>
            </a:fld>
            <a:endParaRPr lang="es-MX"/>
          </a:p>
        </p:txBody>
      </p:sp>
      <p:sp>
        <p:nvSpPr>
          <p:cNvPr id="4" name="3 Marcador de pie de página"/>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s-MX"/>
          </a:p>
        </p:txBody>
      </p:sp>
      <p:sp>
        <p:nvSpPr>
          <p:cNvPr id="5" name="4 Marcador de número de diapositiva"/>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E9B998E6-9F29-44EB-8AEB-C173D056C1B7}" type="slidenum">
              <a:rPr lang="es-MX" smtClean="0"/>
              <a:t>‹Nº›</a:t>
            </a:fld>
            <a:endParaRPr lang="es-MX"/>
          </a:p>
        </p:txBody>
      </p:sp>
    </p:spTree>
    <p:extLst>
      <p:ext uri="{BB962C8B-B14F-4D97-AF65-F5344CB8AC3E}">
        <p14:creationId xmlns:p14="http://schemas.microsoft.com/office/powerpoint/2010/main" val="790131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FE7A5D90-E940-9C41-AFF3-C49FB85EA9B5}" type="datetimeFigureOut">
              <a:rPr lang="es-ES" smtClean="0"/>
              <a:t>27/10/2016</a:t>
            </a:fld>
            <a:endParaRPr lang="es-ES"/>
          </a:p>
        </p:txBody>
      </p:sp>
      <p:sp>
        <p:nvSpPr>
          <p:cNvPr id="4" name="Marcador de imagen de diapositiva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6" name="Marcador de pie de página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22641D97-2FE4-E241-90E7-6FACC84610C1}" type="slidenum">
              <a:rPr lang="es-ES" smtClean="0"/>
              <a:t>‹Nº›</a:t>
            </a:fld>
            <a:endParaRPr lang="es-ES"/>
          </a:p>
        </p:txBody>
      </p:sp>
    </p:spTree>
    <p:extLst>
      <p:ext uri="{BB962C8B-B14F-4D97-AF65-F5344CB8AC3E}">
        <p14:creationId xmlns:p14="http://schemas.microsoft.com/office/powerpoint/2010/main" val="87352245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smtClean="0"/>
              <a:t>¿Cuántas hay protegidas?</a:t>
            </a:r>
            <a:r>
              <a:rPr lang="es-ES" baseline="0" dirty="0" smtClean="0"/>
              <a:t> A cuánto asciende el monto – ver si están completas y si está bien el cálculo</a:t>
            </a:r>
          </a:p>
          <a:p>
            <a:r>
              <a:rPr lang="es-ES" baseline="0" dirty="0" smtClean="0"/>
              <a:t>Definición y ejemplos de apoyo institucional</a:t>
            </a:r>
          </a:p>
          <a:p>
            <a:r>
              <a:rPr lang="es-ES" baseline="0" dirty="0" smtClean="0"/>
              <a:t>Definición y ejemplos de presupuesto: operación, inversión, mantenimiento</a:t>
            </a:r>
          </a:p>
          <a:p>
            <a:endParaRPr lang="es-ES" baseline="0" dirty="0" smtClean="0"/>
          </a:p>
          <a:p>
            <a:endParaRPr lang="es-ES" dirty="0"/>
          </a:p>
        </p:txBody>
      </p:sp>
      <p:sp>
        <p:nvSpPr>
          <p:cNvPr id="4" name="Marcador de número de diapositiva 3"/>
          <p:cNvSpPr>
            <a:spLocks noGrp="1"/>
          </p:cNvSpPr>
          <p:nvPr>
            <p:ph type="sldNum" sz="quarter" idx="10"/>
          </p:nvPr>
        </p:nvSpPr>
        <p:spPr/>
        <p:txBody>
          <a:bodyPr/>
          <a:lstStyle/>
          <a:p>
            <a:fld id="{22641D97-2FE4-E241-90E7-6FACC84610C1}" type="slidenum">
              <a:rPr lang="es-ES" smtClean="0"/>
              <a:t>1</a:t>
            </a:fld>
            <a:endParaRPr lang="es-ES"/>
          </a:p>
        </p:txBody>
      </p:sp>
    </p:spTree>
    <p:extLst>
      <p:ext uri="{BB962C8B-B14F-4D97-AF65-F5344CB8AC3E}">
        <p14:creationId xmlns:p14="http://schemas.microsoft.com/office/powerpoint/2010/main" val="13639620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smtClean="0"/>
              <a:t>$4’623,577</a:t>
            </a:r>
          </a:p>
          <a:p>
            <a:r>
              <a:rPr lang="es-ES" dirty="0" smtClean="0"/>
              <a:t>$4’720,750</a:t>
            </a:r>
          </a:p>
          <a:p>
            <a:r>
              <a:rPr lang="es-ES" dirty="0" smtClean="0"/>
              <a:t>$4’710,006</a:t>
            </a:r>
            <a:endParaRPr lang="es-ES" dirty="0"/>
          </a:p>
        </p:txBody>
      </p:sp>
      <p:sp>
        <p:nvSpPr>
          <p:cNvPr id="4" name="Marcador de número de diapositiva 3"/>
          <p:cNvSpPr>
            <a:spLocks noGrp="1"/>
          </p:cNvSpPr>
          <p:nvPr>
            <p:ph type="sldNum" sz="quarter" idx="10"/>
          </p:nvPr>
        </p:nvSpPr>
        <p:spPr/>
        <p:txBody>
          <a:bodyPr/>
          <a:lstStyle/>
          <a:p>
            <a:fld id="{22641D97-2FE4-E241-90E7-6FACC84610C1}" type="slidenum">
              <a:rPr lang="es-ES" smtClean="0"/>
              <a:t>5</a:t>
            </a:fld>
            <a:endParaRPr lang="es-ES"/>
          </a:p>
        </p:txBody>
      </p:sp>
    </p:spTree>
    <p:extLst>
      <p:ext uri="{BB962C8B-B14F-4D97-AF65-F5344CB8AC3E}">
        <p14:creationId xmlns:p14="http://schemas.microsoft.com/office/powerpoint/2010/main" val="40245261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sz="1200" b="0" i="0" u="none" strike="noStrike" kern="1200" baseline="0" dirty="0" smtClean="0">
                <a:solidFill>
                  <a:schemeClr val="tx1"/>
                </a:solidFill>
                <a:latin typeface="+mn-lt"/>
                <a:ea typeface="+mn-ea"/>
                <a:cs typeface="+mn-cs"/>
              </a:rPr>
              <a:t>Ojo: definir cada tipo de gasto y ejemplos de los mismos</a:t>
            </a:r>
          </a:p>
          <a:p>
            <a:r>
              <a:rPr lang="es-ES" sz="1200" b="1" i="0" u="none" strike="noStrike" kern="1200" baseline="0" dirty="0" smtClean="0">
                <a:solidFill>
                  <a:schemeClr val="tx1"/>
                </a:solidFill>
                <a:latin typeface="+mn-lt"/>
                <a:ea typeface="+mn-ea"/>
                <a:cs typeface="+mn-cs"/>
              </a:rPr>
              <a:t>Operación</a:t>
            </a:r>
            <a:r>
              <a:rPr lang="es-ES" sz="1200" b="0" i="0" u="none" strike="noStrike" kern="1200" baseline="0" dirty="0" smtClean="0">
                <a:solidFill>
                  <a:schemeClr val="tx1"/>
                </a:solidFill>
                <a:latin typeface="+mn-lt"/>
                <a:ea typeface="+mn-ea"/>
                <a:cs typeface="+mn-cs"/>
              </a:rPr>
              <a:t>: puesta en marcha de los proyectos de la Unidad. Ejemplos: honorarios, apoyos académicos – administrativos; servicios; artículos y materiales de consumo; organización de eventos como conferencias, coloquios, eventos culturales, ferias, jornadas académicas, </a:t>
            </a:r>
          </a:p>
          <a:p>
            <a:r>
              <a:rPr lang="es-ES" sz="1200" b="1" i="0" u="none" strike="noStrike" kern="1200" baseline="0" dirty="0" smtClean="0">
                <a:solidFill>
                  <a:schemeClr val="tx1"/>
                </a:solidFill>
                <a:latin typeface="+mn-lt"/>
                <a:ea typeface="+mn-ea"/>
                <a:cs typeface="+mn-cs"/>
              </a:rPr>
              <a:t>Mantenimiento</a:t>
            </a:r>
            <a:r>
              <a:rPr lang="es-ES" sz="1200" b="0" i="0" u="none" strike="noStrike" kern="1200" baseline="0" dirty="0" smtClean="0">
                <a:solidFill>
                  <a:schemeClr val="tx1"/>
                </a:solidFill>
                <a:latin typeface="+mn-lt"/>
                <a:ea typeface="+mn-ea"/>
                <a:cs typeface="+mn-cs"/>
              </a:rPr>
              <a:t>: permiten continuidad en el uso óptimo de instalaciones, infraestructura y herramientas. </a:t>
            </a:r>
          </a:p>
          <a:p>
            <a:r>
              <a:rPr lang="es-ES" sz="1200" b="1" i="0" u="none" strike="noStrike" kern="1200" baseline="0" dirty="0" smtClean="0">
                <a:solidFill>
                  <a:schemeClr val="tx1"/>
                </a:solidFill>
                <a:latin typeface="+mn-lt"/>
                <a:ea typeface="+mn-ea"/>
                <a:cs typeface="+mn-cs"/>
              </a:rPr>
              <a:t>Inversión</a:t>
            </a:r>
            <a:r>
              <a:rPr lang="es-ES" sz="1200" b="0" i="0" u="none" strike="noStrike" kern="1200" baseline="0" dirty="0" smtClean="0">
                <a:solidFill>
                  <a:schemeClr val="tx1"/>
                </a:solidFill>
                <a:latin typeface="+mn-lt"/>
                <a:ea typeface="+mn-ea"/>
                <a:cs typeface="+mn-cs"/>
              </a:rPr>
              <a:t>: Adquisición de bienes que representan valor para la universidad. Ejemplos: mobiliario, equipo, infraestructura, instalaciones</a:t>
            </a:r>
          </a:p>
          <a:p>
            <a:endParaRPr lang="es-ES" dirty="0"/>
          </a:p>
        </p:txBody>
      </p:sp>
      <p:sp>
        <p:nvSpPr>
          <p:cNvPr id="4" name="Marcador de número de diapositiva 3"/>
          <p:cNvSpPr>
            <a:spLocks noGrp="1"/>
          </p:cNvSpPr>
          <p:nvPr>
            <p:ph type="sldNum" sz="quarter" idx="10"/>
          </p:nvPr>
        </p:nvSpPr>
        <p:spPr/>
        <p:txBody>
          <a:bodyPr/>
          <a:lstStyle/>
          <a:p>
            <a:fld id="{22641D97-2FE4-E241-90E7-6FACC84610C1}" type="slidenum">
              <a:rPr lang="es-ES" smtClean="0"/>
              <a:t>10</a:t>
            </a:fld>
            <a:endParaRPr lang="es-ES"/>
          </a:p>
        </p:txBody>
      </p:sp>
    </p:spTree>
    <p:extLst>
      <p:ext uri="{BB962C8B-B14F-4D97-AF65-F5344CB8AC3E}">
        <p14:creationId xmlns:p14="http://schemas.microsoft.com/office/powerpoint/2010/main" val="16866626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49F5731-504A-46BC-936D-E8977F4636E6}" type="datetime1">
              <a:rPr lang="es-MX" smtClean="0"/>
              <a:t>27/10/2016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F82613E-67FC-413B-BB09-D649653256A5}" type="slidenum">
              <a:rPr lang="es-MX" smtClean="0"/>
              <a:t>‹Nº›</a:t>
            </a:fld>
            <a:endParaRPr lang="es-MX"/>
          </a:p>
        </p:txBody>
      </p:sp>
    </p:spTree>
    <p:extLst>
      <p:ext uri="{BB962C8B-B14F-4D97-AF65-F5344CB8AC3E}">
        <p14:creationId xmlns:p14="http://schemas.microsoft.com/office/powerpoint/2010/main" val="2602815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60312E9-18F3-4A93-85E2-4619E81D9A28}" type="datetime1">
              <a:rPr lang="es-MX" smtClean="0"/>
              <a:t>27/10/2016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F82613E-67FC-413B-BB09-D649653256A5}" type="slidenum">
              <a:rPr lang="es-MX" smtClean="0"/>
              <a:t>‹Nº›</a:t>
            </a:fld>
            <a:endParaRPr lang="es-MX"/>
          </a:p>
        </p:txBody>
      </p:sp>
    </p:spTree>
    <p:extLst>
      <p:ext uri="{BB962C8B-B14F-4D97-AF65-F5344CB8AC3E}">
        <p14:creationId xmlns:p14="http://schemas.microsoft.com/office/powerpoint/2010/main" val="25270126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F53453DB-7C6A-44AF-BA29-C5E63AC802B3}" type="datetime1">
              <a:rPr lang="es-MX" smtClean="0"/>
              <a:t>27/10/2016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F82613E-67FC-413B-BB09-D649653256A5}" type="slidenum">
              <a:rPr lang="es-MX" smtClean="0"/>
              <a:t>‹Nº›</a:t>
            </a:fld>
            <a:endParaRPr lang="es-MX"/>
          </a:p>
        </p:txBody>
      </p:sp>
    </p:spTree>
    <p:extLst>
      <p:ext uri="{BB962C8B-B14F-4D97-AF65-F5344CB8AC3E}">
        <p14:creationId xmlns:p14="http://schemas.microsoft.com/office/powerpoint/2010/main" val="1446346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AE69E99-F975-4E1E-9E8F-A2B417343610}" type="datetime1">
              <a:rPr lang="es-MX" smtClean="0"/>
              <a:t>27/10/2016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F82613E-67FC-413B-BB09-D649653256A5}" type="slidenum">
              <a:rPr lang="es-MX" smtClean="0"/>
              <a:t>‹Nº›</a:t>
            </a:fld>
            <a:endParaRPr lang="es-MX"/>
          </a:p>
        </p:txBody>
      </p:sp>
    </p:spTree>
    <p:extLst>
      <p:ext uri="{BB962C8B-B14F-4D97-AF65-F5344CB8AC3E}">
        <p14:creationId xmlns:p14="http://schemas.microsoft.com/office/powerpoint/2010/main" val="21051475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29A6191-6FBD-41F3-A257-5BAECBB47F36}" type="datetime1">
              <a:rPr lang="es-MX" smtClean="0"/>
              <a:t>27/10/2016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FF82613E-67FC-413B-BB09-D649653256A5}" type="slidenum">
              <a:rPr lang="es-MX" smtClean="0"/>
              <a:t>‹Nº›</a:t>
            </a:fld>
            <a:endParaRPr lang="es-MX"/>
          </a:p>
        </p:txBody>
      </p:sp>
    </p:spTree>
    <p:extLst>
      <p:ext uri="{BB962C8B-B14F-4D97-AF65-F5344CB8AC3E}">
        <p14:creationId xmlns:p14="http://schemas.microsoft.com/office/powerpoint/2010/main" val="3651873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A08662D6-C731-4A28-8D1B-30719F564747}" type="datetime1">
              <a:rPr lang="es-MX" smtClean="0"/>
              <a:t>27/10/2016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F82613E-67FC-413B-BB09-D649653256A5}" type="slidenum">
              <a:rPr lang="es-MX" smtClean="0"/>
              <a:t>‹Nº›</a:t>
            </a:fld>
            <a:endParaRPr lang="es-MX"/>
          </a:p>
        </p:txBody>
      </p:sp>
    </p:spTree>
    <p:extLst>
      <p:ext uri="{BB962C8B-B14F-4D97-AF65-F5344CB8AC3E}">
        <p14:creationId xmlns:p14="http://schemas.microsoft.com/office/powerpoint/2010/main" val="3398019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41618943-ADA9-4783-9405-851C72A44A6D}" type="datetime1">
              <a:rPr lang="es-MX" smtClean="0"/>
              <a:t>27/10/2016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FF82613E-67FC-413B-BB09-D649653256A5}" type="slidenum">
              <a:rPr lang="es-MX" smtClean="0"/>
              <a:t>‹Nº›</a:t>
            </a:fld>
            <a:endParaRPr lang="es-MX"/>
          </a:p>
        </p:txBody>
      </p:sp>
    </p:spTree>
    <p:extLst>
      <p:ext uri="{BB962C8B-B14F-4D97-AF65-F5344CB8AC3E}">
        <p14:creationId xmlns:p14="http://schemas.microsoft.com/office/powerpoint/2010/main" val="29077307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1EDE510D-4EF3-4349-896A-AB4229708A7A}" type="datetime1">
              <a:rPr lang="es-MX" smtClean="0"/>
              <a:t>27/10/2016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FF82613E-67FC-413B-BB09-D649653256A5}" type="slidenum">
              <a:rPr lang="es-MX" smtClean="0"/>
              <a:t>‹Nº›</a:t>
            </a:fld>
            <a:endParaRPr lang="es-MX"/>
          </a:p>
        </p:txBody>
      </p:sp>
    </p:spTree>
    <p:extLst>
      <p:ext uri="{BB962C8B-B14F-4D97-AF65-F5344CB8AC3E}">
        <p14:creationId xmlns:p14="http://schemas.microsoft.com/office/powerpoint/2010/main" val="7546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39134DCC-3A36-403A-A48D-59134875A8B6}" type="datetime1">
              <a:rPr lang="es-MX" smtClean="0"/>
              <a:t>27/10/2016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FF82613E-67FC-413B-BB09-D649653256A5}" type="slidenum">
              <a:rPr lang="es-MX" smtClean="0"/>
              <a:t>‹Nº›</a:t>
            </a:fld>
            <a:endParaRPr lang="es-MX"/>
          </a:p>
        </p:txBody>
      </p:sp>
    </p:spTree>
    <p:extLst>
      <p:ext uri="{BB962C8B-B14F-4D97-AF65-F5344CB8AC3E}">
        <p14:creationId xmlns:p14="http://schemas.microsoft.com/office/powerpoint/2010/main" val="1901824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0D1B64E-0493-4E93-956F-B1BD5DC4B4CC}" type="datetime1">
              <a:rPr lang="es-MX" smtClean="0"/>
              <a:t>27/10/2016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F82613E-67FC-413B-BB09-D649653256A5}" type="slidenum">
              <a:rPr lang="es-MX" smtClean="0"/>
              <a:t>‹Nº›</a:t>
            </a:fld>
            <a:endParaRPr lang="es-MX"/>
          </a:p>
        </p:txBody>
      </p:sp>
    </p:spTree>
    <p:extLst>
      <p:ext uri="{BB962C8B-B14F-4D97-AF65-F5344CB8AC3E}">
        <p14:creationId xmlns:p14="http://schemas.microsoft.com/office/powerpoint/2010/main" val="17148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10004430-0A3E-4A1A-BC93-7A88A13670A4}" type="datetime1">
              <a:rPr lang="es-MX" smtClean="0"/>
              <a:t>27/10/2016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FF82613E-67FC-413B-BB09-D649653256A5}" type="slidenum">
              <a:rPr lang="es-MX" smtClean="0"/>
              <a:t>‹Nº›</a:t>
            </a:fld>
            <a:endParaRPr lang="es-MX"/>
          </a:p>
        </p:txBody>
      </p:sp>
    </p:spTree>
    <p:extLst>
      <p:ext uri="{BB962C8B-B14F-4D97-AF65-F5344CB8AC3E}">
        <p14:creationId xmlns:p14="http://schemas.microsoft.com/office/powerpoint/2010/main" val="32652786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5EC1D1-7DC4-4320-8218-1929E6C06467}" type="datetime1">
              <a:rPr lang="es-MX" smtClean="0"/>
              <a:t>27/10/2016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82613E-67FC-413B-BB09-D649653256A5}" type="slidenum">
              <a:rPr lang="es-MX" smtClean="0"/>
              <a:t>‹Nº›</a:t>
            </a:fld>
            <a:endParaRPr lang="es-MX"/>
          </a:p>
        </p:txBody>
      </p:sp>
      <p:pic>
        <p:nvPicPr>
          <p:cNvPr id="7" name="Imagen 6" descr="VIrtual-10.jpg"/>
          <p:cNvPicPr>
            <a:picLocks noChangeAspect="1"/>
          </p:cNvPicPr>
          <p:nvPr userDrawn="1"/>
        </p:nvPicPr>
        <p:blipFill>
          <a:blip r:embed="rId13" cstate="email">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8" name="Imagen 7" descr="VIrtual-10.jpg"/>
          <p:cNvPicPr>
            <a:picLocks noChangeAspect="1"/>
          </p:cNvPicPr>
          <p:nvPr userDrawn="1"/>
        </p:nvPicPr>
        <p:blipFill rotWithShape="1">
          <a:blip r:embed="rId13" cstate="email">
            <a:extLst>
              <a:ext uri="{28A0092B-C50C-407E-A947-70E740481C1C}">
                <a14:useLocalDpi xmlns:a14="http://schemas.microsoft.com/office/drawing/2010/main" val="0"/>
              </a:ext>
            </a:extLst>
          </a:blip>
          <a:srcRect l="73209" t="16625" b="69751"/>
          <a:stretch/>
        </p:blipFill>
        <p:spPr>
          <a:xfrm>
            <a:off x="6625869" y="277386"/>
            <a:ext cx="2377772" cy="934352"/>
          </a:xfrm>
          <a:prstGeom prst="rect">
            <a:avLst/>
          </a:prstGeom>
        </p:spPr>
      </p:pic>
      <p:pic>
        <p:nvPicPr>
          <p:cNvPr id="11" name="Imagen 10" descr="VIrtual-10.jpg"/>
          <p:cNvPicPr>
            <a:picLocks noChangeAspect="1"/>
          </p:cNvPicPr>
          <p:nvPr userDrawn="1"/>
        </p:nvPicPr>
        <p:blipFill rotWithShape="1">
          <a:blip r:embed="rId13" cstate="email">
            <a:extLst>
              <a:ext uri="{28A0092B-C50C-407E-A947-70E740481C1C}">
                <a14:useLocalDpi xmlns:a14="http://schemas.microsoft.com/office/drawing/2010/main" val="0"/>
              </a:ext>
            </a:extLst>
          </a:blip>
          <a:srcRect l="73209" t="16625" b="69751"/>
          <a:stretch/>
        </p:blipFill>
        <p:spPr>
          <a:xfrm>
            <a:off x="178004" y="262400"/>
            <a:ext cx="2377772" cy="934352"/>
          </a:xfrm>
          <a:prstGeom prst="rect">
            <a:avLst/>
          </a:prstGeom>
        </p:spPr>
      </p:pic>
      <p:pic>
        <p:nvPicPr>
          <p:cNvPr id="12" name="Imagen 11" descr="VIrtual-10.jpg"/>
          <p:cNvPicPr>
            <a:picLocks noChangeAspect="1"/>
          </p:cNvPicPr>
          <p:nvPr userDrawn="1"/>
        </p:nvPicPr>
        <p:blipFill rotWithShape="1">
          <a:blip r:embed="rId13" cstate="email">
            <a:extLst>
              <a:ext uri="{28A0092B-C50C-407E-A947-70E740481C1C}">
                <a14:useLocalDpi xmlns:a14="http://schemas.microsoft.com/office/drawing/2010/main" val="0"/>
              </a:ext>
            </a:extLst>
          </a:blip>
          <a:srcRect l="73209" t="16625" b="69751"/>
          <a:stretch/>
        </p:blipFill>
        <p:spPr>
          <a:xfrm>
            <a:off x="2339752" y="260648"/>
            <a:ext cx="2377772" cy="934352"/>
          </a:xfrm>
          <a:prstGeom prst="rect">
            <a:avLst/>
          </a:prstGeom>
        </p:spPr>
      </p:pic>
      <p:pic>
        <p:nvPicPr>
          <p:cNvPr id="13" name="Imagen 12" descr="VIrtual-10.jpg"/>
          <p:cNvPicPr>
            <a:picLocks noChangeAspect="1"/>
          </p:cNvPicPr>
          <p:nvPr userDrawn="1"/>
        </p:nvPicPr>
        <p:blipFill rotWithShape="1">
          <a:blip r:embed="rId13" cstate="email">
            <a:extLst>
              <a:ext uri="{28A0092B-C50C-407E-A947-70E740481C1C}">
                <a14:useLocalDpi xmlns:a14="http://schemas.microsoft.com/office/drawing/2010/main" val="0"/>
              </a:ext>
            </a:extLst>
          </a:blip>
          <a:srcRect l="73209" t="16625" b="69751"/>
          <a:stretch/>
        </p:blipFill>
        <p:spPr>
          <a:xfrm>
            <a:off x="4570492" y="332656"/>
            <a:ext cx="2377772" cy="934352"/>
          </a:xfrm>
          <a:prstGeom prst="rect">
            <a:avLst/>
          </a:prstGeom>
        </p:spPr>
      </p:pic>
    </p:spTree>
    <p:extLst>
      <p:ext uri="{BB962C8B-B14F-4D97-AF65-F5344CB8AC3E}">
        <p14:creationId xmlns:p14="http://schemas.microsoft.com/office/powerpoint/2010/main" val="5052821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929204" y="2754794"/>
            <a:ext cx="7326493" cy="1754326"/>
          </a:xfrm>
          <a:prstGeom prst="rect">
            <a:avLst/>
          </a:prstGeom>
          <a:noFill/>
        </p:spPr>
        <p:txBody>
          <a:bodyPr wrap="none" lIns="91440" tIns="45720" rIns="91440" bIns="45720">
            <a:spAutoFit/>
          </a:bodyPr>
          <a:lstStyle/>
          <a:p>
            <a:pPr algn="ctr"/>
            <a:r>
              <a:rPr lang="es-ES_tradnl" sz="5400" b="1" cap="none" spc="0" dirty="0" smtClean="0">
                <a:ln w="12700">
                  <a:solidFill>
                    <a:schemeClr val="tx2">
                      <a:satMod val="155000"/>
                    </a:schemeClr>
                  </a:solidFill>
                  <a:prstDash val="solid"/>
                </a:ln>
                <a:effectLst>
                  <a:outerShdw blurRad="50800" dist="38100" dir="2700000" algn="tl" rotWithShape="0">
                    <a:prstClr val="black">
                      <a:alpha val="40000"/>
                    </a:prstClr>
                  </a:outerShdw>
                </a:effectLst>
              </a:rPr>
              <a:t>Proyecto de Presupuesto</a:t>
            </a:r>
          </a:p>
          <a:p>
            <a:pPr algn="ctr"/>
            <a:r>
              <a:rPr lang="es-ES_tradnl" sz="5400" b="1" dirty="0" smtClean="0">
                <a:ln w="12700">
                  <a:solidFill>
                    <a:schemeClr val="tx2">
                      <a:satMod val="155000"/>
                    </a:schemeClr>
                  </a:solidFill>
                  <a:prstDash val="solid"/>
                </a:ln>
                <a:effectLst>
                  <a:outerShdw blurRad="50800" dist="38100" dir="2700000" algn="tl" rotWithShape="0">
                    <a:prstClr val="black">
                      <a:alpha val="40000"/>
                    </a:prstClr>
                  </a:outerShdw>
                </a:effectLst>
              </a:rPr>
              <a:t>2017</a:t>
            </a:r>
            <a:endParaRPr lang="es-ES_tradnl" sz="5400" b="1" cap="none" spc="0" dirty="0">
              <a:ln w="12700">
                <a:solidFill>
                  <a:schemeClr val="tx2">
                    <a:satMod val="155000"/>
                  </a:schemeClr>
                </a:solidFill>
                <a:prstDash val="solid"/>
              </a:ln>
              <a:effectLst>
                <a:outerShdw blurRad="50800" dist="38100" dir="2700000" algn="tl" rotWithShape="0">
                  <a:prstClr val="black">
                    <a:alpha val="40000"/>
                  </a:prstClr>
                </a:outerShdw>
              </a:effectLst>
            </a:endParaRPr>
          </a:p>
        </p:txBody>
      </p:sp>
      <p:pic>
        <p:nvPicPr>
          <p:cNvPr id="4" name="Imagen 3"/>
          <p:cNvPicPr>
            <a:picLocks noChangeAspect="1"/>
          </p:cNvPicPr>
          <p:nvPr/>
        </p:nvPicPr>
        <p:blipFill>
          <a:blip r:embed="rId3"/>
          <a:stretch>
            <a:fillRect/>
          </a:stretch>
        </p:blipFill>
        <p:spPr>
          <a:xfrm>
            <a:off x="1547664" y="332656"/>
            <a:ext cx="6264696" cy="875645"/>
          </a:xfrm>
          <a:prstGeom prst="rect">
            <a:avLst/>
          </a:prstGeom>
        </p:spPr>
      </p:pic>
      <p:sp>
        <p:nvSpPr>
          <p:cNvPr id="5" name="4 CuadroTexto"/>
          <p:cNvSpPr txBox="1"/>
          <p:nvPr/>
        </p:nvSpPr>
        <p:spPr>
          <a:xfrm>
            <a:off x="33486" y="6381328"/>
            <a:ext cx="2411760" cy="369332"/>
          </a:xfrm>
          <a:prstGeom prst="rect">
            <a:avLst/>
          </a:prstGeom>
          <a:noFill/>
        </p:spPr>
        <p:txBody>
          <a:bodyPr wrap="square" rtlCol="0">
            <a:spAutoFit/>
          </a:bodyPr>
          <a:lstStyle/>
          <a:p>
            <a:r>
              <a:rPr lang="es-MX" sz="900" i="1" dirty="0" smtClean="0"/>
              <a:t>Comunidad académica comprometida con el desarrollo humano de la sociedad</a:t>
            </a:r>
            <a:endParaRPr lang="es-MX" sz="900" i="1" dirty="0"/>
          </a:p>
        </p:txBody>
      </p:sp>
      <p:sp>
        <p:nvSpPr>
          <p:cNvPr id="6" name="5 CuadroTexto"/>
          <p:cNvSpPr txBox="1"/>
          <p:nvPr/>
        </p:nvSpPr>
        <p:spPr>
          <a:xfrm>
            <a:off x="6983001" y="6453336"/>
            <a:ext cx="2195736" cy="276999"/>
          </a:xfrm>
          <a:prstGeom prst="rect">
            <a:avLst/>
          </a:prstGeom>
          <a:noFill/>
        </p:spPr>
        <p:txBody>
          <a:bodyPr wrap="square" rtlCol="0">
            <a:spAutoFit/>
          </a:bodyPr>
          <a:lstStyle/>
          <a:p>
            <a:pPr algn="ctr"/>
            <a:r>
              <a:rPr lang="es-MX" sz="1200" b="1" i="1" dirty="0" smtClean="0"/>
              <a:t>Octubre 2016</a:t>
            </a:r>
          </a:p>
        </p:txBody>
      </p:sp>
    </p:spTree>
    <p:extLst>
      <p:ext uri="{BB962C8B-B14F-4D97-AF65-F5344CB8AC3E}">
        <p14:creationId xmlns:p14="http://schemas.microsoft.com/office/powerpoint/2010/main" val="3730667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7 Rectángulo"/>
          <p:cNvSpPr>
            <a:spLocks noChangeArrowheads="1"/>
          </p:cNvSpPr>
          <p:nvPr/>
        </p:nvSpPr>
        <p:spPr bwMode="auto">
          <a:xfrm>
            <a:off x="1763688" y="285533"/>
            <a:ext cx="5653199"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a:latin typeface="+mj-lt"/>
                <a:cs typeface="Times New Roman" pitchFamily="18" charset="0"/>
              </a:rPr>
              <a:t>Presupuesto por tipo de gasto</a:t>
            </a:r>
          </a:p>
        </p:txBody>
      </p:sp>
      <p:sp>
        <p:nvSpPr>
          <p:cNvPr id="3" name="2 CuadroTexto"/>
          <p:cNvSpPr txBox="1"/>
          <p:nvPr/>
        </p:nvSpPr>
        <p:spPr>
          <a:xfrm>
            <a:off x="1259632" y="3789040"/>
            <a:ext cx="4910319" cy="253916"/>
          </a:xfrm>
          <a:prstGeom prst="rect">
            <a:avLst/>
          </a:prstGeom>
          <a:noFill/>
        </p:spPr>
        <p:txBody>
          <a:bodyPr wrap="none" rtlCol="0">
            <a:spAutoFit/>
          </a:bodyPr>
          <a:lstStyle/>
          <a:p>
            <a:r>
              <a:rPr lang="es-MX" sz="1050" dirty="0" smtClean="0"/>
              <a:t>*Los gastos de inversión de la Secretaría de Unidad se refieren a una partida protegida.</a:t>
            </a:r>
          </a:p>
        </p:txBody>
      </p:sp>
      <p:sp>
        <p:nvSpPr>
          <p:cNvPr id="9" name="8 Marcador de número de diapositiva"/>
          <p:cNvSpPr>
            <a:spLocks noGrp="1"/>
          </p:cNvSpPr>
          <p:nvPr>
            <p:ph type="sldNum" sz="quarter" idx="12"/>
          </p:nvPr>
        </p:nvSpPr>
        <p:spPr/>
        <p:txBody>
          <a:bodyPr/>
          <a:lstStyle/>
          <a:p>
            <a:fld id="{FF82613E-67FC-413B-BB09-D649653256A5}" type="slidenum">
              <a:rPr lang="es-MX" smtClean="0"/>
              <a:t>10</a:t>
            </a:fld>
            <a:endParaRPr lang="es-MX"/>
          </a:p>
        </p:txBody>
      </p:sp>
      <p:graphicFrame>
        <p:nvGraphicFramePr>
          <p:cNvPr id="5" name="4 Tabla"/>
          <p:cNvGraphicFramePr>
            <a:graphicFrameLocks noGrp="1"/>
          </p:cNvGraphicFramePr>
          <p:nvPr>
            <p:extLst>
              <p:ext uri="{D42A27DB-BD31-4B8C-83A1-F6EECF244321}">
                <p14:modId xmlns:p14="http://schemas.microsoft.com/office/powerpoint/2010/main" val="2721859475"/>
              </p:ext>
            </p:extLst>
          </p:nvPr>
        </p:nvGraphicFramePr>
        <p:xfrm>
          <a:off x="1259632" y="2204863"/>
          <a:ext cx="6480721" cy="1531415"/>
        </p:xfrm>
        <a:graphic>
          <a:graphicData uri="http://schemas.openxmlformats.org/drawingml/2006/table">
            <a:tbl>
              <a:tblPr>
                <a:tableStyleId>{3C2FFA5D-87B4-456A-9821-1D502468CF0F}</a:tableStyleId>
              </a:tblPr>
              <a:tblGrid>
                <a:gridCol w="1542655">
                  <a:extLst>
                    <a:ext uri="{9D8B030D-6E8A-4147-A177-3AD203B41FA5}">
                      <a16:colId xmlns:a16="http://schemas.microsoft.com/office/drawing/2014/main" val="20000"/>
                    </a:ext>
                  </a:extLst>
                </a:gridCol>
                <a:gridCol w="1683967">
                  <a:extLst>
                    <a:ext uri="{9D8B030D-6E8A-4147-A177-3AD203B41FA5}">
                      <a16:colId xmlns:a16="http://schemas.microsoft.com/office/drawing/2014/main" val="20001"/>
                    </a:ext>
                  </a:extLst>
                </a:gridCol>
                <a:gridCol w="1570132">
                  <a:extLst>
                    <a:ext uri="{9D8B030D-6E8A-4147-A177-3AD203B41FA5}">
                      <a16:colId xmlns:a16="http://schemas.microsoft.com/office/drawing/2014/main" val="20002"/>
                    </a:ext>
                  </a:extLst>
                </a:gridCol>
                <a:gridCol w="1683967">
                  <a:extLst>
                    <a:ext uri="{9D8B030D-6E8A-4147-A177-3AD203B41FA5}">
                      <a16:colId xmlns:a16="http://schemas.microsoft.com/office/drawing/2014/main" val="20003"/>
                    </a:ext>
                  </a:extLst>
                </a:gridCol>
              </a:tblGrid>
              <a:tr h="306283">
                <a:tc>
                  <a:txBody>
                    <a:bodyPr/>
                    <a:lstStyle/>
                    <a:p>
                      <a:pPr algn="ctr" fontAlgn="ctr"/>
                      <a:r>
                        <a:rPr lang="es-MX" sz="1400" u="none" strike="noStrike">
                          <a:effectLst/>
                        </a:rPr>
                        <a:t>Área</a:t>
                      </a:r>
                      <a:endParaRPr lang="es-MX" sz="1400" b="1" i="0" u="none" strike="noStrike">
                        <a:solidFill>
                          <a:srgbClr val="000000"/>
                        </a:solidFill>
                        <a:effectLst/>
                        <a:latin typeface="Calibri"/>
                      </a:endParaRPr>
                    </a:p>
                  </a:txBody>
                  <a:tcPr marL="9525" marR="9525" marT="9525" marB="0" anchor="ctr"/>
                </a:tc>
                <a:tc>
                  <a:txBody>
                    <a:bodyPr/>
                    <a:lstStyle/>
                    <a:p>
                      <a:pPr algn="ctr" fontAlgn="ctr"/>
                      <a:r>
                        <a:rPr lang="es-MX" sz="1400" u="none" strike="noStrike">
                          <a:effectLst/>
                        </a:rPr>
                        <a:t>Operación</a:t>
                      </a:r>
                      <a:endParaRPr lang="es-MX" sz="1400" b="1" i="0" u="none" strike="noStrike">
                        <a:solidFill>
                          <a:srgbClr val="000000"/>
                        </a:solidFill>
                        <a:effectLst/>
                        <a:latin typeface="Calibri"/>
                      </a:endParaRPr>
                    </a:p>
                  </a:txBody>
                  <a:tcPr marL="9525" marR="9525" marT="9525" marB="0" anchor="ctr"/>
                </a:tc>
                <a:tc>
                  <a:txBody>
                    <a:bodyPr/>
                    <a:lstStyle/>
                    <a:p>
                      <a:pPr algn="ctr" fontAlgn="ctr"/>
                      <a:r>
                        <a:rPr lang="es-MX" sz="1400" u="none" strike="noStrike">
                          <a:effectLst/>
                        </a:rPr>
                        <a:t>Inversión</a:t>
                      </a:r>
                      <a:endParaRPr lang="es-MX" sz="1400" b="1" i="0" u="none" strike="noStrike">
                        <a:solidFill>
                          <a:srgbClr val="000000"/>
                        </a:solidFill>
                        <a:effectLst/>
                        <a:latin typeface="Calibri"/>
                      </a:endParaRPr>
                    </a:p>
                  </a:txBody>
                  <a:tcPr marL="9525" marR="9525" marT="9525" marB="0" anchor="ctr"/>
                </a:tc>
                <a:tc>
                  <a:txBody>
                    <a:bodyPr/>
                    <a:lstStyle/>
                    <a:p>
                      <a:pPr algn="ctr" fontAlgn="ctr"/>
                      <a:r>
                        <a:rPr lang="es-MX" sz="1400" u="none" strike="noStrike">
                          <a:effectLst/>
                        </a:rPr>
                        <a:t>Total</a:t>
                      </a:r>
                      <a:endParaRPr lang="es-MX" sz="1400" b="1"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306283">
                <a:tc>
                  <a:txBody>
                    <a:bodyPr/>
                    <a:lstStyle/>
                    <a:p>
                      <a:pPr algn="l" fontAlgn="ctr"/>
                      <a:r>
                        <a:rPr lang="es-MX" sz="1400" u="none" strike="noStrike">
                          <a:effectLst/>
                        </a:rPr>
                        <a:t>Rectoría</a:t>
                      </a:r>
                      <a:endParaRPr lang="es-MX" sz="1400" b="1" i="0" u="none" strike="noStrike">
                        <a:solidFill>
                          <a:srgbClr val="000000"/>
                        </a:solidFill>
                        <a:effectLst/>
                        <a:latin typeface="Calibri"/>
                      </a:endParaRPr>
                    </a:p>
                  </a:txBody>
                  <a:tcPr marL="9525" marR="9525" marT="9525" marB="0" anchor="ctr"/>
                </a:tc>
                <a:tc>
                  <a:txBody>
                    <a:bodyPr/>
                    <a:lstStyle/>
                    <a:p>
                      <a:pPr algn="l" fontAlgn="ctr"/>
                      <a:r>
                        <a:rPr lang="es-MX" sz="1400" u="none" strike="noStrike">
                          <a:effectLst/>
                        </a:rPr>
                        <a:t> $11,980,000.00 </a:t>
                      </a:r>
                      <a:endParaRPr lang="es-MX" sz="1400" b="0" i="0" u="none" strike="noStrike">
                        <a:solidFill>
                          <a:srgbClr val="000000"/>
                        </a:solidFill>
                        <a:effectLst/>
                        <a:latin typeface="Calibri"/>
                      </a:endParaRPr>
                    </a:p>
                  </a:txBody>
                  <a:tcPr marL="9525" marR="9525" marT="9525" marB="0" anchor="ctr"/>
                </a:tc>
                <a:tc>
                  <a:txBody>
                    <a:bodyPr/>
                    <a:lstStyle/>
                    <a:p>
                      <a:pPr algn="l" fontAlgn="ctr"/>
                      <a:r>
                        <a:rPr lang="es-MX" sz="1400" u="none" strike="noStrike">
                          <a:effectLst/>
                        </a:rPr>
                        <a:t> $                       -   </a:t>
                      </a:r>
                      <a:endParaRPr lang="es-MX" sz="1400" b="0" i="0" u="none" strike="noStrike">
                        <a:solidFill>
                          <a:srgbClr val="000000"/>
                        </a:solidFill>
                        <a:effectLst/>
                        <a:latin typeface="Calibri"/>
                      </a:endParaRPr>
                    </a:p>
                  </a:txBody>
                  <a:tcPr marL="9525" marR="9525" marT="9525" marB="0" anchor="ctr"/>
                </a:tc>
                <a:tc>
                  <a:txBody>
                    <a:bodyPr/>
                    <a:lstStyle/>
                    <a:p>
                      <a:pPr algn="l" fontAlgn="ctr"/>
                      <a:r>
                        <a:rPr lang="es-MX" sz="1400" u="none" strike="noStrike">
                          <a:effectLst/>
                        </a:rPr>
                        <a:t> $11,980,000.00 </a:t>
                      </a:r>
                      <a:endParaRPr lang="es-MX" sz="1400" b="1"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306283">
                <a:tc>
                  <a:txBody>
                    <a:bodyPr/>
                    <a:lstStyle/>
                    <a:p>
                      <a:pPr algn="l" fontAlgn="ctr"/>
                      <a:r>
                        <a:rPr lang="es-MX" sz="1400" u="none" strike="noStrike" dirty="0" smtClean="0">
                          <a:effectLst/>
                        </a:rPr>
                        <a:t>Secretaría*</a:t>
                      </a:r>
                      <a:endParaRPr lang="es-MX" sz="1400" b="1" i="0" u="none" strike="noStrike" dirty="0">
                        <a:solidFill>
                          <a:srgbClr val="000000"/>
                        </a:solidFill>
                        <a:effectLst/>
                        <a:latin typeface="Calibri"/>
                      </a:endParaRPr>
                    </a:p>
                  </a:txBody>
                  <a:tcPr marL="9525" marR="9525" marT="9525" marB="0" anchor="ctr"/>
                </a:tc>
                <a:tc>
                  <a:txBody>
                    <a:bodyPr/>
                    <a:lstStyle/>
                    <a:p>
                      <a:pPr algn="l" fontAlgn="ctr"/>
                      <a:r>
                        <a:rPr lang="es-MX" sz="1400" u="none" strike="noStrike">
                          <a:effectLst/>
                        </a:rPr>
                        <a:t> $44,831,261.00 </a:t>
                      </a:r>
                      <a:endParaRPr lang="es-MX" sz="1400" b="0" i="0" u="none" strike="noStrike">
                        <a:solidFill>
                          <a:srgbClr val="000000"/>
                        </a:solidFill>
                        <a:effectLst/>
                        <a:latin typeface="Calibri"/>
                      </a:endParaRPr>
                    </a:p>
                  </a:txBody>
                  <a:tcPr marL="9525" marR="9525" marT="9525" marB="0" anchor="ctr"/>
                </a:tc>
                <a:tc>
                  <a:txBody>
                    <a:bodyPr/>
                    <a:lstStyle/>
                    <a:p>
                      <a:pPr algn="l" fontAlgn="ctr"/>
                      <a:r>
                        <a:rPr lang="es-MX" sz="1400" u="none" strike="noStrike">
                          <a:effectLst/>
                        </a:rPr>
                        <a:t> $1,062,159.00 </a:t>
                      </a:r>
                      <a:endParaRPr lang="es-MX" sz="1400" b="0" i="0" u="none" strike="noStrike">
                        <a:solidFill>
                          <a:srgbClr val="000000"/>
                        </a:solidFill>
                        <a:effectLst/>
                        <a:latin typeface="Calibri"/>
                      </a:endParaRPr>
                    </a:p>
                  </a:txBody>
                  <a:tcPr marL="9525" marR="9525" marT="9525" marB="0" anchor="ctr"/>
                </a:tc>
                <a:tc>
                  <a:txBody>
                    <a:bodyPr/>
                    <a:lstStyle/>
                    <a:p>
                      <a:pPr algn="l" fontAlgn="ctr"/>
                      <a:r>
                        <a:rPr lang="es-MX" sz="1400" u="none" strike="noStrike">
                          <a:effectLst/>
                        </a:rPr>
                        <a:t> $45,893,420.00 </a:t>
                      </a:r>
                      <a:endParaRPr lang="es-MX" sz="1400" b="1"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306283">
                <a:tc>
                  <a:txBody>
                    <a:bodyPr/>
                    <a:lstStyle/>
                    <a:p>
                      <a:pPr algn="r" fontAlgn="ctr"/>
                      <a:r>
                        <a:rPr lang="es-MX" sz="1400" u="none" strike="noStrike">
                          <a:effectLst/>
                        </a:rPr>
                        <a:t>Total</a:t>
                      </a:r>
                      <a:endParaRPr lang="es-MX" sz="1400" b="1" i="0" u="none" strike="noStrike">
                        <a:solidFill>
                          <a:srgbClr val="000000"/>
                        </a:solidFill>
                        <a:effectLst/>
                        <a:latin typeface="Calibri"/>
                      </a:endParaRPr>
                    </a:p>
                  </a:txBody>
                  <a:tcPr marL="9525" marR="9525" marT="9525" marB="0" anchor="ctr"/>
                </a:tc>
                <a:tc>
                  <a:txBody>
                    <a:bodyPr/>
                    <a:lstStyle/>
                    <a:p>
                      <a:pPr algn="l" fontAlgn="ctr"/>
                      <a:r>
                        <a:rPr lang="es-MX" sz="1400" u="none" strike="noStrike">
                          <a:effectLst/>
                        </a:rPr>
                        <a:t> $56,811,261.00 </a:t>
                      </a:r>
                      <a:endParaRPr lang="es-MX" sz="1400" b="1" i="0" u="none" strike="noStrike">
                        <a:solidFill>
                          <a:srgbClr val="000000"/>
                        </a:solidFill>
                        <a:effectLst/>
                        <a:latin typeface="Calibri"/>
                      </a:endParaRPr>
                    </a:p>
                  </a:txBody>
                  <a:tcPr marL="9525" marR="9525" marT="9525" marB="0" anchor="ctr"/>
                </a:tc>
                <a:tc>
                  <a:txBody>
                    <a:bodyPr/>
                    <a:lstStyle/>
                    <a:p>
                      <a:pPr algn="l" fontAlgn="ctr"/>
                      <a:r>
                        <a:rPr lang="es-MX" sz="1400" u="none" strike="noStrike">
                          <a:effectLst/>
                        </a:rPr>
                        <a:t> $1,062,159.00 </a:t>
                      </a:r>
                      <a:endParaRPr lang="es-MX" sz="1400" b="1" i="0" u="none" strike="noStrike">
                        <a:solidFill>
                          <a:srgbClr val="000000"/>
                        </a:solidFill>
                        <a:effectLst/>
                        <a:latin typeface="Calibri"/>
                      </a:endParaRPr>
                    </a:p>
                  </a:txBody>
                  <a:tcPr marL="9525" marR="9525" marT="9525" marB="0" anchor="ctr"/>
                </a:tc>
                <a:tc>
                  <a:txBody>
                    <a:bodyPr/>
                    <a:lstStyle/>
                    <a:p>
                      <a:pPr algn="l" fontAlgn="ctr"/>
                      <a:r>
                        <a:rPr lang="es-MX" sz="1400" u="none" strike="noStrike">
                          <a:effectLst/>
                        </a:rPr>
                        <a:t> $57,873,420.00 </a:t>
                      </a:r>
                      <a:endParaRPr lang="es-MX" sz="1400" b="1"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r h="306283">
                <a:tc>
                  <a:txBody>
                    <a:bodyPr/>
                    <a:lstStyle/>
                    <a:p>
                      <a:pPr algn="r" fontAlgn="ctr"/>
                      <a:r>
                        <a:rPr lang="es-MX" sz="1400" u="none" strike="noStrike">
                          <a:effectLst/>
                        </a:rPr>
                        <a:t>Porcentaje</a:t>
                      </a:r>
                      <a:endParaRPr lang="es-MX" sz="1400" b="1" i="0" u="none" strike="noStrike">
                        <a:solidFill>
                          <a:srgbClr val="000000"/>
                        </a:solidFill>
                        <a:effectLst/>
                        <a:latin typeface="Calibri"/>
                      </a:endParaRPr>
                    </a:p>
                  </a:txBody>
                  <a:tcPr marL="9525" marR="9525" marT="9525" marB="0" anchor="ctr"/>
                </a:tc>
                <a:tc>
                  <a:txBody>
                    <a:bodyPr/>
                    <a:lstStyle/>
                    <a:p>
                      <a:pPr algn="r" fontAlgn="ctr"/>
                      <a:r>
                        <a:rPr lang="es-MX" sz="1400" u="none" strike="noStrike">
                          <a:effectLst/>
                        </a:rPr>
                        <a:t>98%</a:t>
                      </a:r>
                      <a:endParaRPr lang="es-MX" sz="1400" b="0" i="0" u="none" strike="noStrike">
                        <a:solidFill>
                          <a:srgbClr val="000000"/>
                        </a:solidFill>
                        <a:effectLst/>
                        <a:latin typeface="Calibri"/>
                      </a:endParaRPr>
                    </a:p>
                  </a:txBody>
                  <a:tcPr marL="9525" marR="9525" marT="9525" marB="0" anchor="ctr"/>
                </a:tc>
                <a:tc>
                  <a:txBody>
                    <a:bodyPr/>
                    <a:lstStyle/>
                    <a:p>
                      <a:pPr algn="r" fontAlgn="ctr"/>
                      <a:r>
                        <a:rPr lang="es-MX" sz="1400" u="none" strike="noStrike">
                          <a:effectLst/>
                        </a:rPr>
                        <a:t>2%</a:t>
                      </a:r>
                      <a:endParaRPr lang="es-MX" sz="1400" b="0" i="0" u="none" strike="noStrike">
                        <a:solidFill>
                          <a:srgbClr val="000000"/>
                        </a:solidFill>
                        <a:effectLst/>
                        <a:latin typeface="Calibri"/>
                      </a:endParaRPr>
                    </a:p>
                  </a:txBody>
                  <a:tcPr marL="9525" marR="9525" marT="9525" marB="0" anchor="ctr"/>
                </a:tc>
                <a:tc>
                  <a:txBody>
                    <a:bodyPr/>
                    <a:lstStyle/>
                    <a:p>
                      <a:pPr algn="r" fontAlgn="ctr"/>
                      <a:r>
                        <a:rPr lang="es-MX" sz="1400" u="none" strike="noStrike" dirty="0">
                          <a:effectLst/>
                        </a:rPr>
                        <a:t>100%</a:t>
                      </a:r>
                      <a:endParaRPr lang="es-MX" sz="140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4"/>
                  </a:ext>
                </a:extLst>
              </a:tr>
            </a:tbl>
          </a:graphicData>
        </a:graphic>
      </p:graphicFrame>
      <p:sp>
        <p:nvSpPr>
          <p:cNvPr id="10" name="9 CuadroTexto"/>
          <p:cNvSpPr txBox="1"/>
          <p:nvPr/>
        </p:nvSpPr>
        <p:spPr>
          <a:xfrm>
            <a:off x="0" y="6392942"/>
            <a:ext cx="5580374" cy="400110"/>
          </a:xfrm>
          <a:prstGeom prst="rect">
            <a:avLst/>
          </a:prstGeom>
          <a:noFill/>
        </p:spPr>
        <p:txBody>
          <a:bodyPr wrap="none" rtlCol="0">
            <a:spAutoFit/>
          </a:bodyPr>
          <a:lstStyle/>
          <a:p>
            <a:r>
              <a:rPr lang="es-MX" sz="1000" dirty="0" smtClean="0"/>
              <a:t>Notas. La información de las divisiones se integrará a partir de la aprobación en sus Consejos Divisionales</a:t>
            </a:r>
          </a:p>
          <a:p>
            <a:r>
              <a:rPr lang="es-MX" sz="1000" dirty="0"/>
              <a:t> </a:t>
            </a:r>
            <a:r>
              <a:rPr lang="es-MX" sz="1000" dirty="0" smtClean="0"/>
              <a:t>            Los recursos para mantenimiento dejan de ser gasto de inversión para ser de operación</a:t>
            </a:r>
          </a:p>
        </p:txBody>
      </p:sp>
    </p:spTree>
    <p:extLst>
      <p:ext uri="{BB962C8B-B14F-4D97-AF65-F5344CB8AC3E}">
        <p14:creationId xmlns:p14="http://schemas.microsoft.com/office/powerpoint/2010/main" val="21306439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206" y="6140077"/>
            <a:ext cx="7737888" cy="461665"/>
          </a:xfrm>
          <a:prstGeom prst="rect">
            <a:avLst/>
          </a:prstGeom>
          <a:noFill/>
        </p:spPr>
        <p:txBody>
          <a:bodyPr wrap="none" rtlCol="0">
            <a:spAutoFit/>
          </a:bodyPr>
          <a:lstStyle/>
          <a:p>
            <a:r>
              <a:rPr lang="es-MX" sz="1200" dirty="0" smtClean="0"/>
              <a:t>*Con la reestructuración de las coordinaciones de la Rectoría de Unidad, se trasladaron proyectos a estas coordinaciones</a:t>
            </a:r>
          </a:p>
          <a:p>
            <a:r>
              <a:rPr lang="es-MX" sz="1200" dirty="0" smtClean="0"/>
              <a:t>**Incrementa por una partida protegida no considerada en ejercicios anteriores: ropa de trabajo.</a:t>
            </a:r>
            <a:endParaRPr lang="es-MX" sz="1200" dirty="0"/>
          </a:p>
        </p:txBody>
      </p:sp>
      <p:sp>
        <p:nvSpPr>
          <p:cNvPr id="6" name="7 Rectángulo"/>
          <p:cNvSpPr>
            <a:spLocks noChangeArrowheads="1"/>
          </p:cNvSpPr>
          <p:nvPr/>
        </p:nvSpPr>
        <p:spPr bwMode="auto">
          <a:xfrm>
            <a:off x="467544" y="193200"/>
            <a:ext cx="8136904" cy="807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000" b="1" dirty="0">
                <a:latin typeface="+mj-lt"/>
                <a:cs typeface="Times New Roman" pitchFamily="18" charset="0"/>
              </a:rPr>
              <a:t>Presupuesto </a:t>
            </a:r>
            <a:r>
              <a:rPr lang="es-MX" sz="2000" b="1" dirty="0" smtClean="0">
                <a:latin typeface="+mj-lt"/>
                <a:cs typeface="Times New Roman" pitchFamily="18" charset="0"/>
              </a:rPr>
              <a:t>de la Unidad con desglose de la oficinas y coordinaciones de la Rectoría y la Secretaría de Unidad</a:t>
            </a:r>
            <a:endParaRPr lang="es-MX" sz="2000" b="1" dirty="0">
              <a:latin typeface="+mj-lt"/>
              <a:cs typeface="Times New Roman" pitchFamily="18" charset="0"/>
            </a:endParaRPr>
          </a:p>
        </p:txBody>
      </p:sp>
      <p:sp>
        <p:nvSpPr>
          <p:cNvPr id="7" name="6 Marcador de número de diapositiva"/>
          <p:cNvSpPr>
            <a:spLocks noGrp="1"/>
          </p:cNvSpPr>
          <p:nvPr>
            <p:ph type="sldNum" sz="quarter" idx="12"/>
          </p:nvPr>
        </p:nvSpPr>
        <p:spPr/>
        <p:txBody>
          <a:bodyPr/>
          <a:lstStyle/>
          <a:p>
            <a:fld id="{FF82613E-67FC-413B-BB09-D649653256A5}" type="slidenum">
              <a:rPr lang="es-MX" smtClean="0"/>
              <a:t>11</a:t>
            </a:fld>
            <a:endParaRPr lang="es-MX"/>
          </a:p>
        </p:txBody>
      </p:sp>
      <p:graphicFrame>
        <p:nvGraphicFramePr>
          <p:cNvPr id="8" name="7 Tabla"/>
          <p:cNvGraphicFramePr>
            <a:graphicFrameLocks noGrp="1"/>
          </p:cNvGraphicFramePr>
          <p:nvPr>
            <p:extLst>
              <p:ext uri="{D42A27DB-BD31-4B8C-83A1-F6EECF244321}">
                <p14:modId xmlns:p14="http://schemas.microsoft.com/office/powerpoint/2010/main" val="1378818214"/>
              </p:ext>
            </p:extLst>
          </p:nvPr>
        </p:nvGraphicFramePr>
        <p:xfrm>
          <a:off x="539552" y="1166813"/>
          <a:ext cx="8064896" cy="4619052"/>
        </p:xfrm>
        <a:graphic>
          <a:graphicData uri="http://schemas.openxmlformats.org/drawingml/2006/table">
            <a:tbl>
              <a:tblPr>
                <a:tableStyleId>{5C22544A-7EE6-4342-B048-85BDC9FD1C3A}</a:tableStyleId>
              </a:tblPr>
              <a:tblGrid>
                <a:gridCol w="2925304">
                  <a:extLst>
                    <a:ext uri="{9D8B030D-6E8A-4147-A177-3AD203B41FA5}">
                      <a16:colId xmlns:a16="http://schemas.microsoft.com/office/drawing/2014/main" val="20000"/>
                    </a:ext>
                  </a:extLst>
                </a:gridCol>
                <a:gridCol w="1655639">
                  <a:extLst>
                    <a:ext uri="{9D8B030D-6E8A-4147-A177-3AD203B41FA5}">
                      <a16:colId xmlns:a16="http://schemas.microsoft.com/office/drawing/2014/main" val="20001"/>
                    </a:ext>
                  </a:extLst>
                </a:gridCol>
                <a:gridCol w="1330606">
                  <a:extLst>
                    <a:ext uri="{9D8B030D-6E8A-4147-A177-3AD203B41FA5}">
                      <a16:colId xmlns:a16="http://schemas.microsoft.com/office/drawing/2014/main" val="20002"/>
                    </a:ext>
                  </a:extLst>
                </a:gridCol>
                <a:gridCol w="1503280">
                  <a:extLst>
                    <a:ext uri="{9D8B030D-6E8A-4147-A177-3AD203B41FA5}">
                      <a16:colId xmlns:a16="http://schemas.microsoft.com/office/drawing/2014/main" val="20003"/>
                    </a:ext>
                  </a:extLst>
                </a:gridCol>
                <a:gridCol w="650067">
                  <a:extLst>
                    <a:ext uri="{9D8B030D-6E8A-4147-A177-3AD203B41FA5}">
                      <a16:colId xmlns:a16="http://schemas.microsoft.com/office/drawing/2014/main" val="20004"/>
                    </a:ext>
                  </a:extLst>
                </a:gridCol>
              </a:tblGrid>
              <a:tr h="130413">
                <a:tc rowSpan="2">
                  <a:txBody>
                    <a:bodyPr/>
                    <a:lstStyle/>
                    <a:p>
                      <a:pPr algn="ctr" fontAlgn="ctr"/>
                      <a:r>
                        <a:rPr lang="es-MX" sz="1100" u="none" strike="noStrike">
                          <a:effectLst/>
                        </a:rPr>
                        <a:t>Área</a:t>
                      </a:r>
                      <a:endParaRPr lang="es-MX" sz="1100" b="0" i="0" u="none" strike="noStrike">
                        <a:solidFill>
                          <a:srgbClr val="000000"/>
                        </a:solidFill>
                        <a:effectLst/>
                        <a:latin typeface="Calibri"/>
                      </a:endParaRPr>
                    </a:p>
                  </a:txBody>
                  <a:tcPr marL="6210" marR="6210" marT="6210" marB="0" anchor="ctr"/>
                </a:tc>
                <a:tc rowSpan="2">
                  <a:txBody>
                    <a:bodyPr/>
                    <a:lstStyle/>
                    <a:p>
                      <a:pPr algn="ctr" fontAlgn="ctr"/>
                      <a:r>
                        <a:rPr lang="es-MX" sz="1100" u="none" strike="noStrike">
                          <a:effectLst/>
                        </a:rPr>
                        <a:t>Presupuesto 2016</a:t>
                      </a:r>
                      <a:endParaRPr lang="es-MX" sz="1100" b="0" i="0" u="none" strike="noStrike">
                        <a:solidFill>
                          <a:srgbClr val="000000"/>
                        </a:solidFill>
                        <a:effectLst/>
                        <a:latin typeface="Calibri"/>
                      </a:endParaRPr>
                    </a:p>
                  </a:txBody>
                  <a:tcPr marL="6210" marR="6210" marT="6210" marB="0" anchor="ctr"/>
                </a:tc>
                <a:tc gridSpan="3">
                  <a:txBody>
                    <a:bodyPr/>
                    <a:lstStyle/>
                    <a:p>
                      <a:pPr algn="ctr" fontAlgn="ctr"/>
                      <a:r>
                        <a:rPr lang="es-MX" sz="1100" u="none" strike="noStrike">
                          <a:effectLst/>
                        </a:rPr>
                        <a:t>Presupuesto 2017</a:t>
                      </a:r>
                      <a:endParaRPr lang="es-MX" sz="1100" b="0" i="0" u="none" strike="noStrike">
                        <a:solidFill>
                          <a:srgbClr val="000000"/>
                        </a:solidFill>
                        <a:effectLst/>
                        <a:latin typeface="Calibri"/>
                      </a:endParaRPr>
                    </a:p>
                  </a:txBody>
                  <a:tcPr marL="6210" marR="6210" marT="6210" marB="0" anchor="ct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00"/>
                  </a:ext>
                </a:extLst>
              </a:tr>
              <a:tr h="124203">
                <a:tc vMerge="1">
                  <a:txBody>
                    <a:bodyPr/>
                    <a:lstStyle/>
                    <a:p>
                      <a:endParaRPr lang="es-MX"/>
                    </a:p>
                  </a:txBody>
                  <a:tcPr/>
                </a:tc>
                <a:tc vMerge="1">
                  <a:txBody>
                    <a:bodyPr/>
                    <a:lstStyle/>
                    <a:p>
                      <a:endParaRPr lang="es-MX"/>
                    </a:p>
                  </a:txBody>
                  <a:tcPr/>
                </a:tc>
                <a:tc>
                  <a:txBody>
                    <a:bodyPr/>
                    <a:lstStyle/>
                    <a:p>
                      <a:pPr algn="ctr" fontAlgn="b"/>
                      <a:r>
                        <a:rPr lang="es-MX" sz="1100" b="1" u="none" strike="noStrike" dirty="0">
                          <a:effectLst/>
                        </a:rPr>
                        <a:t>Techo presupuestal</a:t>
                      </a:r>
                      <a:endParaRPr lang="es-MX" sz="1100" b="1" i="0" u="none" strike="noStrike" dirty="0">
                        <a:solidFill>
                          <a:srgbClr val="000000"/>
                        </a:solidFill>
                        <a:effectLst/>
                        <a:latin typeface="Calibri"/>
                      </a:endParaRPr>
                    </a:p>
                  </a:txBody>
                  <a:tcPr marL="6210" marR="6210" marT="6210" marB="0" anchor="b"/>
                </a:tc>
                <a:tc>
                  <a:txBody>
                    <a:bodyPr/>
                    <a:lstStyle/>
                    <a:p>
                      <a:pPr algn="ctr" fontAlgn="b"/>
                      <a:r>
                        <a:rPr lang="es-MX" sz="1100" u="none" strike="noStrike">
                          <a:effectLst/>
                        </a:rPr>
                        <a:t>Diferencia 2017-2016</a:t>
                      </a:r>
                      <a:endParaRPr lang="es-MX" sz="1100" b="0" i="0" u="none" strike="noStrike">
                        <a:solidFill>
                          <a:srgbClr val="000000"/>
                        </a:solidFill>
                        <a:effectLst/>
                        <a:latin typeface="Calibri"/>
                      </a:endParaRPr>
                    </a:p>
                  </a:txBody>
                  <a:tcPr marL="6210" marR="6210" marT="6210" marB="0" anchor="b"/>
                </a:tc>
                <a:tc>
                  <a:txBody>
                    <a:bodyPr/>
                    <a:lstStyle/>
                    <a:p>
                      <a:pPr algn="ctr" fontAlgn="b"/>
                      <a:r>
                        <a:rPr lang="es-MX" sz="1100" u="none" strike="noStrike">
                          <a:effectLst/>
                        </a:rPr>
                        <a:t>%</a:t>
                      </a:r>
                      <a:endParaRPr lang="es-MX" sz="1100" b="0" i="0" u="none" strike="noStrike">
                        <a:solidFill>
                          <a:srgbClr val="000000"/>
                        </a:solidFill>
                        <a:effectLst/>
                        <a:latin typeface="Calibri"/>
                      </a:endParaRPr>
                    </a:p>
                  </a:txBody>
                  <a:tcPr marL="6210" marR="6210" marT="6210" marB="0" anchor="b"/>
                </a:tc>
                <a:extLst>
                  <a:ext uri="{0D108BD9-81ED-4DB2-BD59-A6C34878D82A}">
                    <a16:rowId xmlns:a16="http://schemas.microsoft.com/office/drawing/2014/main" val="10001"/>
                  </a:ext>
                </a:extLst>
              </a:tr>
              <a:tr h="224808">
                <a:tc>
                  <a:txBody>
                    <a:bodyPr/>
                    <a:lstStyle/>
                    <a:p>
                      <a:pPr algn="l" fontAlgn="b"/>
                      <a:r>
                        <a:rPr lang="es-MX" sz="1100" u="none" strike="noStrike">
                          <a:effectLst/>
                        </a:rPr>
                        <a:t>CSH</a:t>
                      </a:r>
                      <a:endParaRPr lang="es-MX" sz="1100" b="0" i="0" u="none" strike="noStrike">
                        <a:solidFill>
                          <a:srgbClr val="000000"/>
                        </a:solidFill>
                        <a:effectLst/>
                        <a:latin typeface="Calibri"/>
                      </a:endParaRPr>
                    </a:p>
                  </a:txBody>
                  <a:tcPr marL="6210" marR="6210" marT="6210" marB="0" anchor="b"/>
                </a:tc>
                <a:tc>
                  <a:txBody>
                    <a:bodyPr/>
                    <a:lstStyle/>
                    <a:p>
                      <a:pPr algn="r" fontAlgn="b"/>
                      <a:r>
                        <a:rPr lang="es-MX" sz="1100" u="none" strike="noStrike" dirty="0">
                          <a:effectLst/>
                        </a:rPr>
                        <a:t> $                       4,800,000.00 </a:t>
                      </a:r>
                      <a:endParaRPr lang="es-MX" sz="1100" b="0" i="0" u="none" strike="noStrike" dirty="0">
                        <a:solidFill>
                          <a:srgbClr val="000000"/>
                        </a:solidFill>
                        <a:effectLst/>
                        <a:latin typeface="Calibri"/>
                      </a:endParaRPr>
                    </a:p>
                  </a:txBody>
                  <a:tcPr marL="6210" marR="6210" marT="6210" marB="0" anchor="b"/>
                </a:tc>
                <a:tc>
                  <a:txBody>
                    <a:bodyPr/>
                    <a:lstStyle/>
                    <a:p>
                      <a:pPr algn="r" fontAlgn="b"/>
                      <a:r>
                        <a:rPr lang="es-MX" sz="1100" b="1" u="none" strike="noStrike" dirty="0">
                          <a:effectLst/>
                        </a:rPr>
                        <a:t> $            4,400,000.00 </a:t>
                      </a:r>
                      <a:endParaRPr lang="es-MX" sz="1100" b="1" i="0" u="none" strike="noStrike" dirty="0">
                        <a:solidFill>
                          <a:srgbClr val="000000"/>
                        </a:solidFill>
                        <a:effectLst/>
                        <a:latin typeface="Calibri"/>
                      </a:endParaRPr>
                    </a:p>
                  </a:txBody>
                  <a:tcPr marL="6210" marR="6210" marT="6210" marB="0" anchor="b"/>
                </a:tc>
                <a:tc>
                  <a:txBody>
                    <a:bodyPr/>
                    <a:lstStyle/>
                    <a:p>
                      <a:pPr algn="r" fontAlgn="b"/>
                      <a:r>
                        <a:rPr lang="es-MX" sz="1100" u="none" strike="noStrike" dirty="0">
                          <a:solidFill>
                            <a:srgbClr val="FF0000"/>
                          </a:solidFill>
                          <a:effectLst/>
                        </a:rPr>
                        <a:t>-$                     400,000.00 </a:t>
                      </a:r>
                      <a:endParaRPr lang="es-MX" sz="1100" b="0" i="0" u="none" strike="noStrike" dirty="0">
                        <a:solidFill>
                          <a:srgbClr val="FF0000"/>
                        </a:solidFill>
                        <a:effectLst/>
                        <a:latin typeface="Calibri"/>
                      </a:endParaRPr>
                    </a:p>
                  </a:txBody>
                  <a:tcPr marL="6210" marR="6210" marT="6210" marB="0" anchor="b"/>
                </a:tc>
                <a:tc>
                  <a:txBody>
                    <a:bodyPr/>
                    <a:lstStyle/>
                    <a:p>
                      <a:pPr algn="r" fontAlgn="b"/>
                      <a:r>
                        <a:rPr lang="es-MX" sz="1100" u="none" strike="noStrike">
                          <a:solidFill>
                            <a:srgbClr val="FF0000"/>
                          </a:solidFill>
                          <a:effectLst/>
                        </a:rPr>
                        <a:t>-8.33 </a:t>
                      </a:r>
                      <a:endParaRPr lang="es-MX" sz="1100" b="0" i="0" u="none" strike="noStrike">
                        <a:solidFill>
                          <a:srgbClr val="FF0000"/>
                        </a:solidFill>
                        <a:effectLst/>
                        <a:latin typeface="Calibri"/>
                      </a:endParaRPr>
                    </a:p>
                  </a:txBody>
                  <a:tcPr marL="6210" marR="6210" marT="6210" marB="0" anchor="b"/>
                </a:tc>
                <a:extLst>
                  <a:ext uri="{0D108BD9-81ED-4DB2-BD59-A6C34878D82A}">
                    <a16:rowId xmlns:a16="http://schemas.microsoft.com/office/drawing/2014/main" val="10002"/>
                  </a:ext>
                </a:extLst>
              </a:tr>
              <a:tr h="224808">
                <a:tc>
                  <a:txBody>
                    <a:bodyPr/>
                    <a:lstStyle/>
                    <a:p>
                      <a:pPr algn="l" fontAlgn="b"/>
                      <a:r>
                        <a:rPr lang="es-MX" sz="1100" u="none" strike="noStrike">
                          <a:effectLst/>
                        </a:rPr>
                        <a:t>CNI</a:t>
                      </a:r>
                      <a:endParaRPr lang="es-MX" sz="1100" b="0" i="0" u="none" strike="noStrike">
                        <a:solidFill>
                          <a:srgbClr val="000000"/>
                        </a:solidFill>
                        <a:effectLst/>
                        <a:latin typeface="Calibri"/>
                      </a:endParaRPr>
                    </a:p>
                  </a:txBody>
                  <a:tcPr marL="6210" marR="6210" marT="6210" marB="0" anchor="b"/>
                </a:tc>
                <a:tc>
                  <a:txBody>
                    <a:bodyPr/>
                    <a:lstStyle/>
                    <a:p>
                      <a:pPr algn="r" fontAlgn="b"/>
                      <a:r>
                        <a:rPr lang="es-MX" sz="1100" u="none" strike="noStrike" dirty="0">
                          <a:effectLst/>
                        </a:rPr>
                        <a:t> $                       4,800,000.00 </a:t>
                      </a:r>
                      <a:endParaRPr lang="es-MX" sz="1100" b="0" i="0" u="none" strike="noStrike" dirty="0">
                        <a:solidFill>
                          <a:srgbClr val="000000"/>
                        </a:solidFill>
                        <a:effectLst/>
                        <a:latin typeface="Calibri"/>
                      </a:endParaRPr>
                    </a:p>
                  </a:txBody>
                  <a:tcPr marL="6210" marR="6210" marT="6210" marB="0" anchor="b"/>
                </a:tc>
                <a:tc>
                  <a:txBody>
                    <a:bodyPr/>
                    <a:lstStyle/>
                    <a:p>
                      <a:pPr algn="r" fontAlgn="b"/>
                      <a:r>
                        <a:rPr lang="es-MX" sz="1100" b="1" u="none" strike="noStrike" dirty="0">
                          <a:effectLst/>
                        </a:rPr>
                        <a:t> $            4,400,000.00 </a:t>
                      </a:r>
                      <a:endParaRPr lang="es-MX" sz="1100" b="1" i="0" u="none" strike="noStrike" dirty="0">
                        <a:solidFill>
                          <a:srgbClr val="000000"/>
                        </a:solidFill>
                        <a:effectLst/>
                        <a:latin typeface="Calibri"/>
                      </a:endParaRPr>
                    </a:p>
                  </a:txBody>
                  <a:tcPr marL="6210" marR="6210" marT="6210" marB="0" anchor="b"/>
                </a:tc>
                <a:tc>
                  <a:txBody>
                    <a:bodyPr/>
                    <a:lstStyle/>
                    <a:p>
                      <a:pPr algn="r" fontAlgn="b"/>
                      <a:r>
                        <a:rPr lang="es-MX" sz="1100" u="none" strike="noStrike" dirty="0">
                          <a:solidFill>
                            <a:srgbClr val="FF0000"/>
                          </a:solidFill>
                          <a:effectLst/>
                        </a:rPr>
                        <a:t>-$                     400,000.00 </a:t>
                      </a:r>
                      <a:endParaRPr lang="es-MX" sz="1100" b="0" i="0" u="none" strike="noStrike" dirty="0">
                        <a:solidFill>
                          <a:srgbClr val="FF0000"/>
                        </a:solidFill>
                        <a:effectLst/>
                        <a:latin typeface="Calibri"/>
                      </a:endParaRPr>
                    </a:p>
                  </a:txBody>
                  <a:tcPr marL="6210" marR="6210" marT="6210" marB="0" anchor="b"/>
                </a:tc>
                <a:tc>
                  <a:txBody>
                    <a:bodyPr/>
                    <a:lstStyle/>
                    <a:p>
                      <a:pPr algn="r" fontAlgn="b"/>
                      <a:r>
                        <a:rPr lang="es-MX" sz="1100" u="none" strike="noStrike">
                          <a:solidFill>
                            <a:srgbClr val="FF0000"/>
                          </a:solidFill>
                          <a:effectLst/>
                        </a:rPr>
                        <a:t>-8.33 </a:t>
                      </a:r>
                      <a:endParaRPr lang="es-MX" sz="1100" b="0" i="0" u="none" strike="noStrike">
                        <a:solidFill>
                          <a:srgbClr val="FF0000"/>
                        </a:solidFill>
                        <a:effectLst/>
                        <a:latin typeface="Calibri"/>
                      </a:endParaRPr>
                    </a:p>
                  </a:txBody>
                  <a:tcPr marL="6210" marR="6210" marT="6210" marB="0" anchor="b"/>
                </a:tc>
                <a:extLst>
                  <a:ext uri="{0D108BD9-81ED-4DB2-BD59-A6C34878D82A}">
                    <a16:rowId xmlns:a16="http://schemas.microsoft.com/office/drawing/2014/main" val="10003"/>
                  </a:ext>
                </a:extLst>
              </a:tr>
              <a:tr h="224808">
                <a:tc>
                  <a:txBody>
                    <a:bodyPr/>
                    <a:lstStyle/>
                    <a:p>
                      <a:pPr algn="l" fontAlgn="b"/>
                      <a:r>
                        <a:rPr lang="es-MX" sz="1100" u="none" strike="noStrike">
                          <a:effectLst/>
                        </a:rPr>
                        <a:t>CCD</a:t>
                      </a:r>
                      <a:endParaRPr lang="es-MX" sz="1100" b="0" i="0" u="none" strike="noStrike">
                        <a:solidFill>
                          <a:srgbClr val="000000"/>
                        </a:solidFill>
                        <a:effectLst/>
                        <a:latin typeface="Calibri"/>
                      </a:endParaRPr>
                    </a:p>
                  </a:txBody>
                  <a:tcPr marL="6210" marR="6210" marT="6210" marB="0" anchor="b"/>
                </a:tc>
                <a:tc>
                  <a:txBody>
                    <a:bodyPr/>
                    <a:lstStyle/>
                    <a:p>
                      <a:pPr algn="r" fontAlgn="b"/>
                      <a:r>
                        <a:rPr lang="es-MX" sz="1100" u="none" strike="noStrike" dirty="0">
                          <a:effectLst/>
                        </a:rPr>
                        <a:t> $                       4,800,000.00 </a:t>
                      </a:r>
                      <a:endParaRPr lang="es-MX" sz="1100" b="0" i="0" u="none" strike="noStrike" dirty="0">
                        <a:solidFill>
                          <a:srgbClr val="000000"/>
                        </a:solidFill>
                        <a:effectLst/>
                        <a:latin typeface="Calibri"/>
                      </a:endParaRPr>
                    </a:p>
                  </a:txBody>
                  <a:tcPr marL="6210" marR="6210" marT="6210" marB="0" anchor="b"/>
                </a:tc>
                <a:tc>
                  <a:txBody>
                    <a:bodyPr/>
                    <a:lstStyle/>
                    <a:p>
                      <a:pPr algn="r" fontAlgn="b"/>
                      <a:r>
                        <a:rPr lang="es-MX" sz="1100" b="1" u="none" strike="noStrike" dirty="0">
                          <a:effectLst/>
                        </a:rPr>
                        <a:t> $            4,400,000.00 </a:t>
                      </a:r>
                      <a:endParaRPr lang="es-MX" sz="1100" b="1" i="0" u="none" strike="noStrike" dirty="0">
                        <a:solidFill>
                          <a:srgbClr val="000000"/>
                        </a:solidFill>
                        <a:effectLst/>
                        <a:latin typeface="Calibri"/>
                      </a:endParaRPr>
                    </a:p>
                  </a:txBody>
                  <a:tcPr marL="6210" marR="6210" marT="6210" marB="0" anchor="b"/>
                </a:tc>
                <a:tc>
                  <a:txBody>
                    <a:bodyPr/>
                    <a:lstStyle/>
                    <a:p>
                      <a:pPr algn="r" fontAlgn="b"/>
                      <a:r>
                        <a:rPr lang="es-MX" sz="1100" u="none" strike="noStrike" dirty="0">
                          <a:solidFill>
                            <a:srgbClr val="FF0000"/>
                          </a:solidFill>
                          <a:effectLst/>
                        </a:rPr>
                        <a:t>-$                     400,000.00 </a:t>
                      </a:r>
                      <a:endParaRPr lang="es-MX" sz="1100" b="0" i="0" u="none" strike="noStrike" dirty="0">
                        <a:solidFill>
                          <a:srgbClr val="FF0000"/>
                        </a:solidFill>
                        <a:effectLst/>
                        <a:latin typeface="Calibri"/>
                      </a:endParaRPr>
                    </a:p>
                  </a:txBody>
                  <a:tcPr marL="6210" marR="6210" marT="6210" marB="0" anchor="b"/>
                </a:tc>
                <a:tc>
                  <a:txBody>
                    <a:bodyPr/>
                    <a:lstStyle/>
                    <a:p>
                      <a:pPr algn="r" fontAlgn="b"/>
                      <a:r>
                        <a:rPr lang="es-MX" sz="1100" u="none" strike="noStrike">
                          <a:solidFill>
                            <a:srgbClr val="FF0000"/>
                          </a:solidFill>
                          <a:effectLst/>
                        </a:rPr>
                        <a:t>-8.33 </a:t>
                      </a:r>
                      <a:endParaRPr lang="es-MX" sz="1100" b="0" i="0" u="none" strike="noStrike">
                        <a:solidFill>
                          <a:srgbClr val="FF0000"/>
                        </a:solidFill>
                        <a:effectLst/>
                        <a:latin typeface="Calibri"/>
                      </a:endParaRPr>
                    </a:p>
                  </a:txBody>
                  <a:tcPr marL="6210" marR="6210" marT="6210" marB="0" anchor="b"/>
                </a:tc>
                <a:extLst>
                  <a:ext uri="{0D108BD9-81ED-4DB2-BD59-A6C34878D82A}">
                    <a16:rowId xmlns:a16="http://schemas.microsoft.com/office/drawing/2014/main" val="10004"/>
                  </a:ext>
                </a:extLst>
              </a:tr>
              <a:tr h="224808">
                <a:tc>
                  <a:txBody>
                    <a:bodyPr/>
                    <a:lstStyle/>
                    <a:p>
                      <a:pPr algn="l" fontAlgn="b"/>
                      <a:r>
                        <a:rPr lang="es-MX" sz="1100" u="none" strike="noStrike">
                          <a:effectLst/>
                        </a:rPr>
                        <a:t>Oficina de la Rectoria</a:t>
                      </a:r>
                      <a:endParaRPr lang="es-MX" sz="1100" b="0" i="0" u="none" strike="noStrike">
                        <a:solidFill>
                          <a:srgbClr val="000000"/>
                        </a:solidFill>
                        <a:effectLst/>
                        <a:latin typeface="Calibri"/>
                      </a:endParaRPr>
                    </a:p>
                  </a:txBody>
                  <a:tcPr marL="6210" marR="6210" marT="6210" marB="0" anchor="b"/>
                </a:tc>
                <a:tc>
                  <a:txBody>
                    <a:bodyPr/>
                    <a:lstStyle/>
                    <a:p>
                      <a:pPr algn="r" fontAlgn="b"/>
                      <a:r>
                        <a:rPr lang="es-MX" sz="1100" u="none" strike="noStrike" dirty="0">
                          <a:effectLst/>
                        </a:rPr>
                        <a:t> $                       9,378,750.00 </a:t>
                      </a:r>
                      <a:endParaRPr lang="es-MX" sz="1100" b="0" i="0" u="none" strike="noStrike" dirty="0">
                        <a:solidFill>
                          <a:srgbClr val="000000"/>
                        </a:solidFill>
                        <a:effectLst/>
                        <a:latin typeface="Calibri"/>
                      </a:endParaRPr>
                    </a:p>
                  </a:txBody>
                  <a:tcPr marL="6210" marR="6210" marT="6210" marB="0" anchor="b"/>
                </a:tc>
                <a:tc>
                  <a:txBody>
                    <a:bodyPr/>
                    <a:lstStyle/>
                    <a:p>
                      <a:pPr algn="r" fontAlgn="b"/>
                      <a:r>
                        <a:rPr lang="es-MX" sz="1100" b="1" u="none" strike="noStrike">
                          <a:effectLst/>
                        </a:rPr>
                        <a:t> $            3,951,920.00 </a:t>
                      </a:r>
                      <a:endParaRPr lang="es-MX" sz="1100" b="1" i="0" u="none" strike="noStrike">
                        <a:solidFill>
                          <a:srgbClr val="000000"/>
                        </a:solidFill>
                        <a:effectLst/>
                        <a:latin typeface="Calibri"/>
                      </a:endParaRPr>
                    </a:p>
                  </a:txBody>
                  <a:tcPr marL="6210" marR="6210" marT="6210" marB="0" anchor="b"/>
                </a:tc>
                <a:tc>
                  <a:txBody>
                    <a:bodyPr/>
                    <a:lstStyle/>
                    <a:p>
                      <a:pPr algn="r" fontAlgn="b"/>
                      <a:r>
                        <a:rPr lang="es-MX" sz="1100" u="none" strike="noStrike" dirty="0">
                          <a:solidFill>
                            <a:srgbClr val="FF0000"/>
                          </a:solidFill>
                          <a:effectLst/>
                        </a:rPr>
                        <a:t>-$                 5,426,830.00 </a:t>
                      </a:r>
                      <a:endParaRPr lang="es-MX" sz="1100" b="0" i="0" u="none" strike="noStrike" dirty="0">
                        <a:solidFill>
                          <a:srgbClr val="FF0000"/>
                        </a:solidFill>
                        <a:effectLst/>
                        <a:latin typeface="Calibri"/>
                      </a:endParaRPr>
                    </a:p>
                  </a:txBody>
                  <a:tcPr marL="6210" marR="6210" marT="6210" marB="0" anchor="b"/>
                </a:tc>
                <a:tc>
                  <a:txBody>
                    <a:bodyPr/>
                    <a:lstStyle/>
                    <a:p>
                      <a:pPr algn="r" fontAlgn="b"/>
                      <a:r>
                        <a:rPr lang="es-MX" sz="1100" u="none" strike="noStrike">
                          <a:solidFill>
                            <a:srgbClr val="FF0000"/>
                          </a:solidFill>
                          <a:effectLst/>
                        </a:rPr>
                        <a:t>-57.86 </a:t>
                      </a:r>
                      <a:endParaRPr lang="es-MX" sz="1100" b="0" i="0" u="none" strike="noStrike">
                        <a:solidFill>
                          <a:srgbClr val="FF0000"/>
                        </a:solidFill>
                        <a:effectLst/>
                        <a:latin typeface="Calibri"/>
                      </a:endParaRPr>
                    </a:p>
                  </a:txBody>
                  <a:tcPr marL="6210" marR="6210" marT="6210" marB="0" anchor="b"/>
                </a:tc>
                <a:extLst>
                  <a:ext uri="{0D108BD9-81ED-4DB2-BD59-A6C34878D82A}">
                    <a16:rowId xmlns:a16="http://schemas.microsoft.com/office/drawing/2014/main" val="10005"/>
                  </a:ext>
                </a:extLst>
              </a:tr>
              <a:tr h="224808">
                <a:tc>
                  <a:txBody>
                    <a:bodyPr/>
                    <a:lstStyle/>
                    <a:p>
                      <a:pPr algn="l" fontAlgn="b"/>
                      <a:r>
                        <a:rPr lang="es-MX" sz="1100" u="none" strike="noStrike">
                          <a:effectLst/>
                        </a:rPr>
                        <a:t>Lenguas Extranjeras</a:t>
                      </a:r>
                      <a:endParaRPr lang="es-MX" sz="1100" b="0" i="0" u="none" strike="noStrike">
                        <a:solidFill>
                          <a:srgbClr val="000000"/>
                        </a:solidFill>
                        <a:effectLst/>
                        <a:latin typeface="Calibri"/>
                      </a:endParaRPr>
                    </a:p>
                  </a:txBody>
                  <a:tcPr marL="6210" marR="6210" marT="6210" marB="0" anchor="b"/>
                </a:tc>
                <a:tc>
                  <a:txBody>
                    <a:bodyPr/>
                    <a:lstStyle/>
                    <a:p>
                      <a:pPr algn="r" fontAlgn="b"/>
                      <a:r>
                        <a:rPr lang="es-MX" sz="1100" u="none" strike="noStrike" dirty="0">
                          <a:effectLst/>
                        </a:rPr>
                        <a:t> $                       1,153,000.00 </a:t>
                      </a:r>
                      <a:endParaRPr lang="es-MX" sz="1100" b="0" i="0" u="none" strike="noStrike" dirty="0">
                        <a:solidFill>
                          <a:srgbClr val="000000"/>
                        </a:solidFill>
                        <a:effectLst/>
                        <a:latin typeface="Calibri"/>
                      </a:endParaRPr>
                    </a:p>
                  </a:txBody>
                  <a:tcPr marL="6210" marR="6210" marT="6210" marB="0" anchor="b"/>
                </a:tc>
                <a:tc>
                  <a:txBody>
                    <a:bodyPr/>
                    <a:lstStyle/>
                    <a:p>
                      <a:pPr algn="r" fontAlgn="b"/>
                      <a:r>
                        <a:rPr lang="es-MX" sz="1100" b="1" u="none" strike="noStrike" dirty="0">
                          <a:effectLst/>
                        </a:rPr>
                        <a:t> $                950,000.00 </a:t>
                      </a:r>
                      <a:endParaRPr lang="es-MX" sz="1100" b="1" i="0" u="none" strike="noStrike" dirty="0">
                        <a:solidFill>
                          <a:srgbClr val="000000"/>
                        </a:solidFill>
                        <a:effectLst/>
                        <a:latin typeface="Calibri"/>
                      </a:endParaRPr>
                    </a:p>
                  </a:txBody>
                  <a:tcPr marL="6210" marR="6210" marT="6210" marB="0" anchor="b"/>
                </a:tc>
                <a:tc>
                  <a:txBody>
                    <a:bodyPr/>
                    <a:lstStyle/>
                    <a:p>
                      <a:pPr algn="r" fontAlgn="b"/>
                      <a:r>
                        <a:rPr lang="es-MX" sz="1100" u="none" strike="noStrike" dirty="0">
                          <a:solidFill>
                            <a:srgbClr val="FF0000"/>
                          </a:solidFill>
                          <a:effectLst/>
                        </a:rPr>
                        <a:t>-$                     203,000.00 </a:t>
                      </a:r>
                      <a:endParaRPr lang="es-MX" sz="1100" b="0" i="0" u="none" strike="noStrike" dirty="0">
                        <a:solidFill>
                          <a:srgbClr val="FF0000"/>
                        </a:solidFill>
                        <a:effectLst/>
                        <a:latin typeface="Calibri"/>
                      </a:endParaRPr>
                    </a:p>
                  </a:txBody>
                  <a:tcPr marL="6210" marR="6210" marT="6210" marB="0" anchor="b"/>
                </a:tc>
                <a:tc>
                  <a:txBody>
                    <a:bodyPr/>
                    <a:lstStyle/>
                    <a:p>
                      <a:pPr algn="r" fontAlgn="b"/>
                      <a:r>
                        <a:rPr lang="es-MX" sz="1100" u="none" strike="noStrike" dirty="0">
                          <a:solidFill>
                            <a:srgbClr val="FF0000"/>
                          </a:solidFill>
                          <a:effectLst/>
                        </a:rPr>
                        <a:t>-17.61 </a:t>
                      </a:r>
                      <a:endParaRPr lang="es-MX" sz="1100" b="0" i="0" u="none" strike="noStrike" dirty="0">
                        <a:solidFill>
                          <a:srgbClr val="FF0000"/>
                        </a:solidFill>
                        <a:effectLst/>
                        <a:latin typeface="Calibri"/>
                      </a:endParaRPr>
                    </a:p>
                  </a:txBody>
                  <a:tcPr marL="6210" marR="6210" marT="6210" marB="0" anchor="b"/>
                </a:tc>
                <a:extLst>
                  <a:ext uri="{0D108BD9-81ED-4DB2-BD59-A6C34878D82A}">
                    <a16:rowId xmlns:a16="http://schemas.microsoft.com/office/drawing/2014/main" val="10006"/>
                  </a:ext>
                </a:extLst>
              </a:tr>
              <a:tr h="224808">
                <a:tc>
                  <a:txBody>
                    <a:bodyPr/>
                    <a:lstStyle/>
                    <a:p>
                      <a:pPr algn="l" fontAlgn="b"/>
                      <a:r>
                        <a:rPr lang="es-MX" sz="1100" u="none" strike="noStrike" dirty="0">
                          <a:effectLst/>
                        </a:rPr>
                        <a:t>Extensión </a:t>
                      </a:r>
                      <a:r>
                        <a:rPr lang="es-MX" sz="1100" u="none" strike="noStrike" dirty="0" smtClean="0">
                          <a:effectLst/>
                        </a:rPr>
                        <a:t>Universitaria*</a:t>
                      </a:r>
                      <a:endParaRPr lang="es-MX" sz="1100" b="0" i="0" u="none" strike="noStrike" dirty="0">
                        <a:solidFill>
                          <a:srgbClr val="000000"/>
                        </a:solidFill>
                        <a:effectLst/>
                        <a:latin typeface="Calibri"/>
                      </a:endParaRPr>
                    </a:p>
                  </a:txBody>
                  <a:tcPr marL="6210" marR="6210" marT="6210" marB="0" anchor="b"/>
                </a:tc>
                <a:tc>
                  <a:txBody>
                    <a:bodyPr/>
                    <a:lstStyle/>
                    <a:p>
                      <a:pPr algn="r" fontAlgn="b"/>
                      <a:r>
                        <a:rPr lang="es-MX" sz="1100" u="none" strike="noStrike" dirty="0">
                          <a:effectLst/>
                        </a:rPr>
                        <a:t> $                       1,634,280.00 </a:t>
                      </a:r>
                      <a:endParaRPr lang="es-MX" sz="1100" b="0" i="0" u="none" strike="noStrike" dirty="0">
                        <a:solidFill>
                          <a:srgbClr val="000000"/>
                        </a:solidFill>
                        <a:effectLst/>
                        <a:latin typeface="Calibri"/>
                      </a:endParaRPr>
                    </a:p>
                  </a:txBody>
                  <a:tcPr marL="6210" marR="6210" marT="6210" marB="0" anchor="b"/>
                </a:tc>
                <a:tc>
                  <a:txBody>
                    <a:bodyPr/>
                    <a:lstStyle/>
                    <a:p>
                      <a:pPr algn="r" fontAlgn="b"/>
                      <a:r>
                        <a:rPr lang="es-MX" sz="1100" b="1" u="none" strike="noStrike" dirty="0">
                          <a:effectLst/>
                        </a:rPr>
                        <a:t> $            2,620,080.00 </a:t>
                      </a:r>
                      <a:endParaRPr lang="es-MX" sz="1100" b="1" i="0" u="none" strike="noStrike" dirty="0">
                        <a:solidFill>
                          <a:srgbClr val="000000"/>
                        </a:solidFill>
                        <a:effectLst/>
                        <a:latin typeface="Calibri"/>
                      </a:endParaRPr>
                    </a:p>
                  </a:txBody>
                  <a:tcPr marL="6210" marR="6210" marT="6210" marB="0" anchor="b"/>
                </a:tc>
                <a:tc>
                  <a:txBody>
                    <a:bodyPr/>
                    <a:lstStyle/>
                    <a:p>
                      <a:pPr algn="r" fontAlgn="b"/>
                      <a:r>
                        <a:rPr lang="es-MX" sz="1100" u="none" strike="noStrike">
                          <a:effectLst/>
                        </a:rPr>
                        <a:t> $                      985,800.00 </a:t>
                      </a:r>
                      <a:endParaRPr lang="es-MX" sz="1100" b="0" i="0" u="none" strike="noStrike">
                        <a:solidFill>
                          <a:srgbClr val="000000"/>
                        </a:solidFill>
                        <a:effectLst/>
                        <a:latin typeface="Calibri"/>
                      </a:endParaRPr>
                    </a:p>
                  </a:txBody>
                  <a:tcPr marL="6210" marR="6210" marT="6210" marB="0" anchor="b"/>
                </a:tc>
                <a:tc>
                  <a:txBody>
                    <a:bodyPr/>
                    <a:lstStyle/>
                    <a:p>
                      <a:pPr algn="r" fontAlgn="b"/>
                      <a:r>
                        <a:rPr lang="es-MX" sz="1100" u="none" strike="noStrike">
                          <a:effectLst/>
                        </a:rPr>
                        <a:t>60.32 </a:t>
                      </a:r>
                      <a:endParaRPr lang="es-MX" sz="1100" b="0" i="0" u="none" strike="noStrike">
                        <a:solidFill>
                          <a:srgbClr val="000000"/>
                        </a:solidFill>
                        <a:effectLst/>
                        <a:latin typeface="Calibri"/>
                      </a:endParaRPr>
                    </a:p>
                  </a:txBody>
                  <a:tcPr marL="6210" marR="6210" marT="6210" marB="0" anchor="b"/>
                </a:tc>
                <a:extLst>
                  <a:ext uri="{0D108BD9-81ED-4DB2-BD59-A6C34878D82A}">
                    <a16:rowId xmlns:a16="http://schemas.microsoft.com/office/drawing/2014/main" val="10007"/>
                  </a:ext>
                </a:extLst>
              </a:tr>
              <a:tr h="224808">
                <a:tc>
                  <a:txBody>
                    <a:bodyPr/>
                    <a:lstStyle/>
                    <a:p>
                      <a:pPr algn="l" fontAlgn="b"/>
                      <a:r>
                        <a:rPr lang="es-MX" sz="1100" u="none" strike="noStrike" dirty="0">
                          <a:effectLst/>
                        </a:rPr>
                        <a:t>Desarrollo Académico e Innovación </a:t>
                      </a:r>
                      <a:r>
                        <a:rPr lang="es-MX" sz="1100" u="none" strike="noStrike" dirty="0" smtClean="0">
                          <a:effectLst/>
                        </a:rPr>
                        <a:t>Educativa*</a:t>
                      </a:r>
                      <a:endParaRPr lang="es-MX" sz="1100" b="0" i="0" u="none" strike="noStrike" dirty="0">
                        <a:solidFill>
                          <a:srgbClr val="000000"/>
                        </a:solidFill>
                        <a:effectLst/>
                        <a:latin typeface="Calibri"/>
                      </a:endParaRPr>
                    </a:p>
                  </a:txBody>
                  <a:tcPr marL="6210" marR="6210" marT="6210" marB="0" anchor="b"/>
                </a:tc>
                <a:tc>
                  <a:txBody>
                    <a:bodyPr/>
                    <a:lstStyle/>
                    <a:p>
                      <a:pPr algn="r" fontAlgn="b"/>
                      <a:r>
                        <a:rPr lang="es-MX" sz="1100" u="none" strike="noStrike" dirty="0">
                          <a:effectLst/>
                        </a:rPr>
                        <a:t> $                           405,696.00 </a:t>
                      </a:r>
                      <a:endParaRPr lang="es-MX" sz="1100" b="0" i="0" u="none" strike="noStrike" dirty="0">
                        <a:solidFill>
                          <a:srgbClr val="000000"/>
                        </a:solidFill>
                        <a:effectLst/>
                        <a:latin typeface="Calibri"/>
                      </a:endParaRPr>
                    </a:p>
                  </a:txBody>
                  <a:tcPr marL="6210" marR="6210" marT="6210" marB="0" anchor="b"/>
                </a:tc>
                <a:tc>
                  <a:txBody>
                    <a:bodyPr/>
                    <a:lstStyle/>
                    <a:p>
                      <a:pPr algn="r" fontAlgn="b"/>
                      <a:r>
                        <a:rPr lang="es-MX" sz="1100" b="1" u="none" strike="noStrike" dirty="0">
                          <a:effectLst/>
                        </a:rPr>
                        <a:t> $            2,178,000.00 </a:t>
                      </a:r>
                      <a:endParaRPr lang="es-MX" sz="1100" b="1" i="0" u="none" strike="noStrike" dirty="0">
                        <a:solidFill>
                          <a:srgbClr val="000000"/>
                        </a:solidFill>
                        <a:effectLst/>
                        <a:latin typeface="Calibri"/>
                      </a:endParaRPr>
                    </a:p>
                  </a:txBody>
                  <a:tcPr marL="6210" marR="6210" marT="6210" marB="0" anchor="b"/>
                </a:tc>
                <a:tc>
                  <a:txBody>
                    <a:bodyPr/>
                    <a:lstStyle/>
                    <a:p>
                      <a:pPr algn="r" fontAlgn="b"/>
                      <a:r>
                        <a:rPr lang="es-MX" sz="1100" u="none" strike="noStrike">
                          <a:effectLst/>
                        </a:rPr>
                        <a:t> $                  1,772,304.00 </a:t>
                      </a:r>
                      <a:endParaRPr lang="es-MX" sz="1100" b="0" i="0" u="none" strike="noStrike">
                        <a:solidFill>
                          <a:srgbClr val="000000"/>
                        </a:solidFill>
                        <a:effectLst/>
                        <a:latin typeface="Calibri"/>
                      </a:endParaRPr>
                    </a:p>
                  </a:txBody>
                  <a:tcPr marL="6210" marR="6210" marT="6210" marB="0" anchor="b"/>
                </a:tc>
                <a:tc>
                  <a:txBody>
                    <a:bodyPr/>
                    <a:lstStyle/>
                    <a:p>
                      <a:pPr algn="r" fontAlgn="b"/>
                      <a:r>
                        <a:rPr lang="es-MX" sz="1100" u="none" strike="noStrike">
                          <a:effectLst/>
                        </a:rPr>
                        <a:t>436.86 </a:t>
                      </a:r>
                      <a:endParaRPr lang="es-MX" sz="1100" b="0" i="0" u="none" strike="noStrike">
                        <a:solidFill>
                          <a:srgbClr val="000000"/>
                        </a:solidFill>
                        <a:effectLst/>
                        <a:latin typeface="Calibri"/>
                      </a:endParaRPr>
                    </a:p>
                  </a:txBody>
                  <a:tcPr marL="6210" marR="6210" marT="6210" marB="0" anchor="b"/>
                </a:tc>
                <a:extLst>
                  <a:ext uri="{0D108BD9-81ED-4DB2-BD59-A6C34878D82A}">
                    <a16:rowId xmlns:a16="http://schemas.microsoft.com/office/drawing/2014/main" val="10008"/>
                  </a:ext>
                </a:extLst>
              </a:tr>
              <a:tr h="224808">
                <a:tc>
                  <a:txBody>
                    <a:bodyPr/>
                    <a:lstStyle/>
                    <a:p>
                      <a:pPr algn="l" fontAlgn="b"/>
                      <a:r>
                        <a:rPr lang="es-MX" sz="1100" u="none" strike="noStrike">
                          <a:effectLst/>
                        </a:rPr>
                        <a:t>Planeación y Vinculación</a:t>
                      </a:r>
                      <a:endParaRPr lang="es-MX" sz="1100" b="0" i="0" u="none" strike="noStrike">
                        <a:solidFill>
                          <a:srgbClr val="000000"/>
                        </a:solidFill>
                        <a:effectLst/>
                        <a:latin typeface="Calibri"/>
                      </a:endParaRPr>
                    </a:p>
                  </a:txBody>
                  <a:tcPr marL="6210" marR="6210" marT="6210" marB="0" anchor="b"/>
                </a:tc>
                <a:tc>
                  <a:txBody>
                    <a:bodyPr/>
                    <a:lstStyle/>
                    <a:p>
                      <a:pPr algn="r" fontAlgn="b"/>
                      <a:r>
                        <a:rPr lang="es-MX" sz="1100" u="none" strike="noStrike" dirty="0">
                          <a:effectLst/>
                        </a:rPr>
                        <a:t> $                       2,183,470.00 </a:t>
                      </a:r>
                      <a:endParaRPr lang="es-MX" sz="1100" b="0" i="0" u="none" strike="noStrike" dirty="0">
                        <a:solidFill>
                          <a:srgbClr val="000000"/>
                        </a:solidFill>
                        <a:effectLst/>
                        <a:latin typeface="Calibri"/>
                      </a:endParaRPr>
                    </a:p>
                  </a:txBody>
                  <a:tcPr marL="6210" marR="6210" marT="6210" marB="0" anchor="b"/>
                </a:tc>
                <a:tc>
                  <a:txBody>
                    <a:bodyPr/>
                    <a:lstStyle/>
                    <a:p>
                      <a:pPr algn="r" fontAlgn="b"/>
                      <a:r>
                        <a:rPr lang="es-MX" sz="1100" b="1" u="none" strike="noStrike" dirty="0">
                          <a:effectLst/>
                        </a:rPr>
                        <a:t> $            1,880,000.00 </a:t>
                      </a:r>
                      <a:endParaRPr lang="es-MX" sz="1100" b="1" i="0" u="none" strike="noStrike" dirty="0">
                        <a:solidFill>
                          <a:srgbClr val="000000"/>
                        </a:solidFill>
                        <a:effectLst/>
                        <a:latin typeface="Calibri"/>
                      </a:endParaRPr>
                    </a:p>
                  </a:txBody>
                  <a:tcPr marL="6210" marR="6210" marT="6210" marB="0" anchor="b"/>
                </a:tc>
                <a:tc>
                  <a:txBody>
                    <a:bodyPr/>
                    <a:lstStyle/>
                    <a:p>
                      <a:pPr algn="r" fontAlgn="b"/>
                      <a:r>
                        <a:rPr lang="es-MX" sz="1100" u="none" strike="noStrike" dirty="0">
                          <a:solidFill>
                            <a:srgbClr val="FF0000"/>
                          </a:solidFill>
                          <a:effectLst/>
                        </a:rPr>
                        <a:t>-$                     303,470.00 </a:t>
                      </a:r>
                      <a:endParaRPr lang="es-MX" sz="1100" b="0" i="0" u="none" strike="noStrike" dirty="0">
                        <a:solidFill>
                          <a:srgbClr val="FF0000"/>
                        </a:solidFill>
                        <a:effectLst/>
                        <a:latin typeface="Calibri"/>
                      </a:endParaRPr>
                    </a:p>
                  </a:txBody>
                  <a:tcPr marL="6210" marR="6210" marT="6210" marB="0" anchor="b"/>
                </a:tc>
                <a:tc>
                  <a:txBody>
                    <a:bodyPr/>
                    <a:lstStyle/>
                    <a:p>
                      <a:pPr algn="r" fontAlgn="b"/>
                      <a:r>
                        <a:rPr lang="es-MX" sz="1100" u="none" strike="noStrike" dirty="0">
                          <a:solidFill>
                            <a:srgbClr val="FF0000"/>
                          </a:solidFill>
                          <a:effectLst/>
                        </a:rPr>
                        <a:t>-13.90 </a:t>
                      </a:r>
                      <a:endParaRPr lang="es-MX" sz="1100" b="0" i="0" u="none" strike="noStrike" dirty="0">
                        <a:solidFill>
                          <a:srgbClr val="FF0000"/>
                        </a:solidFill>
                        <a:effectLst/>
                        <a:latin typeface="Calibri"/>
                      </a:endParaRPr>
                    </a:p>
                  </a:txBody>
                  <a:tcPr marL="6210" marR="6210" marT="6210" marB="0" anchor="b"/>
                </a:tc>
                <a:extLst>
                  <a:ext uri="{0D108BD9-81ED-4DB2-BD59-A6C34878D82A}">
                    <a16:rowId xmlns:a16="http://schemas.microsoft.com/office/drawing/2014/main" val="10009"/>
                  </a:ext>
                </a:extLst>
              </a:tr>
              <a:tr h="224808">
                <a:tc>
                  <a:txBody>
                    <a:bodyPr/>
                    <a:lstStyle/>
                    <a:p>
                      <a:pPr algn="l" fontAlgn="b"/>
                      <a:r>
                        <a:rPr lang="es-MX" sz="1100" u="none" strike="noStrike">
                          <a:effectLst/>
                        </a:rPr>
                        <a:t>Gestión sustentable</a:t>
                      </a:r>
                      <a:endParaRPr lang="es-MX" sz="1100" b="0" i="0" u="none" strike="noStrike">
                        <a:solidFill>
                          <a:srgbClr val="000000"/>
                        </a:solidFill>
                        <a:effectLst/>
                        <a:latin typeface="Calibri"/>
                      </a:endParaRPr>
                    </a:p>
                  </a:txBody>
                  <a:tcPr marL="6210" marR="6210" marT="6210" marB="0" anchor="b"/>
                </a:tc>
                <a:tc>
                  <a:txBody>
                    <a:bodyPr/>
                    <a:lstStyle/>
                    <a:p>
                      <a:pPr algn="r" fontAlgn="b"/>
                      <a:r>
                        <a:rPr lang="es-MX" sz="1100" u="none" strike="noStrike">
                          <a:effectLst/>
                        </a:rPr>
                        <a:t> </a:t>
                      </a:r>
                      <a:endParaRPr lang="es-MX" sz="1100" b="0" i="0" u="none" strike="noStrike">
                        <a:solidFill>
                          <a:srgbClr val="000000"/>
                        </a:solidFill>
                        <a:effectLst/>
                        <a:latin typeface="Calibri"/>
                      </a:endParaRPr>
                    </a:p>
                  </a:txBody>
                  <a:tcPr marL="6210" marR="6210" marT="6210" marB="0" anchor="b"/>
                </a:tc>
                <a:tc>
                  <a:txBody>
                    <a:bodyPr/>
                    <a:lstStyle/>
                    <a:p>
                      <a:pPr algn="r" fontAlgn="b"/>
                      <a:r>
                        <a:rPr lang="es-MX" sz="1100" b="1" u="none" strike="noStrike" dirty="0">
                          <a:effectLst/>
                        </a:rPr>
                        <a:t> $                400,000.00 </a:t>
                      </a:r>
                      <a:endParaRPr lang="es-MX" sz="1100" b="1" i="0" u="none" strike="noStrike" dirty="0">
                        <a:solidFill>
                          <a:srgbClr val="000000"/>
                        </a:solidFill>
                        <a:effectLst/>
                        <a:latin typeface="Calibri"/>
                      </a:endParaRPr>
                    </a:p>
                  </a:txBody>
                  <a:tcPr marL="6210" marR="6210" marT="6210" marB="0" anchor="b"/>
                </a:tc>
                <a:tc>
                  <a:txBody>
                    <a:bodyPr/>
                    <a:lstStyle/>
                    <a:p>
                      <a:pPr algn="r" fontAlgn="b"/>
                      <a:r>
                        <a:rPr lang="es-MX" sz="1100" u="none" strike="noStrike">
                          <a:effectLst/>
                        </a:rPr>
                        <a:t> </a:t>
                      </a:r>
                      <a:endParaRPr lang="es-MX" sz="1100" b="0" i="0" u="none" strike="noStrike">
                        <a:solidFill>
                          <a:srgbClr val="FF0000"/>
                        </a:solidFill>
                        <a:effectLst/>
                        <a:latin typeface="Calibri"/>
                      </a:endParaRPr>
                    </a:p>
                  </a:txBody>
                  <a:tcPr marL="6210" marR="6210" marT="6210" marB="0" anchor="b"/>
                </a:tc>
                <a:tc>
                  <a:txBody>
                    <a:bodyPr/>
                    <a:lstStyle/>
                    <a:p>
                      <a:pPr algn="r" fontAlgn="b"/>
                      <a:r>
                        <a:rPr lang="es-MX" sz="1100" u="none" strike="noStrike">
                          <a:effectLst/>
                        </a:rPr>
                        <a:t> </a:t>
                      </a:r>
                      <a:endParaRPr lang="es-MX" sz="1100" b="0" i="0" u="none" strike="noStrike">
                        <a:solidFill>
                          <a:srgbClr val="FF0000"/>
                        </a:solidFill>
                        <a:effectLst/>
                        <a:latin typeface="Calibri"/>
                      </a:endParaRPr>
                    </a:p>
                  </a:txBody>
                  <a:tcPr marL="6210" marR="6210" marT="6210" marB="0" anchor="b"/>
                </a:tc>
                <a:extLst>
                  <a:ext uri="{0D108BD9-81ED-4DB2-BD59-A6C34878D82A}">
                    <a16:rowId xmlns:a16="http://schemas.microsoft.com/office/drawing/2014/main" val="10010"/>
                  </a:ext>
                </a:extLst>
              </a:tr>
              <a:tr h="224808">
                <a:tc>
                  <a:txBody>
                    <a:bodyPr/>
                    <a:lstStyle/>
                    <a:p>
                      <a:pPr algn="l" fontAlgn="b"/>
                      <a:r>
                        <a:rPr lang="es-MX" sz="1100" u="none" strike="noStrike" dirty="0">
                          <a:effectLst/>
                        </a:rPr>
                        <a:t>Oficina de la Secretaria</a:t>
                      </a:r>
                      <a:endParaRPr lang="es-MX" sz="1100" b="0" i="0" u="none" strike="noStrike" dirty="0">
                        <a:solidFill>
                          <a:srgbClr val="000000"/>
                        </a:solidFill>
                        <a:effectLst/>
                        <a:latin typeface="Calibri"/>
                      </a:endParaRPr>
                    </a:p>
                  </a:txBody>
                  <a:tcPr marL="6210" marR="6210" marT="6210" marB="0" anchor="b"/>
                </a:tc>
                <a:tc>
                  <a:txBody>
                    <a:bodyPr/>
                    <a:lstStyle/>
                    <a:p>
                      <a:pPr algn="r" fontAlgn="b"/>
                      <a:r>
                        <a:rPr lang="es-MX" sz="1100" u="none" strike="noStrike">
                          <a:effectLst/>
                        </a:rPr>
                        <a:t> $                     13,151,066.00 </a:t>
                      </a:r>
                      <a:endParaRPr lang="es-MX" sz="1100" b="0" i="0" u="none" strike="noStrike">
                        <a:solidFill>
                          <a:srgbClr val="000000"/>
                        </a:solidFill>
                        <a:effectLst/>
                        <a:latin typeface="Calibri"/>
                      </a:endParaRPr>
                    </a:p>
                  </a:txBody>
                  <a:tcPr marL="6210" marR="6210" marT="6210" marB="0" anchor="b"/>
                </a:tc>
                <a:tc>
                  <a:txBody>
                    <a:bodyPr/>
                    <a:lstStyle/>
                    <a:p>
                      <a:pPr algn="r" fontAlgn="b"/>
                      <a:r>
                        <a:rPr lang="es-MX" sz="1100" b="1" u="none" strike="noStrike" dirty="0">
                          <a:effectLst/>
                        </a:rPr>
                        <a:t> $          10,560,657.00 </a:t>
                      </a:r>
                      <a:endParaRPr lang="es-MX" sz="1100" b="1" i="0" u="none" strike="noStrike" dirty="0">
                        <a:solidFill>
                          <a:srgbClr val="000000"/>
                        </a:solidFill>
                        <a:effectLst/>
                        <a:latin typeface="Calibri"/>
                      </a:endParaRPr>
                    </a:p>
                  </a:txBody>
                  <a:tcPr marL="6210" marR="6210" marT="6210" marB="0" anchor="b"/>
                </a:tc>
                <a:tc>
                  <a:txBody>
                    <a:bodyPr/>
                    <a:lstStyle/>
                    <a:p>
                      <a:pPr algn="r" fontAlgn="b"/>
                      <a:r>
                        <a:rPr lang="es-MX" sz="1100" u="none" strike="noStrike" dirty="0">
                          <a:solidFill>
                            <a:srgbClr val="FF0000"/>
                          </a:solidFill>
                          <a:effectLst/>
                        </a:rPr>
                        <a:t>-$                 2,590,409.00 </a:t>
                      </a:r>
                      <a:endParaRPr lang="es-MX" sz="1100" b="0" i="0" u="none" strike="noStrike" dirty="0">
                        <a:solidFill>
                          <a:srgbClr val="FF0000"/>
                        </a:solidFill>
                        <a:effectLst/>
                        <a:latin typeface="Calibri"/>
                      </a:endParaRPr>
                    </a:p>
                  </a:txBody>
                  <a:tcPr marL="6210" marR="6210" marT="6210" marB="0" anchor="b"/>
                </a:tc>
                <a:tc>
                  <a:txBody>
                    <a:bodyPr/>
                    <a:lstStyle/>
                    <a:p>
                      <a:pPr algn="r" fontAlgn="b"/>
                      <a:r>
                        <a:rPr lang="es-MX" sz="1100" u="none" strike="noStrike" dirty="0">
                          <a:solidFill>
                            <a:srgbClr val="FF0000"/>
                          </a:solidFill>
                          <a:effectLst/>
                        </a:rPr>
                        <a:t>-19.70 </a:t>
                      </a:r>
                      <a:endParaRPr lang="es-MX" sz="1100" b="0" i="0" u="none" strike="noStrike" dirty="0">
                        <a:solidFill>
                          <a:srgbClr val="FF0000"/>
                        </a:solidFill>
                        <a:effectLst/>
                        <a:latin typeface="Calibri"/>
                      </a:endParaRPr>
                    </a:p>
                  </a:txBody>
                  <a:tcPr marL="6210" marR="6210" marT="6210" marB="0" anchor="b"/>
                </a:tc>
                <a:extLst>
                  <a:ext uri="{0D108BD9-81ED-4DB2-BD59-A6C34878D82A}">
                    <a16:rowId xmlns:a16="http://schemas.microsoft.com/office/drawing/2014/main" val="10011"/>
                  </a:ext>
                </a:extLst>
              </a:tr>
              <a:tr h="224808">
                <a:tc>
                  <a:txBody>
                    <a:bodyPr/>
                    <a:lstStyle/>
                    <a:p>
                      <a:pPr algn="l" fontAlgn="b"/>
                      <a:r>
                        <a:rPr lang="es-MX" sz="1100" u="none" strike="noStrike" dirty="0">
                          <a:effectLst/>
                        </a:rPr>
                        <a:t>Servicios </a:t>
                      </a:r>
                      <a:r>
                        <a:rPr lang="es-MX" sz="1100" u="none" strike="noStrike" dirty="0" smtClean="0">
                          <a:effectLst/>
                        </a:rPr>
                        <a:t>Administrativos**</a:t>
                      </a:r>
                      <a:endParaRPr lang="es-MX" sz="1100" b="0" i="0" u="none" strike="noStrike" dirty="0">
                        <a:solidFill>
                          <a:srgbClr val="000000"/>
                        </a:solidFill>
                        <a:effectLst/>
                        <a:latin typeface="Calibri"/>
                      </a:endParaRPr>
                    </a:p>
                  </a:txBody>
                  <a:tcPr marL="6210" marR="6210" marT="6210" marB="0" anchor="b"/>
                </a:tc>
                <a:tc>
                  <a:txBody>
                    <a:bodyPr/>
                    <a:lstStyle/>
                    <a:p>
                      <a:pPr algn="r" fontAlgn="b"/>
                      <a:r>
                        <a:rPr lang="es-MX" sz="1100" u="none" strike="noStrike">
                          <a:effectLst/>
                        </a:rPr>
                        <a:t> $                       1,500,000.00 </a:t>
                      </a:r>
                      <a:endParaRPr lang="es-MX" sz="1100" b="0" i="0" u="none" strike="noStrike">
                        <a:solidFill>
                          <a:srgbClr val="000000"/>
                        </a:solidFill>
                        <a:effectLst/>
                        <a:latin typeface="Calibri"/>
                      </a:endParaRPr>
                    </a:p>
                  </a:txBody>
                  <a:tcPr marL="6210" marR="6210" marT="6210" marB="0" anchor="b"/>
                </a:tc>
                <a:tc>
                  <a:txBody>
                    <a:bodyPr/>
                    <a:lstStyle/>
                    <a:p>
                      <a:pPr algn="r" fontAlgn="b"/>
                      <a:r>
                        <a:rPr lang="es-MX" sz="1100" b="1" u="none" strike="noStrike" dirty="0">
                          <a:effectLst/>
                        </a:rPr>
                        <a:t> $            1,601,131.00 </a:t>
                      </a:r>
                      <a:endParaRPr lang="es-MX" sz="1100" b="1" i="0" u="none" strike="noStrike" dirty="0">
                        <a:solidFill>
                          <a:srgbClr val="000000"/>
                        </a:solidFill>
                        <a:effectLst/>
                        <a:latin typeface="Calibri"/>
                      </a:endParaRPr>
                    </a:p>
                  </a:txBody>
                  <a:tcPr marL="6210" marR="6210" marT="6210" marB="0" anchor="b"/>
                </a:tc>
                <a:tc>
                  <a:txBody>
                    <a:bodyPr/>
                    <a:lstStyle/>
                    <a:p>
                      <a:pPr algn="r" fontAlgn="b"/>
                      <a:r>
                        <a:rPr lang="es-MX" sz="1100" u="none" strike="noStrike" dirty="0">
                          <a:effectLst/>
                        </a:rPr>
                        <a:t> $                      101,131.00 </a:t>
                      </a:r>
                      <a:endParaRPr lang="es-MX" sz="1100" b="0" i="0" u="none" strike="noStrike" dirty="0">
                        <a:solidFill>
                          <a:srgbClr val="000000"/>
                        </a:solidFill>
                        <a:effectLst/>
                        <a:latin typeface="Calibri"/>
                      </a:endParaRPr>
                    </a:p>
                  </a:txBody>
                  <a:tcPr marL="6210" marR="6210" marT="6210" marB="0" anchor="b"/>
                </a:tc>
                <a:tc>
                  <a:txBody>
                    <a:bodyPr/>
                    <a:lstStyle/>
                    <a:p>
                      <a:pPr algn="r" fontAlgn="b"/>
                      <a:r>
                        <a:rPr lang="es-MX" sz="1100" u="none" strike="noStrike">
                          <a:effectLst/>
                        </a:rPr>
                        <a:t>6.74 </a:t>
                      </a:r>
                      <a:endParaRPr lang="es-MX" sz="1100" b="0" i="0" u="none" strike="noStrike">
                        <a:solidFill>
                          <a:srgbClr val="000000"/>
                        </a:solidFill>
                        <a:effectLst/>
                        <a:latin typeface="Calibri"/>
                      </a:endParaRPr>
                    </a:p>
                  </a:txBody>
                  <a:tcPr marL="6210" marR="6210" marT="6210" marB="0" anchor="b"/>
                </a:tc>
                <a:extLst>
                  <a:ext uri="{0D108BD9-81ED-4DB2-BD59-A6C34878D82A}">
                    <a16:rowId xmlns:a16="http://schemas.microsoft.com/office/drawing/2014/main" val="10012"/>
                  </a:ext>
                </a:extLst>
              </a:tr>
              <a:tr h="224808">
                <a:tc>
                  <a:txBody>
                    <a:bodyPr/>
                    <a:lstStyle/>
                    <a:p>
                      <a:pPr algn="l" fontAlgn="b"/>
                      <a:r>
                        <a:rPr lang="es-MX" sz="1100" u="none" strike="noStrike">
                          <a:effectLst/>
                        </a:rPr>
                        <a:t>Servicios Bibliotecarios</a:t>
                      </a:r>
                      <a:endParaRPr lang="es-MX" sz="1100" b="0" i="0" u="none" strike="noStrike">
                        <a:solidFill>
                          <a:srgbClr val="000000"/>
                        </a:solidFill>
                        <a:effectLst/>
                        <a:latin typeface="Calibri"/>
                      </a:endParaRPr>
                    </a:p>
                  </a:txBody>
                  <a:tcPr marL="6210" marR="6210" marT="6210" marB="0" anchor="b"/>
                </a:tc>
                <a:tc>
                  <a:txBody>
                    <a:bodyPr/>
                    <a:lstStyle/>
                    <a:p>
                      <a:pPr algn="r" fontAlgn="b"/>
                      <a:r>
                        <a:rPr lang="es-MX" sz="1100" u="none" strike="noStrike">
                          <a:effectLst/>
                        </a:rPr>
                        <a:t> $                       2,450,300.00 </a:t>
                      </a:r>
                      <a:endParaRPr lang="es-MX" sz="1100" b="0" i="0" u="none" strike="noStrike">
                        <a:solidFill>
                          <a:srgbClr val="000000"/>
                        </a:solidFill>
                        <a:effectLst/>
                        <a:latin typeface="Calibri"/>
                      </a:endParaRPr>
                    </a:p>
                  </a:txBody>
                  <a:tcPr marL="6210" marR="6210" marT="6210" marB="0" anchor="b"/>
                </a:tc>
                <a:tc>
                  <a:txBody>
                    <a:bodyPr/>
                    <a:lstStyle/>
                    <a:p>
                      <a:pPr algn="r" fontAlgn="b"/>
                      <a:r>
                        <a:rPr lang="es-MX" sz="1100" b="1" u="none" strike="noStrike" dirty="0">
                          <a:effectLst/>
                        </a:rPr>
                        <a:t> $            1,800,000.00 </a:t>
                      </a:r>
                      <a:endParaRPr lang="es-MX" sz="1100" b="1" i="0" u="none" strike="noStrike" dirty="0">
                        <a:solidFill>
                          <a:srgbClr val="000000"/>
                        </a:solidFill>
                        <a:effectLst/>
                        <a:latin typeface="Calibri"/>
                      </a:endParaRPr>
                    </a:p>
                  </a:txBody>
                  <a:tcPr marL="6210" marR="6210" marT="6210" marB="0" anchor="b"/>
                </a:tc>
                <a:tc>
                  <a:txBody>
                    <a:bodyPr/>
                    <a:lstStyle/>
                    <a:p>
                      <a:pPr algn="r" fontAlgn="b"/>
                      <a:r>
                        <a:rPr lang="es-MX" sz="1100" u="none" strike="noStrike" dirty="0">
                          <a:solidFill>
                            <a:srgbClr val="FF0000"/>
                          </a:solidFill>
                          <a:effectLst/>
                        </a:rPr>
                        <a:t>-$                     650,300.00 </a:t>
                      </a:r>
                      <a:endParaRPr lang="es-MX" sz="1100" b="0" i="0" u="none" strike="noStrike" dirty="0">
                        <a:solidFill>
                          <a:srgbClr val="FF0000"/>
                        </a:solidFill>
                        <a:effectLst/>
                        <a:latin typeface="Calibri"/>
                      </a:endParaRPr>
                    </a:p>
                  </a:txBody>
                  <a:tcPr marL="6210" marR="6210" marT="6210" marB="0" anchor="b"/>
                </a:tc>
                <a:tc>
                  <a:txBody>
                    <a:bodyPr/>
                    <a:lstStyle/>
                    <a:p>
                      <a:pPr algn="r" fontAlgn="b"/>
                      <a:r>
                        <a:rPr lang="es-MX" sz="1100" u="none" strike="noStrike">
                          <a:solidFill>
                            <a:srgbClr val="FF0000"/>
                          </a:solidFill>
                          <a:effectLst/>
                        </a:rPr>
                        <a:t>-26.54 </a:t>
                      </a:r>
                      <a:endParaRPr lang="es-MX" sz="1100" b="0" i="0" u="none" strike="noStrike">
                        <a:solidFill>
                          <a:srgbClr val="FF0000"/>
                        </a:solidFill>
                        <a:effectLst/>
                        <a:latin typeface="Calibri"/>
                      </a:endParaRPr>
                    </a:p>
                  </a:txBody>
                  <a:tcPr marL="6210" marR="6210" marT="6210" marB="0" anchor="b"/>
                </a:tc>
                <a:extLst>
                  <a:ext uri="{0D108BD9-81ED-4DB2-BD59-A6C34878D82A}">
                    <a16:rowId xmlns:a16="http://schemas.microsoft.com/office/drawing/2014/main" val="10013"/>
                  </a:ext>
                </a:extLst>
              </a:tr>
              <a:tr h="224808">
                <a:tc>
                  <a:txBody>
                    <a:bodyPr/>
                    <a:lstStyle/>
                    <a:p>
                      <a:pPr algn="l" fontAlgn="b"/>
                      <a:r>
                        <a:rPr lang="es-MX" sz="1100" u="none" strike="noStrike">
                          <a:effectLst/>
                        </a:rPr>
                        <a:t>Servicios de Computo</a:t>
                      </a:r>
                      <a:endParaRPr lang="es-MX" sz="1100" b="0" i="0" u="none" strike="noStrike">
                        <a:solidFill>
                          <a:srgbClr val="000000"/>
                        </a:solidFill>
                        <a:effectLst/>
                        <a:latin typeface="Calibri"/>
                      </a:endParaRPr>
                    </a:p>
                  </a:txBody>
                  <a:tcPr marL="6210" marR="6210" marT="6210" marB="0" anchor="b"/>
                </a:tc>
                <a:tc>
                  <a:txBody>
                    <a:bodyPr/>
                    <a:lstStyle/>
                    <a:p>
                      <a:pPr algn="r" fontAlgn="b"/>
                      <a:r>
                        <a:rPr lang="es-MX" sz="1100" u="none" strike="noStrike">
                          <a:effectLst/>
                        </a:rPr>
                        <a:t> $                     15,000,000.00 </a:t>
                      </a:r>
                      <a:endParaRPr lang="es-MX" sz="1100" b="0" i="0" u="none" strike="noStrike">
                        <a:solidFill>
                          <a:srgbClr val="000000"/>
                        </a:solidFill>
                        <a:effectLst/>
                        <a:latin typeface="Calibri"/>
                      </a:endParaRPr>
                    </a:p>
                  </a:txBody>
                  <a:tcPr marL="6210" marR="6210" marT="6210" marB="0" anchor="b"/>
                </a:tc>
                <a:tc>
                  <a:txBody>
                    <a:bodyPr/>
                    <a:lstStyle/>
                    <a:p>
                      <a:pPr algn="r" fontAlgn="b"/>
                      <a:r>
                        <a:rPr lang="es-MX" sz="1100" b="1" u="none" strike="noStrike" dirty="0">
                          <a:effectLst/>
                        </a:rPr>
                        <a:t> $          12,630,324.00 </a:t>
                      </a:r>
                      <a:endParaRPr lang="es-MX" sz="1100" b="1" i="0" u="none" strike="noStrike" dirty="0">
                        <a:solidFill>
                          <a:srgbClr val="000000"/>
                        </a:solidFill>
                        <a:effectLst/>
                        <a:latin typeface="Calibri"/>
                      </a:endParaRPr>
                    </a:p>
                  </a:txBody>
                  <a:tcPr marL="6210" marR="6210" marT="6210" marB="0" anchor="b"/>
                </a:tc>
                <a:tc>
                  <a:txBody>
                    <a:bodyPr/>
                    <a:lstStyle/>
                    <a:p>
                      <a:pPr algn="r" fontAlgn="b"/>
                      <a:r>
                        <a:rPr lang="es-MX" sz="1100" u="none" strike="noStrike" dirty="0">
                          <a:solidFill>
                            <a:srgbClr val="FF0000"/>
                          </a:solidFill>
                          <a:effectLst/>
                        </a:rPr>
                        <a:t>-$                 2,369,676.00 </a:t>
                      </a:r>
                      <a:endParaRPr lang="es-MX" sz="1100" b="0" i="0" u="none" strike="noStrike" dirty="0">
                        <a:solidFill>
                          <a:srgbClr val="FF0000"/>
                        </a:solidFill>
                        <a:effectLst/>
                        <a:latin typeface="Calibri"/>
                      </a:endParaRPr>
                    </a:p>
                  </a:txBody>
                  <a:tcPr marL="6210" marR="6210" marT="6210" marB="0" anchor="b"/>
                </a:tc>
                <a:tc>
                  <a:txBody>
                    <a:bodyPr/>
                    <a:lstStyle/>
                    <a:p>
                      <a:pPr algn="r" fontAlgn="b"/>
                      <a:r>
                        <a:rPr lang="es-MX" sz="1100" u="none" strike="noStrike">
                          <a:solidFill>
                            <a:srgbClr val="FF0000"/>
                          </a:solidFill>
                          <a:effectLst/>
                        </a:rPr>
                        <a:t>-15.80 </a:t>
                      </a:r>
                      <a:endParaRPr lang="es-MX" sz="1100" b="0" i="0" u="none" strike="noStrike">
                        <a:solidFill>
                          <a:srgbClr val="FF0000"/>
                        </a:solidFill>
                        <a:effectLst/>
                        <a:latin typeface="Calibri"/>
                      </a:endParaRPr>
                    </a:p>
                  </a:txBody>
                  <a:tcPr marL="6210" marR="6210" marT="6210" marB="0" anchor="b"/>
                </a:tc>
                <a:extLst>
                  <a:ext uri="{0D108BD9-81ED-4DB2-BD59-A6C34878D82A}">
                    <a16:rowId xmlns:a16="http://schemas.microsoft.com/office/drawing/2014/main" val="10014"/>
                  </a:ext>
                </a:extLst>
              </a:tr>
              <a:tr h="224808">
                <a:tc>
                  <a:txBody>
                    <a:bodyPr/>
                    <a:lstStyle/>
                    <a:p>
                      <a:pPr algn="l" fontAlgn="b"/>
                      <a:r>
                        <a:rPr lang="es-MX" sz="1100" u="none" strike="noStrike">
                          <a:effectLst/>
                        </a:rPr>
                        <a:t>Sistemas Escolares</a:t>
                      </a:r>
                      <a:endParaRPr lang="es-MX" sz="1100" b="0" i="0" u="none" strike="noStrike">
                        <a:solidFill>
                          <a:srgbClr val="000000"/>
                        </a:solidFill>
                        <a:effectLst/>
                        <a:latin typeface="Calibri"/>
                      </a:endParaRPr>
                    </a:p>
                  </a:txBody>
                  <a:tcPr marL="6210" marR="6210" marT="6210" marB="0" anchor="b"/>
                </a:tc>
                <a:tc>
                  <a:txBody>
                    <a:bodyPr/>
                    <a:lstStyle/>
                    <a:p>
                      <a:pPr algn="r" fontAlgn="b"/>
                      <a:r>
                        <a:rPr lang="es-MX" sz="1100" u="none" strike="noStrike">
                          <a:effectLst/>
                        </a:rPr>
                        <a:t> $                           563,500.00 </a:t>
                      </a:r>
                      <a:endParaRPr lang="es-MX" sz="1100" b="0" i="0" u="none" strike="noStrike">
                        <a:solidFill>
                          <a:srgbClr val="000000"/>
                        </a:solidFill>
                        <a:effectLst/>
                        <a:latin typeface="Calibri"/>
                      </a:endParaRPr>
                    </a:p>
                  </a:txBody>
                  <a:tcPr marL="6210" marR="6210" marT="6210" marB="0" anchor="b"/>
                </a:tc>
                <a:tc>
                  <a:txBody>
                    <a:bodyPr/>
                    <a:lstStyle/>
                    <a:p>
                      <a:pPr algn="r" fontAlgn="b"/>
                      <a:r>
                        <a:rPr lang="es-MX" sz="1100" b="1" u="none" strike="noStrike" dirty="0">
                          <a:effectLst/>
                        </a:rPr>
                        <a:t> $                500,000.00 </a:t>
                      </a:r>
                      <a:endParaRPr lang="es-MX" sz="1100" b="1" i="0" u="none" strike="noStrike" dirty="0">
                        <a:solidFill>
                          <a:srgbClr val="000000"/>
                        </a:solidFill>
                        <a:effectLst/>
                        <a:latin typeface="Calibri"/>
                      </a:endParaRPr>
                    </a:p>
                  </a:txBody>
                  <a:tcPr marL="6210" marR="6210" marT="6210" marB="0" anchor="b"/>
                </a:tc>
                <a:tc>
                  <a:txBody>
                    <a:bodyPr/>
                    <a:lstStyle/>
                    <a:p>
                      <a:pPr algn="r" fontAlgn="b"/>
                      <a:r>
                        <a:rPr lang="es-MX" sz="1100" u="none" strike="noStrike" dirty="0">
                          <a:solidFill>
                            <a:srgbClr val="FF0000"/>
                          </a:solidFill>
                          <a:effectLst/>
                        </a:rPr>
                        <a:t>-$                       63,500.00 </a:t>
                      </a:r>
                      <a:endParaRPr lang="es-MX" sz="1100" b="0" i="0" u="none" strike="noStrike" dirty="0">
                        <a:solidFill>
                          <a:srgbClr val="FF0000"/>
                        </a:solidFill>
                        <a:effectLst/>
                        <a:latin typeface="Calibri"/>
                      </a:endParaRPr>
                    </a:p>
                  </a:txBody>
                  <a:tcPr marL="6210" marR="6210" marT="6210" marB="0" anchor="b"/>
                </a:tc>
                <a:tc>
                  <a:txBody>
                    <a:bodyPr/>
                    <a:lstStyle/>
                    <a:p>
                      <a:pPr algn="r" fontAlgn="b"/>
                      <a:r>
                        <a:rPr lang="es-MX" sz="1100" u="none" strike="noStrike" dirty="0">
                          <a:solidFill>
                            <a:srgbClr val="FF0000"/>
                          </a:solidFill>
                          <a:effectLst/>
                        </a:rPr>
                        <a:t>-11.27 </a:t>
                      </a:r>
                      <a:endParaRPr lang="es-MX" sz="1100" b="0" i="0" u="none" strike="noStrike" dirty="0">
                        <a:solidFill>
                          <a:srgbClr val="FF0000"/>
                        </a:solidFill>
                        <a:effectLst/>
                        <a:latin typeface="Calibri"/>
                      </a:endParaRPr>
                    </a:p>
                  </a:txBody>
                  <a:tcPr marL="6210" marR="6210" marT="6210" marB="0" anchor="b"/>
                </a:tc>
                <a:extLst>
                  <a:ext uri="{0D108BD9-81ED-4DB2-BD59-A6C34878D82A}">
                    <a16:rowId xmlns:a16="http://schemas.microsoft.com/office/drawing/2014/main" val="10015"/>
                  </a:ext>
                </a:extLst>
              </a:tr>
              <a:tr h="224808">
                <a:tc>
                  <a:txBody>
                    <a:bodyPr/>
                    <a:lstStyle/>
                    <a:p>
                      <a:pPr algn="l" fontAlgn="b"/>
                      <a:r>
                        <a:rPr lang="es-MX" sz="1100" u="none" strike="noStrike">
                          <a:effectLst/>
                        </a:rPr>
                        <a:t>Servicios Generales</a:t>
                      </a:r>
                      <a:endParaRPr lang="es-MX" sz="1100" b="0" i="0" u="none" strike="noStrike">
                        <a:solidFill>
                          <a:srgbClr val="000000"/>
                        </a:solidFill>
                        <a:effectLst/>
                        <a:latin typeface="Calibri"/>
                      </a:endParaRPr>
                    </a:p>
                  </a:txBody>
                  <a:tcPr marL="6210" marR="6210" marT="6210" marB="0" anchor="b"/>
                </a:tc>
                <a:tc>
                  <a:txBody>
                    <a:bodyPr/>
                    <a:lstStyle/>
                    <a:p>
                      <a:pPr algn="r" fontAlgn="b"/>
                      <a:r>
                        <a:rPr lang="es-MX" sz="1100" u="none" strike="noStrike">
                          <a:effectLst/>
                        </a:rPr>
                        <a:t> $                       7,000,000.00 </a:t>
                      </a:r>
                      <a:endParaRPr lang="es-MX" sz="1100" b="0" i="0" u="none" strike="noStrike">
                        <a:solidFill>
                          <a:srgbClr val="000000"/>
                        </a:solidFill>
                        <a:effectLst/>
                        <a:latin typeface="Calibri"/>
                      </a:endParaRPr>
                    </a:p>
                  </a:txBody>
                  <a:tcPr marL="6210" marR="6210" marT="6210" marB="0" anchor="b"/>
                </a:tc>
                <a:tc>
                  <a:txBody>
                    <a:bodyPr/>
                    <a:lstStyle/>
                    <a:p>
                      <a:pPr algn="r" fontAlgn="b"/>
                      <a:r>
                        <a:rPr lang="es-MX" sz="1100" b="1" u="none" strike="noStrike" dirty="0">
                          <a:effectLst/>
                        </a:rPr>
                        <a:t> $            7,000,000.00 </a:t>
                      </a:r>
                      <a:endParaRPr lang="es-MX" sz="1100" b="1" i="0" u="none" strike="noStrike" dirty="0">
                        <a:solidFill>
                          <a:srgbClr val="000000"/>
                        </a:solidFill>
                        <a:effectLst/>
                        <a:latin typeface="Calibri"/>
                      </a:endParaRPr>
                    </a:p>
                  </a:txBody>
                  <a:tcPr marL="6210" marR="6210" marT="6210" marB="0" anchor="b"/>
                </a:tc>
                <a:tc>
                  <a:txBody>
                    <a:bodyPr/>
                    <a:lstStyle/>
                    <a:p>
                      <a:pPr algn="r" fontAlgn="b"/>
                      <a:r>
                        <a:rPr lang="es-MX" sz="1100" u="none" strike="noStrike" dirty="0">
                          <a:effectLst/>
                        </a:rPr>
                        <a:t> $                                       -   </a:t>
                      </a:r>
                      <a:endParaRPr lang="es-MX" sz="1100" b="0" i="0" u="none" strike="noStrike" dirty="0">
                        <a:solidFill>
                          <a:srgbClr val="000000"/>
                        </a:solidFill>
                        <a:effectLst/>
                        <a:latin typeface="Calibri"/>
                      </a:endParaRPr>
                    </a:p>
                  </a:txBody>
                  <a:tcPr marL="6210" marR="6210" marT="6210" marB="0" anchor="b"/>
                </a:tc>
                <a:tc>
                  <a:txBody>
                    <a:bodyPr/>
                    <a:lstStyle/>
                    <a:p>
                      <a:pPr algn="r" fontAlgn="b"/>
                      <a:r>
                        <a:rPr lang="es-MX" sz="1100" u="none" strike="noStrike">
                          <a:effectLst/>
                        </a:rPr>
                        <a:t>0.00 </a:t>
                      </a:r>
                      <a:endParaRPr lang="es-MX" sz="1100" b="0" i="0" u="none" strike="noStrike">
                        <a:solidFill>
                          <a:srgbClr val="000000"/>
                        </a:solidFill>
                        <a:effectLst/>
                        <a:latin typeface="Calibri"/>
                      </a:endParaRPr>
                    </a:p>
                  </a:txBody>
                  <a:tcPr marL="6210" marR="6210" marT="6210" marB="0" anchor="b"/>
                </a:tc>
                <a:extLst>
                  <a:ext uri="{0D108BD9-81ED-4DB2-BD59-A6C34878D82A}">
                    <a16:rowId xmlns:a16="http://schemas.microsoft.com/office/drawing/2014/main" val="10016"/>
                  </a:ext>
                </a:extLst>
              </a:tr>
              <a:tr h="224808">
                <a:tc>
                  <a:txBody>
                    <a:bodyPr/>
                    <a:lstStyle/>
                    <a:p>
                      <a:pPr algn="l" fontAlgn="b"/>
                      <a:r>
                        <a:rPr lang="es-MX" sz="1100" u="none" strike="noStrike">
                          <a:effectLst/>
                        </a:rPr>
                        <a:t>Espacios Físicos y Mantenimiento</a:t>
                      </a:r>
                      <a:endParaRPr lang="es-MX" sz="1100" b="0" i="0" u="none" strike="noStrike">
                        <a:solidFill>
                          <a:srgbClr val="000000"/>
                        </a:solidFill>
                        <a:effectLst/>
                        <a:latin typeface="Calibri"/>
                      </a:endParaRPr>
                    </a:p>
                  </a:txBody>
                  <a:tcPr marL="6210" marR="6210" marT="6210" marB="0" anchor="b"/>
                </a:tc>
                <a:tc>
                  <a:txBody>
                    <a:bodyPr/>
                    <a:lstStyle/>
                    <a:p>
                      <a:pPr algn="r" fontAlgn="b"/>
                      <a:r>
                        <a:rPr lang="es-MX" sz="1100" u="none" strike="noStrike">
                          <a:effectLst/>
                        </a:rPr>
                        <a:t> $                       8,000,000.00 </a:t>
                      </a:r>
                      <a:endParaRPr lang="es-MX" sz="1100" b="0" i="0" u="none" strike="noStrike">
                        <a:solidFill>
                          <a:srgbClr val="000000"/>
                        </a:solidFill>
                        <a:effectLst/>
                        <a:latin typeface="Calibri"/>
                      </a:endParaRPr>
                    </a:p>
                  </a:txBody>
                  <a:tcPr marL="6210" marR="6210" marT="6210" marB="0" anchor="b"/>
                </a:tc>
                <a:tc>
                  <a:txBody>
                    <a:bodyPr/>
                    <a:lstStyle/>
                    <a:p>
                      <a:pPr algn="r" fontAlgn="b"/>
                      <a:r>
                        <a:rPr lang="es-MX" sz="1100" b="1" u="none" strike="noStrike" dirty="0">
                          <a:effectLst/>
                        </a:rPr>
                        <a:t> $            7,028,600.00 </a:t>
                      </a:r>
                      <a:endParaRPr lang="es-MX" sz="1100" b="1" i="0" u="none" strike="noStrike" dirty="0">
                        <a:solidFill>
                          <a:srgbClr val="000000"/>
                        </a:solidFill>
                        <a:effectLst/>
                        <a:latin typeface="Calibri"/>
                      </a:endParaRPr>
                    </a:p>
                  </a:txBody>
                  <a:tcPr marL="6210" marR="6210" marT="6210" marB="0" anchor="b"/>
                </a:tc>
                <a:tc>
                  <a:txBody>
                    <a:bodyPr/>
                    <a:lstStyle/>
                    <a:p>
                      <a:pPr algn="r" fontAlgn="b"/>
                      <a:r>
                        <a:rPr lang="es-MX" sz="1100" u="none" strike="noStrike" dirty="0">
                          <a:solidFill>
                            <a:srgbClr val="FF0000"/>
                          </a:solidFill>
                          <a:effectLst/>
                        </a:rPr>
                        <a:t>-$                     971,400.00 </a:t>
                      </a:r>
                      <a:endParaRPr lang="es-MX" sz="1100" b="0" i="0" u="none" strike="noStrike" dirty="0">
                        <a:solidFill>
                          <a:srgbClr val="FF0000"/>
                        </a:solidFill>
                        <a:effectLst/>
                        <a:latin typeface="Calibri"/>
                      </a:endParaRPr>
                    </a:p>
                  </a:txBody>
                  <a:tcPr marL="6210" marR="6210" marT="6210" marB="0" anchor="b"/>
                </a:tc>
                <a:tc>
                  <a:txBody>
                    <a:bodyPr/>
                    <a:lstStyle/>
                    <a:p>
                      <a:pPr algn="r" fontAlgn="b"/>
                      <a:r>
                        <a:rPr lang="es-MX" sz="1100" u="none" strike="noStrike">
                          <a:solidFill>
                            <a:srgbClr val="FF0000"/>
                          </a:solidFill>
                          <a:effectLst/>
                        </a:rPr>
                        <a:t>-12.14 </a:t>
                      </a:r>
                      <a:endParaRPr lang="es-MX" sz="1100" b="0" i="0" u="none" strike="noStrike">
                        <a:solidFill>
                          <a:srgbClr val="FF0000"/>
                        </a:solidFill>
                        <a:effectLst/>
                        <a:latin typeface="Calibri"/>
                      </a:endParaRPr>
                    </a:p>
                  </a:txBody>
                  <a:tcPr marL="6210" marR="6210" marT="6210" marB="0" anchor="b"/>
                </a:tc>
                <a:extLst>
                  <a:ext uri="{0D108BD9-81ED-4DB2-BD59-A6C34878D82A}">
                    <a16:rowId xmlns:a16="http://schemas.microsoft.com/office/drawing/2014/main" val="10017"/>
                  </a:ext>
                </a:extLst>
              </a:tr>
              <a:tr h="224808">
                <a:tc>
                  <a:txBody>
                    <a:bodyPr/>
                    <a:lstStyle/>
                    <a:p>
                      <a:pPr algn="l" fontAlgn="b"/>
                      <a:r>
                        <a:rPr lang="es-MX" sz="1100" u="none" strike="noStrike">
                          <a:effectLst/>
                        </a:rPr>
                        <a:t>Recursos Humanos</a:t>
                      </a:r>
                      <a:endParaRPr lang="es-MX" sz="1100" b="0" i="0" u="none" strike="noStrike">
                        <a:solidFill>
                          <a:srgbClr val="000000"/>
                        </a:solidFill>
                        <a:effectLst/>
                        <a:latin typeface="Calibri"/>
                      </a:endParaRPr>
                    </a:p>
                  </a:txBody>
                  <a:tcPr marL="6210" marR="6210" marT="6210" marB="0" anchor="b"/>
                </a:tc>
                <a:tc>
                  <a:txBody>
                    <a:bodyPr/>
                    <a:lstStyle/>
                    <a:p>
                      <a:pPr algn="r" fontAlgn="b"/>
                      <a:r>
                        <a:rPr lang="es-MX" sz="1100" u="none" strike="noStrike">
                          <a:effectLst/>
                        </a:rPr>
                        <a:t> $                           206,364.00 </a:t>
                      </a:r>
                      <a:endParaRPr lang="es-MX" sz="1100" b="0" i="0" u="none" strike="noStrike">
                        <a:solidFill>
                          <a:srgbClr val="000000"/>
                        </a:solidFill>
                        <a:effectLst/>
                        <a:latin typeface="Calibri"/>
                      </a:endParaRPr>
                    </a:p>
                  </a:txBody>
                  <a:tcPr marL="6210" marR="6210" marT="6210" marB="0" anchor="b"/>
                </a:tc>
                <a:tc>
                  <a:txBody>
                    <a:bodyPr/>
                    <a:lstStyle/>
                    <a:p>
                      <a:pPr algn="r" fontAlgn="b"/>
                      <a:r>
                        <a:rPr lang="es-MX" sz="1100" b="1" u="none" strike="noStrike" dirty="0">
                          <a:effectLst/>
                        </a:rPr>
                        <a:t> $                200,000.00 </a:t>
                      </a:r>
                      <a:endParaRPr lang="es-MX" sz="1100" b="1" i="0" u="none" strike="noStrike" dirty="0">
                        <a:solidFill>
                          <a:srgbClr val="000000"/>
                        </a:solidFill>
                        <a:effectLst/>
                        <a:latin typeface="Calibri"/>
                      </a:endParaRPr>
                    </a:p>
                  </a:txBody>
                  <a:tcPr marL="6210" marR="6210" marT="6210" marB="0" anchor="b"/>
                </a:tc>
                <a:tc>
                  <a:txBody>
                    <a:bodyPr/>
                    <a:lstStyle/>
                    <a:p>
                      <a:pPr algn="r" fontAlgn="b"/>
                      <a:r>
                        <a:rPr lang="es-MX" sz="1100" u="none" strike="noStrike" dirty="0">
                          <a:solidFill>
                            <a:srgbClr val="FF0000"/>
                          </a:solidFill>
                          <a:effectLst/>
                        </a:rPr>
                        <a:t>-$                          6,364.00 </a:t>
                      </a:r>
                      <a:endParaRPr lang="es-MX" sz="1100" b="0" i="0" u="none" strike="noStrike" dirty="0">
                        <a:solidFill>
                          <a:srgbClr val="FF0000"/>
                        </a:solidFill>
                        <a:effectLst/>
                        <a:latin typeface="Calibri"/>
                      </a:endParaRPr>
                    </a:p>
                  </a:txBody>
                  <a:tcPr marL="6210" marR="6210" marT="6210" marB="0" anchor="b"/>
                </a:tc>
                <a:tc>
                  <a:txBody>
                    <a:bodyPr/>
                    <a:lstStyle/>
                    <a:p>
                      <a:pPr algn="r" fontAlgn="b"/>
                      <a:r>
                        <a:rPr lang="es-MX" sz="1100" u="none" strike="noStrike">
                          <a:solidFill>
                            <a:srgbClr val="FF0000"/>
                          </a:solidFill>
                          <a:effectLst/>
                        </a:rPr>
                        <a:t>-3.08 </a:t>
                      </a:r>
                      <a:endParaRPr lang="es-MX" sz="1100" b="0" i="0" u="none" strike="noStrike">
                        <a:solidFill>
                          <a:srgbClr val="FF0000"/>
                        </a:solidFill>
                        <a:effectLst/>
                        <a:latin typeface="Calibri"/>
                      </a:endParaRPr>
                    </a:p>
                  </a:txBody>
                  <a:tcPr marL="6210" marR="6210" marT="6210" marB="0" anchor="b"/>
                </a:tc>
                <a:extLst>
                  <a:ext uri="{0D108BD9-81ED-4DB2-BD59-A6C34878D82A}">
                    <a16:rowId xmlns:a16="http://schemas.microsoft.com/office/drawing/2014/main" val="10018"/>
                  </a:ext>
                </a:extLst>
              </a:tr>
              <a:tr h="224808">
                <a:tc>
                  <a:txBody>
                    <a:bodyPr/>
                    <a:lstStyle/>
                    <a:p>
                      <a:pPr algn="l" fontAlgn="b"/>
                      <a:r>
                        <a:rPr lang="es-MX" sz="1100" u="none" strike="noStrike">
                          <a:effectLst/>
                        </a:rPr>
                        <a:t>Servicios Universitarios</a:t>
                      </a:r>
                      <a:endParaRPr lang="es-MX" sz="1100" b="0" i="0" u="none" strike="noStrike">
                        <a:solidFill>
                          <a:srgbClr val="000000"/>
                        </a:solidFill>
                        <a:effectLst/>
                        <a:latin typeface="Calibri"/>
                      </a:endParaRPr>
                    </a:p>
                  </a:txBody>
                  <a:tcPr marL="6210" marR="6210" marT="6210" marB="0" anchor="b"/>
                </a:tc>
                <a:tc>
                  <a:txBody>
                    <a:bodyPr/>
                    <a:lstStyle/>
                    <a:p>
                      <a:pPr algn="r" fontAlgn="b"/>
                      <a:r>
                        <a:rPr lang="es-MX" sz="1100" u="none" strike="noStrike">
                          <a:effectLst/>
                        </a:rPr>
                        <a:t> $                       7,102,000.00 </a:t>
                      </a:r>
                      <a:endParaRPr lang="es-MX" sz="1100" b="0" i="0" u="none" strike="noStrike">
                        <a:solidFill>
                          <a:srgbClr val="000000"/>
                        </a:solidFill>
                        <a:effectLst/>
                        <a:latin typeface="Calibri"/>
                      </a:endParaRPr>
                    </a:p>
                  </a:txBody>
                  <a:tcPr marL="6210" marR="6210" marT="6210" marB="0" anchor="b"/>
                </a:tc>
                <a:tc>
                  <a:txBody>
                    <a:bodyPr/>
                    <a:lstStyle/>
                    <a:p>
                      <a:pPr algn="r" fontAlgn="b"/>
                      <a:r>
                        <a:rPr lang="es-MX" sz="1100" b="1" u="none" strike="noStrike" dirty="0">
                          <a:effectLst/>
                        </a:rPr>
                        <a:t> $            4,572,708.00 </a:t>
                      </a:r>
                      <a:endParaRPr lang="es-MX" sz="1100" b="1" i="0" u="none" strike="noStrike" dirty="0">
                        <a:solidFill>
                          <a:srgbClr val="000000"/>
                        </a:solidFill>
                        <a:effectLst/>
                        <a:latin typeface="Calibri"/>
                      </a:endParaRPr>
                    </a:p>
                  </a:txBody>
                  <a:tcPr marL="6210" marR="6210" marT="6210" marB="0" anchor="b"/>
                </a:tc>
                <a:tc>
                  <a:txBody>
                    <a:bodyPr/>
                    <a:lstStyle/>
                    <a:p>
                      <a:pPr algn="r" fontAlgn="b"/>
                      <a:r>
                        <a:rPr lang="es-MX" sz="1100" u="none" strike="noStrike" dirty="0">
                          <a:solidFill>
                            <a:srgbClr val="FF0000"/>
                          </a:solidFill>
                          <a:effectLst/>
                        </a:rPr>
                        <a:t>-$                 2,529,292.00 </a:t>
                      </a:r>
                      <a:endParaRPr lang="es-MX" sz="1100" b="0" i="0" u="none" strike="noStrike" dirty="0">
                        <a:solidFill>
                          <a:srgbClr val="FF0000"/>
                        </a:solidFill>
                        <a:effectLst/>
                        <a:latin typeface="Calibri"/>
                      </a:endParaRPr>
                    </a:p>
                  </a:txBody>
                  <a:tcPr marL="6210" marR="6210" marT="6210" marB="0" anchor="b"/>
                </a:tc>
                <a:tc>
                  <a:txBody>
                    <a:bodyPr/>
                    <a:lstStyle/>
                    <a:p>
                      <a:pPr algn="r" fontAlgn="b"/>
                      <a:r>
                        <a:rPr lang="es-MX" sz="1100" u="none" strike="noStrike">
                          <a:solidFill>
                            <a:srgbClr val="FF0000"/>
                          </a:solidFill>
                          <a:effectLst/>
                        </a:rPr>
                        <a:t>-35.61 </a:t>
                      </a:r>
                      <a:endParaRPr lang="es-MX" sz="1100" b="0" i="0" u="none" strike="noStrike">
                        <a:solidFill>
                          <a:srgbClr val="FF0000"/>
                        </a:solidFill>
                        <a:effectLst/>
                        <a:latin typeface="Calibri"/>
                      </a:endParaRPr>
                    </a:p>
                  </a:txBody>
                  <a:tcPr marL="6210" marR="6210" marT="6210" marB="0" anchor="b"/>
                </a:tc>
                <a:extLst>
                  <a:ext uri="{0D108BD9-81ED-4DB2-BD59-A6C34878D82A}">
                    <a16:rowId xmlns:a16="http://schemas.microsoft.com/office/drawing/2014/main" val="10019"/>
                  </a:ext>
                </a:extLst>
              </a:tr>
              <a:tr h="224808">
                <a:tc>
                  <a:txBody>
                    <a:bodyPr/>
                    <a:lstStyle/>
                    <a:p>
                      <a:pPr algn="r" fontAlgn="ctr"/>
                      <a:r>
                        <a:rPr lang="es-MX" sz="1100" u="none" strike="noStrike">
                          <a:effectLst/>
                        </a:rPr>
                        <a:t>TOTAL</a:t>
                      </a:r>
                      <a:endParaRPr lang="es-MX" sz="1100" b="1" i="0" u="none" strike="noStrike">
                        <a:solidFill>
                          <a:srgbClr val="000000"/>
                        </a:solidFill>
                        <a:effectLst/>
                        <a:latin typeface="Calibri"/>
                      </a:endParaRPr>
                    </a:p>
                  </a:txBody>
                  <a:tcPr marL="6210" marR="6210" marT="6210" marB="0" anchor="ctr"/>
                </a:tc>
                <a:tc>
                  <a:txBody>
                    <a:bodyPr/>
                    <a:lstStyle/>
                    <a:p>
                      <a:pPr algn="r" fontAlgn="ctr"/>
                      <a:r>
                        <a:rPr lang="es-MX" sz="1100" u="none" strike="noStrike">
                          <a:effectLst/>
                        </a:rPr>
                        <a:t> $                     84,128,426.00 </a:t>
                      </a:r>
                      <a:endParaRPr lang="es-MX" sz="1100" b="1" i="0" u="none" strike="noStrike">
                        <a:solidFill>
                          <a:srgbClr val="000000"/>
                        </a:solidFill>
                        <a:effectLst/>
                        <a:latin typeface="Calibri"/>
                      </a:endParaRPr>
                    </a:p>
                  </a:txBody>
                  <a:tcPr marL="6210" marR="6210" marT="6210" marB="0" anchor="ctr"/>
                </a:tc>
                <a:tc>
                  <a:txBody>
                    <a:bodyPr/>
                    <a:lstStyle/>
                    <a:p>
                      <a:pPr algn="r" fontAlgn="ctr"/>
                      <a:r>
                        <a:rPr lang="es-MX" sz="1100" b="1" u="none" strike="noStrike" dirty="0">
                          <a:effectLst/>
                        </a:rPr>
                        <a:t> $          71,073,420.00 </a:t>
                      </a:r>
                      <a:endParaRPr lang="es-MX" sz="1100" b="1" i="0" u="none" strike="noStrike" dirty="0">
                        <a:solidFill>
                          <a:srgbClr val="000000"/>
                        </a:solidFill>
                        <a:effectLst/>
                        <a:latin typeface="Calibri"/>
                      </a:endParaRPr>
                    </a:p>
                  </a:txBody>
                  <a:tcPr marL="6210" marR="6210" marT="6210" marB="0" anchor="ctr"/>
                </a:tc>
                <a:tc>
                  <a:txBody>
                    <a:bodyPr/>
                    <a:lstStyle/>
                    <a:p>
                      <a:pPr algn="r" fontAlgn="b"/>
                      <a:r>
                        <a:rPr lang="es-MX" sz="1100" u="none" strike="noStrike" dirty="0">
                          <a:solidFill>
                            <a:srgbClr val="FF0000"/>
                          </a:solidFill>
                          <a:effectLst/>
                        </a:rPr>
                        <a:t>-$               13,055,006.00 </a:t>
                      </a:r>
                      <a:endParaRPr lang="es-MX" sz="1100" b="1" i="0" u="none" strike="noStrike" dirty="0">
                        <a:solidFill>
                          <a:srgbClr val="FF0000"/>
                        </a:solidFill>
                        <a:effectLst/>
                        <a:latin typeface="Calibri"/>
                      </a:endParaRPr>
                    </a:p>
                  </a:txBody>
                  <a:tcPr marL="6210" marR="6210" marT="6210" marB="0" anchor="b"/>
                </a:tc>
                <a:tc>
                  <a:txBody>
                    <a:bodyPr/>
                    <a:lstStyle/>
                    <a:p>
                      <a:pPr algn="r" fontAlgn="b"/>
                      <a:r>
                        <a:rPr lang="es-MX" sz="1100" u="none" strike="noStrike" dirty="0">
                          <a:solidFill>
                            <a:srgbClr val="FF0000"/>
                          </a:solidFill>
                          <a:effectLst/>
                        </a:rPr>
                        <a:t>-15.52 </a:t>
                      </a:r>
                      <a:endParaRPr lang="es-MX" sz="1100" b="1" i="0" u="none" strike="noStrike" dirty="0">
                        <a:solidFill>
                          <a:srgbClr val="FF0000"/>
                        </a:solidFill>
                        <a:effectLst/>
                        <a:latin typeface="Calibri"/>
                      </a:endParaRPr>
                    </a:p>
                  </a:txBody>
                  <a:tcPr marL="6210" marR="6210" marT="6210" marB="0" anchor="b"/>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3979594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2"/>
          </p:nvPr>
        </p:nvSpPr>
        <p:spPr/>
        <p:txBody>
          <a:bodyPr/>
          <a:lstStyle/>
          <a:p>
            <a:fld id="{FF82613E-67FC-413B-BB09-D649653256A5}" type="slidenum">
              <a:rPr lang="es-MX" smtClean="0"/>
              <a:t>12</a:t>
            </a:fld>
            <a:endParaRPr lang="es-MX"/>
          </a:p>
        </p:txBody>
      </p:sp>
      <p:sp>
        <p:nvSpPr>
          <p:cNvPr id="5" name="7 Rectángulo"/>
          <p:cNvSpPr>
            <a:spLocks noChangeArrowheads="1"/>
          </p:cNvSpPr>
          <p:nvPr/>
        </p:nvSpPr>
        <p:spPr bwMode="auto">
          <a:xfrm>
            <a:off x="467544" y="347088"/>
            <a:ext cx="8136904" cy="500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000" b="1" dirty="0" smtClean="0">
                <a:latin typeface="+mj-lt"/>
                <a:cs typeface="Times New Roman" pitchFamily="18" charset="0"/>
              </a:rPr>
              <a:t>Presupuesto de la Rectoría de Unidad </a:t>
            </a:r>
            <a:endParaRPr lang="es-MX" sz="2000" b="1" dirty="0">
              <a:latin typeface="+mj-lt"/>
              <a:cs typeface="Times New Roman" pitchFamily="18" charset="0"/>
            </a:endParaRPr>
          </a:p>
        </p:txBody>
      </p:sp>
      <p:graphicFrame>
        <p:nvGraphicFramePr>
          <p:cNvPr id="6" name="1 Gráfico"/>
          <p:cNvGraphicFramePr>
            <a:graphicFrameLocks/>
          </p:cNvGraphicFramePr>
          <p:nvPr>
            <p:extLst>
              <p:ext uri="{D42A27DB-BD31-4B8C-83A1-F6EECF244321}">
                <p14:modId xmlns:p14="http://schemas.microsoft.com/office/powerpoint/2010/main" val="300080160"/>
              </p:ext>
            </p:extLst>
          </p:nvPr>
        </p:nvGraphicFramePr>
        <p:xfrm>
          <a:off x="1514475" y="1326356"/>
          <a:ext cx="6115050" cy="42052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98938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2"/>
          </p:nvPr>
        </p:nvSpPr>
        <p:spPr/>
        <p:txBody>
          <a:bodyPr/>
          <a:lstStyle/>
          <a:p>
            <a:fld id="{FF82613E-67FC-413B-BB09-D649653256A5}" type="slidenum">
              <a:rPr lang="es-MX" smtClean="0"/>
              <a:t>13</a:t>
            </a:fld>
            <a:endParaRPr lang="es-MX"/>
          </a:p>
        </p:txBody>
      </p:sp>
      <p:graphicFrame>
        <p:nvGraphicFramePr>
          <p:cNvPr id="3" name="2 Gráfico"/>
          <p:cNvGraphicFramePr>
            <a:graphicFrameLocks/>
          </p:cNvGraphicFramePr>
          <p:nvPr>
            <p:extLst>
              <p:ext uri="{D42A27DB-BD31-4B8C-83A1-F6EECF244321}">
                <p14:modId xmlns:p14="http://schemas.microsoft.com/office/powerpoint/2010/main" val="2828129025"/>
              </p:ext>
            </p:extLst>
          </p:nvPr>
        </p:nvGraphicFramePr>
        <p:xfrm>
          <a:off x="1262062" y="1326356"/>
          <a:ext cx="6619875" cy="4205288"/>
        </p:xfrm>
        <a:graphic>
          <a:graphicData uri="http://schemas.openxmlformats.org/drawingml/2006/chart">
            <c:chart xmlns:c="http://schemas.openxmlformats.org/drawingml/2006/chart" xmlns:r="http://schemas.openxmlformats.org/officeDocument/2006/relationships" r:id="rId2"/>
          </a:graphicData>
        </a:graphic>
      </p:graphicFrame>
      <p:sp>
        <p:nvSpPr>
          <p:cNvPr id="4" name="7 Rectángulo"/>
          <p:cNvSpPr>
            <a:spLocks noChangeArrowheads="1"/>
          </p:cNvSpPr>
          <p:nvPr/>
        </p:nvSpPr>
        <p:spPr bwMode="auto">
          <a:xfrm>
            <a:off x="467544" y="347088"/>
            <a:ext cx="8136904" cy="500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000" b="1" dirty="0" smtClean="0">
                <a:latin typeface="+mj-lt"/>
                <a:cs typeface="Times New Roman" pitchFamily="18" charset="0"/>
              </a:rPr>
              <a:t>Presupuesto de la Secretaría de Unidad </a:t>
            </a:r>
            <a:endParaRPr lang="es-MX" sz="2000" b="1" dirty="0">
              <a:latin typeface="+mj-lt"/>
              <a:cs typeface="Times New Roman" pitchFamily="18" charset="0"/>
            </a:endParaRPr>
          </a:p>
        </p:txBody>
      </p:sp>
    </p:spTree>
    <p:extLst>
      <p:ext uri="{BB962C8B-B14F-4D97-AF65-F5344CB8AC3E}">
        <p14:creationId xmlns:p14="http://schemas.microsoft.com/office/powerpoint/2010/main" val="41665564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7 Rectángulo"/>
          <p:cNvSpPr>
            <a:spLocks noChangeArrowheads="1"/>
          </p:cNvSpPr>
          <p:nvPr/>
        </p:nvSpPr>
        <p:spPr bwMode="auto">
          <a:xfrm>
            <a:off x="1763688" y="285533"/>
            <a:ext cx="5653199"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Proyectos de la Rectoría de Unidad</a:t>
            </a:r>
            <a:endParaRPr lang="es-MX" sz="2800" b="1" dirty="0">
              <a:latin typeface="+mj-lt"/>
              <a:cs typeface="Times New Roman" pitchFamily="18" charset="0"/>
            </a:endParaRPr>
          </a:p>
        </p:txBody>
      </p:sp>
      <p:sp>
        <p:nvSpPr>
          <p:cNvPr id="8" name="7 Marcador de número de diapositiva"/>
          <p:cNvSpPr>
            <a:spLocks noGrp="1"/>
          </p:cNvSpPr>
          <p:nvPr>
            <p:ph type="sldNum" sz="quarter" idx="12"/>
          </p:nvPr>
        </p:nvSpPr>
        <p:spPr/>
        <p:txBody>
          <a:bodyPr/>
          <a:lstStyle/>
          <a:p>
            <a:fld id="{FF82613E-67FC-413B-BB09-D649653256A5}" type="slidenum">
              <a:rPr lang="es-MX" smtClean="0"/>
              <a:t>14</a:t>
            </a:fld>
            <a:endParaRPr lang="es-MX"/>
          </a:p>
        </p:txBody>
      </p:sp>
      <p:graphicFrame>
        <p:nvGraphicFramePr>
          <p:cNvPr id="2" name="1 Tabla"/>
          <p:cNvGraphicFramePr>
            <a:graphicFrameLocks noGrp="1"/>
          </p:cNvGraphicFramePr>
          <p:nvPr>
            <p:extLst>
              <p:ext uri="{D42A27DB-BD31-4B8C-83A1-F6EECF244321}">
                <p14:modId xmlns:p14="http://schemas.microsoft.com/office/powerpoint/2010/main" val="678416577"/>
              </p:ext>
            </p:extLst>
          </p:nvPr>
        </p:nvGraphicFramePr>
        <p:xfrm>
          <a:off x="467544" y="1082675"/>
          <a:ext cx="8136903" cy="4552535"/>
        </p:xfrm>
        <a:graphic>
          <a:graphicData uri="http://schemas.openxmlformats.org/drawingml/2006/table">
            <a:tbl>
              <a:tblPr>
                <a:tableStyleId>{35758FB7-9AC5-4552-8A53-C91805E547FA}</a:tableStyleId>
              </a:tblPr>
              <a:tblGrid>
                <a:gridCol w="1224136">
                  <a:extLst>
                    <a:ext uri="{9D8B030D-6E8A-4147-A177-3AD203B41FA5}">
                      <a16:colId xmlns:a16="http://schemas.microsoft.com/office/drawing/2014/main" val="20000"/>
                    </a:ext>
                  </a:extLst>
                </a:gridCol>
                <a:gridCol w="5472608">
                  <a:extLst>
                    <a:ext uri="{9D8B030D-6E8A-4147-A177-3AD203B41FA5}">
                      <a16:colId xmlns:a16="http://schemas.microsoft.com/office/drawing/2014/main" val="20001"/>
                    </a:ext>
                  </a:extLst>
                </a:gridCol>
                <a:gridCol w="1440159">
                  <a:extLst>
                    <a:ext uri="{9D8B030D-6E8A-4147-A177-3AD203B41FA5}">
                      <a16:colId xmlns:a16="http://schemas.microsoft.com/office/drawing/2014/main" val="20002"/>
                    </a:ext>
                  </a:extLst>
                </a:gridCol>
              </a:tblGrid>
              <a:tr h="148490">
                <a:tc>
                  <a:txBody>
                    <a:bodyPr/>
                    <a:lstStyle/>
                    <a:p>
                      <a:pPr algn="ctr" fontAlgn="ctr"/>
                      <a:r>
                        <a:rPr lang="es-MX" sz="1100" u="none" strike="noStrike" dirty="0">
                          <a:effectLst/>
                        </a:rPr>
                        <a:t>Proyecto integrador</a:t>
                      </a:r>
                      <a:endParaRPr lang="es-MX" sz="1100" b="0" i="0" u="none" strike="noStrike" dirty="0">
                        <a:solidFill>
                          <a:srgbClr val="000000"/>
                        </a:solidFill>
                        <a:effectLst/>
                        <a:latin typeface="Calibri"/>
                      </a:endParaRPr>
                    </a:p>
                  </a:txBody>
                  <a:tcPr marL="7424" marR="7424" marT="7424" marB="0" anchor="ctr"/>
                </a:tc>
                <a:tc>
                  <a:txBody>
                    <a:bodyPr/>
                    <a:lstStyle/>
                    <a:p>
                      <a:pPr algn="ctr" fontAlgn="ctr"/>
                      <a:r>
                        <a:rPr lang="es-MX" sz="1100" u="none" strike="noStrike">
                          <a:effectLst/>
                        </a:rPr>
                        <a:t>Proyectos específicos</a:t>
                      </a:r>
                      <a:endParaRPr lang="es-MX" sz="1100" b="0" i="0" u="none" strike="noStrike">
                        <a:solidFill>
                          <a:srgbClr val="000000"/>
                        </a:solidFill>
                        <a:effectLst/>
                        <a:latin typeface="Calibri"/>
                      </a:endParaRPr>
                    </a:p>
                  </a:txBody>
                  <a:tcPr marL="7424" marR="7424" marT="7424" marB="0" anchor="ctr"/>
                </a:tc>
                <a:tc>
                  <a:txBody>
                    <a:bodyPr/>
                    <a:lstStyle/>
                    <a:p>
                      <a:pPr algn="ctr" fontAlgn="ctr"/>
                      <a:r>
                        <a:rPr lang="es-MX" sz="1100" u="none" strike="noStrike">
                          <a:effectLst/>
                        </a:rPr>
                        <a:t> Monto </a:t>
                      </a:r>
                      <a:endParaRPr lang="es-MX" sz="1100" b="0" i="0" u="none" strike="noStrike">
                        <a:solidFill>
                          <a:srgbClr val="000000"/>
                        </a:solidFill>
                        <a:effectLst/>
                        <a:latin typeface="Calibri"/>
                      </a:endParaRPr>
                    </a:p>
                  </a:txBody>
                  <a:tcPr marL="7424" marR="7424" marT="7424" marB="0" anchor="ctr"/>
                </a:tc>
                <a:extLst>
                  <a:ext uri="{0D108BD9-81ED-4DB2-BD59-A6C34878D82A}">
                    <a16:rowId xmlns:a16="http://schemas.microsoft.com/office/drawing/2014/main" val="10000"/>
                  </a:ext>
                </a:extLst>
              </a:tr>
              <a:tr h="268766">
                <a:tc rowSpan="8">
                  <a:txBody>
                    <a:bodyPr/>
                    <a:lstStyle/>
                    <a:p>
                      <a:pPr algn="l" fontAlgn="ctr"/>
                      <a:r>
                        <a:rPr lang="es-MX" sz="1100" u="none" strike="noStrike" dirty="0">
                          <a:effectLst/>
                        </a:rPr>
                        <a:t>Fortalecimiento a la investigación</a:t>
                      </a:r>
                      <a:endParaRPr lang="es-MX" sz="1100" b="0" i="0" u="none" strike="noStrike" dirty="0">
                        <a:solidFill>
                          <a:srgbClr val="000000"/>
                        </a:solidFill>
                        <a:effectLst/>
                        <a:latin typeface="Calibri"/>
                      </a:endParaRPr>
                    </a:p>
                  </a:txBody>
                  <a:tcPr marL="7424" marR="7424" marT="7424" marB="0" anchor="ctr"/>
                </a:tc>
                <a:tc>
                  <a:txBody>
                    <a:bodyPr/>
                    <a:lstStyle/>
                    <a:p>
                      <a:pPr algn="l" fontAlgn="ctr"/>
                      <a:r>
                        <a:rPr lang="es-MX" sz="1100" u="none" strike="noStrike">
                          <a:effectLst/>
                        </a:rPr>
                        <a:t>Proyectos interdisciplinarios</a:t>
                      </a:r>
                      <a:endParaRPr lang="es-MX" sz="1100" b="0" i="0" u="none" strike="noStrike">
                        <a:solidFill>
                          <a:srgbClr val="000000"/>
                        </a:solidFill>
                        <a:effectLst/>
                        <a:latin typeface="Calibri"/>
                      </a:endParaRPr>
                    </a:p>
                  </a:txBody>
                  <a:tcPr marL="7424" marR="7424" marT="7424" marB="0" anchor="ctr"/>
                </a:tc>
                <a:tc>
                  <a:txBody>
                    <a:bodyPr/>
                    <a:lstStyle/>
                    <a:p>
                      <a:pPr algn="r" fontAlgn="ctr"/>
                      <a:r>
                        <a:rPr lang="es-MX" sz="1100" u="none" strike="noStrike" dirty="0">
                          <a:effectLst/>
                        </a:rPr>
                        <a:t> $               1,000,000.00 </a:t>
                      </a:r>
                      <a:endParaRPr lang="es-MX" sz="1100" b="0" i="0" u="none" strike="noStrike" dirty="0">
                        <a:solidFill>
                          <a:srgbClr val="000000"/>
                        </a:solidFill>
                        <a:effectLst/>
                        <a:latin typeface="Calibri"/>
                      </a:endParaRPr>
                    </a:p>
                  </a:txBody>
                  <a:tcPr marL="7424" marR="7424" marT="7424" marB="0" anchor="ctr"/>
                </a:tc>
                <a:extLst>
                  <a:ext uri="{0D108BD9-81ED-4DB2-BD59-A6C34878D82A}">
                    <a16:rowId xmlns:a16="http://schemas.microsoft.com/office/drawing/2014/main" val="10001"/>
                  </a:ext>
                </a:extLst>
              </a:tr>
              <a:tr h="268766">
                <a:tc vMerge="1">
                  <a:txBody>
                    <a:bodyPr/>
                    <a:lstStyle/>
                    <a:p>
                      <a:endParaRPr lang="es-MX"/>
                    </a:p>
                  </a:txBody>
                  <a:tcPr/>
                </a:tc>
                <a:tc>
                  <a:txBody>
                    <a:bodyPr/>
                    <a:lstStyle/>
                    <a:p>
                      <a:pPr algn="l" fontAlgn="ctr"/>
                      <a:r>
                        <a:rPr lang="es-MX" sz="1100" u="none" strike="noStrike">
                          <a:effectLst/>
                        </a:rPr>
                        <a:t>Proyectos representativos</a:t>
                      </a:r>
                      <a:endParaRPr lang="es-MX" sz="1100" b="0" i="0" u="none" strike="noStrike">
                        <a:solidFill>
                          <a:srgbClr val="000000"/>
                        </a:solidFill>
                        <a:effectLst/>
                        <a:latin typeface="Calibri"/>
                      </a:endParaRPr>
                    </a:p>
                  </a:txBody>
                  <a:tcPr marL="7424" marR="7424" marT="7424" marB="0" anchor="ctr"/>
                </a:tc>
                <a:tc>
                  <a:txBody>
                    <a:bodyPr/>
                    <a:lstStyle/>
                    <a:p>
                      <a:pPr algn="r" fontAlgn="ctr"/>
                      <a:r>
                        <a:rPr lang="es-MX" sz="1100" u="none" strike="noStrike" dirty="0">
                          <a:effectLst/>
                        </a:rPr>
                        <a:t> $                   150,000.00 </a:t>
                      </a:r>
                      <a:endParaRPr lang="es-MX" sz="1100" b="0" i="0" u="none" strike="noStrike" dirty="0">
                        <a:solidFill>
                          <a:srgbClr val="000000"/>
                        </a:solidFill>
                        <a:effectLst/>
                        <a:latin typeface="Calibri"/>
                      </a:endParaRPr>
                    </a:p>
                  </a:txBody>
                  <a:tcPr marL="7424" marR="7424" marT="7424" marB="0" anchor="ctr"/>
                </a:tc>
                <a:extLst>
                  <a:ext uri="{0D108BD9-81ED-4DB2-BD59-A6C34878D82A}">
                    <a16:rowId xmlns:a16="http://schemas.microsoft.com/office/drawing/2014/main" val="10002"/>
                  </a:ext>
                </a:extLst>
              </a:tr>
              <a:tr h="268766">
                <a:tc vMerge="1">
                  <a:txBody>
                    <a:bodyPr/>
                    <a:lstStyle/>
                    <a:p>
                      <a:endParaRPr lang="es-MX"/>
                    </a:p>
                  </a:txBody>
                  <a:tcPr/>
                </a:tc>
                <a:tc>
                  <a:txBody>
                    <a:bodyPr/>
                    <a:lstStyle/>
                    <a:p>
                      <a:pPr algn="l" fontAlgn="ctr"/>
                      <a:r>
                        <a:rPr lang="es-MX" sz="1100" u="none" strike="noStrike">
                          <a:effectLst/>
                        </a:rPr>
                        <a:t>Proyectos demostrativos</a:t>
                      </a:r>
                      <a:endParaRPr lang="es-MX" sz="1100" b="0" i="0" u="none" strike="noStrike">
                        <a:solidFill>
                          <a:srgbClr val="000000"/>
                        </a:solidFill>
                        <a:effectLst/>
                        <a:latin typeface="Calibri"/>
                      </a:endParaRPr>
                    </a:p>
                  </a:txBody>
                  <a:tcPr marL="7424" marR="7424" marT="7424" marB="0" anchor="ctr"/>
                </a:tc>
                <a:tc>
                  <a:txBody>
                    <a:bodyPr/>
                    <a:lstStyle/>
                    <a:p>
                      <a:pPr algn="r" fontAlgn="ctr"/>
                      <a:r>
                        <a:rPr lang="es-MX" sz="1100" u="none" strike="noStrike" dirty="0">
                          <a:effectLst/>
                        </a:rPr>
                        <a:t> $                   150,000.00 </a:t>
                      </a:r>
                      <a:endParaRPr lang="es-MX" sz="1100" b="0" i="0" u="none" strike="noStrike" dirty="0">
                        <a:solidFill>
                          <a:srgbClr val="000000"/>
                        </a:solidFill>
                        <a:effectLst/>
                        <a:latin typeface="Calibri"/>
                      </a:endParaRPr>
                    </a:p>
                  </a:txBody>
                  <a:tcPr marL="7424" marR="7424" marT="7424" marB="0" anchor="ctr"/>
                </a:tc>
                <a:extLst>
                  <a:ext uri="{0D108BD9-81ED-4DB2-BD59-A6C34878D82A}">
                    <a16:rowId xmlns:a16="http://schemas.microsoft.com/office/drawing/2014/main" val="10003"/>
                  </a:ext>
                </a:extLst>
              </a:tr>
              <a:tr h="268766">
                <a:tc vMerge="1">
                  <a:txBody>
                    <a:bodyPr/>
                    <a:lstStyle/>
                    <a:p>
                      <a:endParaRPr lang="es-MX"/>
                    </a:p>
                  </a:txBody>
                  <a:tcPr/>
                </a:tc>
                <a:tc>
                  <a:txBody>
                    <a:bodyPr/>
                    <a:lstStyle/>
                    <a:p>
                      <a:pPr algn="l" fontAlgn="ctr"/>
                      <a:r>
                        <a:rPr lang="es-MX" sz="1100" u="none" strike="noStrike">
                          <a:effectLst/>
                        </a:rPr>
                        <a:t>Investigación-vinculación</a:t>
                      </a:r>
                      <a:endParaRPr lang="es-MX" sz="1100" b="0" i="0" u="none" strike="noStrike">
                        <a:solidFill>
                          <a:srgbClr val="000000"/>
                        </a:solidFill>
                        <a:effectLst/>
                        <a:latin typeface="Calibri"/>
                      </a:endParaRPr>
                    </a:p>
                  </a:txBody>
                  <a:tcPr marL="7424" marR="7424" marT="7424" marB="0" anchor="ctr"/>
                </a:tc>
                <a:tc>
                  <a:txBody>
                    <a:bodyPr/>
                    <a:lstStyle/>
                    <a:p>
                      <a:pPr algn="r" fontAlgn="ctr"/>
                      <a:r>
                        <a:rPr lang="es-MX" sz="1100" u="none" strike="noStrike" dirty="0">
                          <a:effectLst/>
                        </a:rPr>
                        <a:t> $                   200,000.00 </a:t>
                      </a:r>
                      <a:endParaRPr lang="es-MX" sz="1100" b="0" i="0" u="none" strike="noStrike" dirty="0">
                        <a:solidFill>
                          <a:srgbClr val="000000"/>
                        </a:solidFill>
                        <a:effectLst/>
                        <a:latin typeface="Calibri"/>
                      </a:endParaRPr>
                    </a:p>
                  </a:txBody>
                  <a:tcPr marL="7424" marR="7424" marT="7424" marB="0" anchor="ctr"/>
                </a:tc>
                <a:extLst>
                  <a:ext uri="{0D108BD9-81ED-4DB2-BD59-A6C34878D82A}">
                    <a16:rowId xmlns:a16="http://schemas.microsoft.com/office/drawing/2014/main" val="10004"/>
                  </a:ext>
                </a:extLst>
              </a:tr>
              <a:tr h="268766">
                <a:tc vMerge="1">
                  <a:txBody>
                    <a:bodyPr/>
                    <a:lstStyle/>
                    <a:p>
                      <a:endParaRPr lang="es-MX"/>
                    </a:p>
                  </a:txBody>
                  <a:tcPr/>
                </a:tc>
                <a:tc>
                  <a:txBody>
                    <a:bodyPr/>
                    <a:lstStyle/>
                    <a:p>
                      <a:pPr algn="l" fontAlgn="ctr"/>
                      <a:r>
                        <a:rPr lang="es-MX" sz="1100" u="none" strike="noStrike">
                          <a:effectLst/>
                        </a:rPr>
                        <a:t>Seminarios de investigación de la Unidad</a:t>
                      </a:r>
                      <a:endParaRPr lang="es-MX" sz="1100" b="0" i="0" u="none" strike="noStrike">
                        <a:solidFill>
                          <a:srgbClr val="000000"/>
                        </a:solidFill>
                        <a:effectLst/>
                        <a:latin typeface="Calibri"/>
                      </a:endParaRPr>
                    </a:p>
                  </a:txBody>
                  <a:tcPr marL="7424" marR="7424" marT="7424" marB="0" anchor="ctr"/>
                </a:tc>
                <a:tc>
                  <a:txBody>
                    <a:bodyPr/>
                    <a:lstStyle/>
                    <a:p>
                      <a:pPr algn="r" fontAlgn="ctr"/>
                      <a:r>
                        <a:rPr lang="es-MX" sz="1100" u="none" strike="noStrike" dirty="0">
                          <a:effectLst/>
                        </a:rPr>
                        <a:t> $                   100,000.00 </a:t>
                      </a:r>
                      <a:endParaRPr lang="es-MX" sz="1100" b="0" i="0" u="none" strike="noStrike" dirty="0">
                        <a:solidFill>
                          <a:srgbClr val="000000"/>
                        </a:solidFill>
                        <a:effectLst/>
                        <a:latin typeface="Calibri"/>
                      </a:endParaRPr>
                    </a:p>
                  </a:txBody>
                  <a:tcPr marL="7424" marR="7424" marT="7424" marB="0" anchor="ctr"/>
                </a:tc>
                <a:extLst>
                  <a:ext uri="{0D108BD9-81ED-4DB2-BD59-A6C34878D82A}">
                    <a16:rowId xmlns:a16="http://schemas.microsoft.com/office/drawing/2014/main" val="10005"/>
                  </a:ext>
                </a:extLst>
              </a:tr>
              <a:tr h="296979">
                <a:tc vMerge="1">
                  <a:txBody>
                    <a:bodyPr/>
                    <a:lstStyle/>
                    <a:p>
                      <a:endParaRPr lang="es-MX"/>
                    </a:p>
                  </a:txBody>
                  <a:tcPr/>
                </a:tc>
                <a:tc>
                  <a:txBody>
                    <a:bodyPr/>
                    <a:lstStyle/>
                    <a:p>
                      <a:pPr algn="l" fontAlgn="ctr"/>
                      <a:r>
                        <a:rPr lang="es-MX" sz="1100" u="none" strike="noStrike" dirty="0">
                          <a:effectLst/>
                        </a:rPr>
                        <a:t>Diagnóstico para la identificación de estrategias para la obtención de fondos</a:t>
                      </a:r>
                      <a:endParaRPr lang="es-MX" sz="1100" b="0" i="0" u="none" strike="noStrike" dirty="0">
                        <a:solidFill>
                          <a:srgbClr val="000000"/>
                        </a:solidFill>
                        <a:effectLst/>
                        <a:latin typeface="Calibri"/>
                      </a:endParaRPr>
                    </a:p>
                  </a:txBody>
                  <a:tcPr marL="7424" marR="7424" marT="7424" marB="0" anchor="ctr"/>
                </a:tc>
                <a:tc>
                  <a:txBody>
                    <a:bodyPr/>
                    <a:lstStyle/>
                    <a:p>
                      <a:pPr algn="r" fontAlgn="ctr"/>
                      <a:r>
                        <a:rPr lang="es-MX" sz="1100" u="none" strike="noStrike" dirty="0">
                          <a:effectLst/>
                        </a:rPr>
                        <a:t> $                   100,000.00 </a:t>
                      </a:r>
                      <a:endParaRPr lang="es-MX" sz="1100" b="0" i="0" u="none" strike="noStrike" dirty="0">
                        <a:solidFill>
                          <a:srgbClr val="000000"/>
                        </a:solidFill>
                        <a:effectLst/>
                        <a:latin typeface="Calibri"/>
                      </a:endParaRPr>
                    </a:p>
                  </a:txBody>
                  <a:tcPr marL="7424" marR="7424" marT="7424" marB="0" anchor="ctr"/>
                </a:tc>
                <a:extLst>
                  <a:ext uri="{0D108BD9-81ED-4DB2-BD59-A6C34878D82A}">
                    <a16:rowId xmlns:a16="http://schemas.microsoft.com/office/drawing/2014/main" val="10006"/>
                  </a:ext>
                </a:extLst>
              </a:tr>
              <a:tr h="296979">
                <a:tc vMerge="1">
                  <a:txBody>
                    <a:bodyPr/>
                    <a:lstStyle/>
                    <a:p>
                      <a:endParaRPr lang="es-MX"/>
                    </a:p>
                  </a:txBody>
                  <a:tcPr/>
                </a:tc>
                <a:tc>
                  <a:txBody>
                    <a:bodyPr/>
                    <a:lstStyle/>
                    <a:p>
                      <a:pPr algn="l" fontAlgn="ctr"/>
                      <a:r>
                        <a:rPr lang="es-MX" sz="1100" u="none" strike="noStrike" dirty="0">
                          <a:effectLst/>
                        </a:rPr>
                        <a:t>Apoyo a las actividades académicas </a:t>
                      </a:r>
                      <a:r>
                        <a:rPr lang="es-MX" sz="1100" u="none" strike="noStrike" dirty="0" smtClean="0">
                          <a:effectLst/>
                        </a:rPr>
                        <a:t>divisionales asociadas con la investigación</a:t>
                      </a:r>
                      <a:endParaRPr lang="es-MX" sz="1100" b="0" i="0" u="none" strike="noStrike" dirty="0">
                        <a:solidFill>
                          <a:srgbClr val="000000"/>
                        </a:solidFill>
                        <a:effectLst/>
                        <a:latin typeface="Calibri"/>
                      </a:endParaRPr>
                    </a:p>
                  </a:txBody>
                  <a:tcPr marL="7424" marR="7424" marT="7424" marB="0" anchor="ctr"/>
                </a:tc>
                <a:tc>
                  <a:txBody>
                    <a:bodyPr/>
                    <a:lstStyle/>
                    <a:p>
                      <a:pPr algn="r" fontAlgn="ctr"/>
                      <a:r>
                        <a:rPr lang="es-MX" sz="1100" u="none" strike="noStrike" dirty="0">
                          <a:effectLst/>
                        </a:rPr>
                        <a:t> $                   100,000.00 </a:t>
                      </a:r>
                      <a:endParaRPr lang="es-MX" sz="1100" b="0" i="0" u="none" strike="noStrike" dirty="0">
                        <a:solidFill>
                          <a:srgbClr val="000000"/>
                        </a:solidFill>
                        <a:effectLst/>
                        <a:latin typeface="Calibri"/>
                      </a:endParaRPr>
                    </a:p>
                  </a:txBody>
                  <a:tcPr marL="7424" marR="7424" marT="7424" marB="0" anchor="ctr"/>
                </a:tc>
                <a:extLst>
                  <a:ext uri="{0D108BD9-81ED-4DB2-BD59-A6C34878D82A}">
                    <a16:rowId xmlns:a16="http://schemas.microsoft.com/office/drawing/2014/main" val="10007"/>
                  </a:ext>
                </a:extLst>
              </a:tr>
              <a:tr h="268766">
                <a:tc vMerge="1">
                  <a:txBody>
                    <a:bodyPr/>
                    <a:lstStyle/>
                    <a:p>
                      <a:endParaRPr lang="es-MX"/>
                    </a:p>
                  </a:txBody>
                  <a:tcPr/>
                </a:tc>
                <a:tc>
                  <a:txBody>
                    <a:bodyPr/>
                    <a:lstStyle/>
                    <a:p>
                      <a:pPr algn="r" fontAlgn="ctr"/>
                      <a:r>
                        <a:rPr lang="es-MX" sz="1100" b="1" u="none" strike="noStrike" dirty="0">
                          <a:effectLst/>
                        </a:rPr>
                        <a:t>Total: Fortalecimiento a la investigación</a:t>
                      </a:r>
                      <a:endParaRPr lang="es-MX" sz="1100" b="1" i="0" u="none" strike="noStrike" dirty="0">
                        <a:solidFill>
                          <a:srgbClr val="000000"/>
                        </a:solidFill>
                        <a:effectLst/>
                        <a:latin typeface="Calibri"/>
                      </a:endParaRPr>
                    </a:p>
                  </a:txBody>
                  <a:tcPr marL="7424" marR="7424" marT="7424" marB="0" anchor="ctr"/>
                </a:tc>
                <a:tc>
                  <a:txBody>
                    <a:bodyPr/>
                    <a:lstStyle/>
                    <a:p>
                      <a:pPr algn="r" fontAlgn="ctr"/>
                      <a:r>
                        <a:rPr lang="es-MX" sz="1100" b="1" u="none" strike="noStrike" dirty="0">
                          <a:effectLst/>
                        </a:rPr>
                        <a:t> $               1,800,000.00 </a:t>
                      </a:r>
                      <a:endParaRPr lang="es-MX" sz="1100" b="1" i="0" u="none" strike="noStrike" dirty="0">
                        <a:solidFill>
                          <a:srgbClr val="000000"/>
                        </a:solidFill>
                        <a:effectLst/>
                        <a:latin typeface="Calibri"/>
                      </a:endParaRPr>
                    </a:p>
                  </a:txBody>
                  <a:tcPr marL="7424" marR="7424" marT="7424" marB="0" anchor="ctr"/>
                </a:tc>
                <a:extLst>
                  <a:ext uri="{0D108BD9-81ED-4DB2-BD59-A6C34878D82A}">
                    <a16:rowId xmlns:a16="http://schemas.microsoft.com/office/drawing/2014/main" val="10008"/>
                  </a:ext>
                </a:extLst>
              </a:tr>
              <a:tr h="530108">
                <a:tc rowSpan="7">
                  <a:txBody>
                    <a:bodyPr/>
                    <a:lstStyle/>
                    <a:p>
                      <a:pPr algn="l" fontAlgn="ctr"/>
                      <a:r>
                        <a:rPr lang="es-MX" sz="1100" u="none" strike="noStrike">
                          <a:effectLst/>
                        </a:rPr>
                        <a:t>Fortalecimiento a la docencia</a:t>
                      </a:r>
                      <a:endParaRPr lang="es-MX" sz="1100" b="0" i="0" u="none" strike="noStrike">
                        <a:solidFill>
                          <a:srgbClr val="000000"/>
                        </a:solidFill>
                        <a:effectLst/>
                        <a:latin typeface="Calibri"/>
                      </a:endParaRPr>
                    </a:p>
                  </a:txBody>
                  <a:tcPr marL="7424" marR="7424" marT="7424" marB="0" anchor="ctr"/>
                </a:tc>
                <a:tc>
                  <a:txBody>
                    <a:bodyPr/>
                    <a:lstStyle/>
                    <a:p>
                      <a:pPr algn="l" fontAlgn="ctr"/>
                      <a:r>
                        <a:rPr lang="es-MX" sz="1100" u="none" strike="noStrike" dirty="0">
                          <a:effectLst/>
                        </a:rPr>
                        <a:t>Diagnósticos </a:t>
                      </a:r>
                      <a:r>
                        <a:rPr lang="es-MX" sz="1100" u="none" strike="noStrike" dirty="0" smtClean="0">
                          <a:effectLst/>
                        </a:rPr>
                        <a:t>las </a:t>
                      </a:r>
                      <a:r>
                        <a:rPr lang="es-MX" sz="1100" u="none" strike="noStrike" dirty="0">
                          <a:effectLst/>
                        </a:rPr>
                        <a:t>trayectorias escolares y estrategias remediales para atender las problemáticas detectadas en el aprendizaje de los alumnos</a:t>
                      </a:r>
                      <a:endParaRPr lang="es-MX" sz="1100" b="0" i="0" u="none" strike="noStrike" dirty="0">
                        <a:solidFill>
                          <a:srgbClr val="000000"/>
                        </a:solidFill>
                        <a:effectLst/>
                        <a:latin typeface="Calibri"/>
                      </a:endParaRPr>
                    </a:p>
                  </a:txBody>
                  <a:tcPr marL="7424" marR="7424" marT="7424" marB="0" anchor="ctr"/>
                </a:tc>
                <a:tc>
                  <a:txBody>
                    <a:bodyPr/>
                    <a:lstStyle/>
                    <a:p>
                      <a:pPr algn="r" fontAlgn="ctr"/>
                      <a:r>
                        <a:rPr lang="es-MX" sz="1100" u="none" strike="noStrike" dirty="0">
                          <a:effectLst/>
                        </a:rPr>
                        <a:t> $                   300,000.00 </a:t>
                      </a:r>
                      <a:endParaRPr lang="es-MX" sz="1100" b="0" i="0" u="none" strike="noStrike" dirty="0">
                        <a:solidFill>
                          <a:srgbClr val="000000"/>
                        </a:solidFill>
                        <a:effectLst/>
                        <a:latin typeface="Calibri"/>
                      </a:endParaRPr>
                    </a:p>
                  </a:txBody>
                  <a:tcPr marL="7424" marR="7424" marT="7424" marB="0" anchor="ctr"/>
                </a:tc>
                <a:extLst>
                  <a:ext uri="{0D108BD9-81ED-4DB2-BD59-A6C34878D82A}">
                    <a16:rowId xmlns:a16="http://schemas.microsoft.com/office/drawing/2014/main" val="10009"/>
                  </a:ext>
                </a:extLst>
              </a:tr>
              <a:tr h="268766">
                <a:tc vMerge="1">
                  <a:txBody>
                    <a:bodyPr/>
                    <a:lstStyle/>
                    <a:p>
                      <a:endParaRPr lang="es-MX"/>
                    </a:p>
                  </a:txBody>
                  <a:tcPr/>
                </a:tc>
                <a:tc>
                  <a:txBody>
                    <a:bodyPr/>
                    <a:lstStyle/>
                    <a:p>
                      <a:pPr algn="l" fontAlgn="ctr"/>
                      <a:r>
                        <a:rPr lang="es-MX" sz="1100" u="none" strike="noStrike">
                          <a:effectLst/>
                        </a:rPr>
                        <a:t>Innovación educativa</a:t>
                      </a:r>
                      <a:endParaRPr lang="es-MX" sz="1100" b="0" i="0" u="none" strike="noStrike">
                        <a:solidFill>
                          <a:srgbClr val="000000"/>
                        </a:solidFill>
                        <a:effectLst/>
                        <a:latin typeface="Calibri"/>
                      </a:endParaRPr>
                    </a:p>
                  </a:txBody>
                  <a:tcPr marL="7424" marR="7424" marT="7424" marB="0" anchor="ctr"/>
                </a:tc>
                <a:tc>
                  <a:txBody>
                    <a:bodyPr/>
                    <a:lstStyle/>
                    <a:p>
                      <a:pPr algn="r" fontAlgn="ctr"/>
                      <a:r>
                        <a:rPr lang="es-MX" sz="1100" u="none" strike="noStrike" dirty="0">
                          <a:effectLst/>
                        </a:rPr>
                        <a:t> $                   150,000.00 </a:t>
                      </a:r>
                      <a:endParaRPr lang="es-MX" sz="1100" b="0" i="0" u="none" strike="noStrike" dirty="0">
                        <a:solidFill>
                          <a:srgbClr val="000000"/>
                        </a:solidFill>
                        <a:effectLst/>
                        <a:latin typeface="Calibri"/>
                      </a:endParaRPr>
                    </a:p>
                  </a:txBody>
                  <a:tcPr marL="7424" marR="7424" marT="7424" marB="0" anchor="ctr"/>
                </a:tc>
                <a:extLst>
                  <a:ext uri="{0D108BD9-81ED-4DB2-BD59-A6C34878D82A}">
                    <a16:rowId xmlns:a16="http://schemas.microsoft.com/office/drawing/2014/main" val="10010"/>
                  </a:ext>
                </a:extLst>
              </a:tr>
              <a:tr h="268766">
                <a:tc vMerge="1">
                  <a:txBody>
                    <a:bodyPr/>
                    <a:lstStyle/>
                    <a:p>
                      <a:endParaRPr lang="es-MX"/>
                    </a:p>
                  </a:txBody>
                  <a:tcPr/>
                </a:tc>
                <a:tc>
                  <a:txBody>
                    <a:bodyPr/>
                    <a:lstStyle/>
                    <a:p>
                      <a:pPr algn="l" fontAlgn="ctr"/>
                      <a:r>
                        <a:rPr lang="es-MX" sz="1100" u="none" strike="noStrike" dirty="0">
                          <a:effectLst/>
                        </a:rPr>
                        <a:t>Programa de la </a:t>
                      </a:r>
                      <a:r>
                        <a:rPr lang="es-MX" sz="1100" u="none" strike="noStrike" dirty="0" smtClean="0">
                          <a:effectLst/>
                        </a:rPr>
                        <a:t>Red </a:t>
                      </a:r>
                      <a:r>
                        <a:rPr lang="es-MX" sz="1100" u="none" strike="noStrike" dirty="0">
                          <a:effectLst/>
                        </a:rPr>
                        <a:t>de fortalecimiento para la docencia</a:t>
                      </a:r>
                      <a:endParaRPr lang="es-MX" sz="1100" b="0" i="0" u="none" strike="noStrike" dirty="0">
                        <a:solidFill>
                          <a:srgbClr val="000000"/>
                        </a:solidFill>
                        <a:effectLst/>
                        <a:latin typeface="Calibri"/>
                      </a:endParaRPr>
                    </a:p>
                  </a:txBody>
                  <a:tcPr marL="7424" marR="7424" marT="7424" marB="0" anchor="ctr"/>
                </a:tc>
                <a:tc>
                  <a:txBody>
                    <a:bodyPr/>
                    <a:lstStyle/>
                    <a:p>
                      <a:pPr algn="r" fontAlgn="ctr"/>
                      <a:r>
                        <a:rPr lang="es-MX" sz="1100" u="none" strike="noStrike" dirty="0">
                          <a:effectLst/>
                        </a:rPr>
                        <a:t> $                   200,000.00 </a:t>
                      </a:r>
                      <a:endParaRPr lang="es-MX" sz="1100" b="0" i="0" u="none" strike="noStrike" dirty="0">
                        <a:solidFill>
                          <a:srgbClr val="000000"/>
                        </a:solidFill>
                        <a:effectLst/>
                        <a:latin typeface="Calibri"/>
                      </a:endParaRPr>
                    </a:p>
                  </a:txBody>
                  <a:tcPr marL="7424" marR="7424" marT="7424" marB="0" anchor="ctr"/>
                </a:tc>
                <a:extLst>
                  <a:ext uri="{0D108BD9-81ED-4DB2-BD59-A6C34878D82A}">
                    <a16:rowId xmlns:a16="http://schemas.microsoft.com/office/drawing/2014/main" val="10011"/>
                  </a:ext>
                </a:extLst>
              </a:tr>
              <a:tr h="268766">
                <a:tc vMerge="1">
                  <a:txBody>
                    <a:bodyPr/>
                    <a:lstStyle/>
                    <a:p>
                      <a:endParaRPr lang="es-MX"/>
                    </a:p>
                  </a:txBody>
                  <a:tcPr/>
                </a:tc>
                <a:tc>
                  <a:txBody>
                    <a:bodyPr/>
                    <a:lstStyle/>
                    <a:p>
                      <a:pPr algn="l" fontAlgn="ctr"/>
                      <a:r>
                        <a:rPr lang="es-MX" sz="1100" u="none" strike="noStrike">
                          <a:effectLst/>
                        </a:rPr>
                        <a:t>Fortalecimiento y apropiación del Modelo Educativo</a:t>
                      </a:r>
                      <a:endParaRPr lang="es-MX" sz="1100" b="0" i="0" u="none" strike="noStrike">
                        <a:solidFill>
                          <a:srgbClr val="000000"/>
                        </a:solidFill>
                        <a:effectLst/>
                        <a:latin typeface="Calibri"/>
                      </a:endParaRPr>
                    </a:p>
                  </a:txBody>
                  <a:tcPr marL="7424" marR="7424" marT="7424" marB="0" anchor="ctr"/>
                </a:tc>
                <a:tc>
                  <a:txBody>
                    <a:bodyPr/>
                    <a:lstStyle/>
                    <a:p>
                      <a:pPr algn="r" fontAlgn="ctr"/>
                      <a:r>
                        <a:rPr lang="es-MX" sz="1100" u="none" strike="noStrike" dirty="0">
                          <a:effectLst/>
                        </a:rPr>
                        <a:t> $                   200,000.00 </a:t>
                      </a:r>
                      <a:endParaRPr lang="es-MX" sz="1100" b="0" i="0" u="none" strike="noStrike" dirty="0">
                        <a:solidFill>
                          <a:srgbClr val="000000"/>
                        </a:solidFill>
                        <a:effectLst/>
                        <a:latin typeface="Calibri"/>
                      </a:endParaRPr>
                    </a:p>
                  </a:txBody>
                  <a:tcPr marL="7424" marR="7424" marT="7424" marB="0" anchor="ctr"/>
                </a:tc>
                <a:extLst>
                  <a:ext uri="{0D108BD9-81ED-4DB2-BD59-A6C34878D82A}">
                    <a16:rowId xmlns:a16="http://schemas.microsoft.com/office/drawing/2014/main" val="10012"/>
                  </a:ext>
                </a:extLst>
              </a:tr>
              <a:tr h="296979">
                <a:tc vMerge="1">
                  <a:txBody>
                    <a:bodyPr/>
                    <a:lstStyle/>
                    <a:p>
                      <a:endParaRPr lang="es-MX"/>
                    </a:p>
                  </a:txBody>
                  <a:tcPr/>
                </a:tc>
                <a:tc>
                  <a:txBody>
                    <a:bodyPr/>
                    <a:lstStyle/>
                    <a:p>
                      <a:pPr algn="l" fontAlgn="ctr"/>
                      <a:r>
                        <a:rPr lang="es-MX" sz="1100" u="none" strike="noStrike" dirty="0">
                          <a:effectLst/>
                        </a:rPr>
                        <a:t>Convocatoria de libros de texto para </a:t>
                      </a:r>
                      <a:r>
                        <a:rPr lang="es-MX" sz="1100" u="none" strike="noStrike" dirty="0" smtClean="0">
                          <a:effectLst/>
                        </a:rPr>
                        <a:t>apoyar </a:t>
                      </a:r>
                      <a:r>
                        <a:rPr lang="es-MX" sz="1100" u="none" strike="noStrike" dirty="0">
                          <a:effectLst/>
                        </a:rPr>
                        <a:t>la impartición de los programas de </a:t>
                      </a:r>
                      <a:r>
                        <a:rPr lang="es-MX" sz="1100" u="none" strike="noStrike" dirty="0" smtClean="0">
                          <a:effectLst/>
                        </a:rPr>
                        <a:t>licenciatura</a:t>
                      </a:r>
                      <a:endParaRPr lang="es-MX" sz="1100" b="0" i="0" u="none" strike="noStrike" dirty="0">
                        <a:solidFill>
                          <a:srgbClr val="000000"/>
                        </a:solidFill>
                        <a:effectLst/>
                        <a:latin typeface="Calibri"/>
                      </a:endParaRPr>
                    </a:p>
                  </a:txBody>
                  <a:tcPr marL="7424" marR="7424" marT="7424" marB="0" anchor="ctr"/>
                </a:tc>
                <a:tc>
                  <a:txBody>
                    <a:bodyPr/>
                    <a:lstStyle/>
                    <a:p>
                      <a:pPr algn="r" fontAlgn="ctr"/>
                      <a:r>
                        <a:rPr lang="es-MX" sz="1100" u="none" strike="noStrike" dirty="0">
                          <a:effectLst/>
                        </a:rPr>
                        <a:t> $                   150,000.00 </a:t>
                      </a:r>
                      <a:endParaRPr lang="es-MX" sz="1100" b="0" i="0" u="none" strike="noStrike" dirty="0">
                        <a:solidFill>
                          <a:srgbClr val="000000"/>
                        </a:solidFill>
                        <a:effectLst/>
                        <a:latin typeface="Calibri"/>
                      </a:endParaRPr>
                    </a:p>
                  </a:txBody>
                  <a:tcPr marL="7424" marR="7424" marT="7424" marB="0" anchor="ctr"/>
                </a:tc>
                <a:extLst>
                  <a:ext uri="{0D108BD9-81ED-4DB2-BD59-A6C34878D82A}">
                    <a16:rowId xmlns:a16="http://schemas.microsoft.com/office/drawing/2014/main" val="10013"/>
                  </a:ext>
                </a:extLst>
              </a:tr>
              <a:tr h="268766">
                <a:tc vMerge="1">
                  <a:txBody>
                    <a:bodyPr/>
                    <a:lstStyle/>
                    <a:p>
                      <a:endParaRPr lang="es-MX"/>
                    </a:p>
                  </a:txBody>
                  <a:tcPr/>
                </a:tc>
                <a:tc>
                  <a:txBody>
                    <a:bodyPr/>
                    <a:lstStyle/>
                    <a:p>
                      <a:pPr algn="l" fontAlgn="ctr"/>
                      <a:r>
                        <a:rPr lang="es-MX" sz="1100" u="none" strike="noStrike">
                          <a:effectLst/>
                        </a:rPr>
                        <a:t>Apoyo a la formación docente</a:t>
                      </a:r>
                      <a:endParaRPr lang="es-MX" sz="1100" b="0" i="0" u="none" strike="noStrike">
                        <a:solidFill>
                          <a:srgbClr val="000000"/>
                        </a:solidFill>
                        <a:effectLst/>
                        <a:latin typeface="Calibri"/>
                      </a:endParaRPr>
                    </a:p>
                  </a:txBody>
                  <a:tcPr marL="7424" marR="7424" marT="7424" marB="0" anchor="ctr"/>
                </a:tc>
                <a:tc>
                  <a:txBody>
                    <a:bodyPr/>
                    <a:lstStyle/>
                    <a:p>
                      <a:pPr algn="r" fontAlgn="ctr"/>
                      <a:r>
                        <a:rPr lang="es-MX" sz="1100" u="none" strike="noStrike" dirty="0">
                          <a:effectLst/>
                        </a:rPr>
                        <a:t> $                   100,000.00 </a:t>
                      </a:r>
                      <a:endParaRPr lang="es-MX" sz="1100" b="0" i="0" u="none" strike="noStrike" dirty="0">
                        <a:solidFill>
                          <a:srgbClr val="000000"/>
                        </a:solidFill>
                        <a:effectLst/>
                        <a:latin typeface="Calibri"/>
                      </a:endParaRPr>
                    </a:p>
                  </a:txBody>
                  <a:tcPr marL="7424" marR="7424" marT="7424" marB="0" anchor="ctr"/>
                </a:tc>
                <a:extLst>
                  <a:ext uri="{0D108BD9-81ED-4DB2-BD59-A6C34878D82A}">
                    <a16:rowId xmlns:a16="http://schemas.microsoft.com/office/drawing/2014/main" val="10014"/>
                  </a:ext>
                </a:extLst>
              </a:tr>
              <a:tr h="268766">
                <a:tc vMerge="1">
                  <a:txBody>
                    <a:bodyPr/>
                    <a:lstStyle/>
                    <a:p>
                      <a:endParaRPr lang="es-MX"/>
                    </a:p>
                  </a:txBody>
                  <a:tcPr/>
                </a:tc>
                <a:tc>
                  <a:txBody>
                    <a:bodyPr/>
                    <a:lstStyle/>
                    <a:p>
                      <a:pPr algn="r" fontAlgn="ctr"/>
                      <a:r>
                        <a:rPr lang="es-MX" sz="1100" b="1" u="none" strike="noStrike" dirty="0">
                          <a:effectLst/>
                        </a:rPr>
                        <a:t>Total: Fortalecimiento </a:t>
                      </a:r>
                      <a:r>
                        <a:rPr lang="es-MX" sz="1100" b="1" u="none" strike="noStrike" dirty="0" smtClean="0">
                          <a:effectLst/>
                        </a:rPr>
                        <a:t>a la </a:t>
                      </a:r>
                      <a:r>
                        <a:rPr lang="es-MX" sz="1100" b="1" u="none" strike="noStrike" dirty="0">
                          <a:effectLst/>
                        </a:rPr>
                        <a:t>docencia</a:t>
                      </a:r>
                      <a:endParaRPr lang="es-MX" sz="1100" b="1" i="0" u="none" strike="noStrike" dirty="0">
                        <a:solidFill>
                          <a:srgbClr val="000000"/>
                        </a:solidFill>
                        <a:effectLst/>
                        <a:latin typeface="Calibri"/>
                      </a:endParaRPr>
                    </a:p>
                  </a:txBody>
                  <a:tcPr marL="7424" marR="7424" marT="7424" marB="0" anchor="ctr"/>
                </a:tc>
                <a:tc>
                  <a:txBody>
                    <a:bodyPr/>
                    <a:lstStyle/>
                    <a:p>
                      <a:pPr algn="r" fontAlgn="ctr"/>
                      <a:r>
                        <a:rPr lang="es-MX" sz="1100" b="1" u="none" strike="noStrike" dirty="0">
                          <a:effectLst/>
                        </a:rPr>
                        <a:t> $               1,100,000.00 </a:t>
                      </a:r>
                      <a:endParaRPr lang="es-MX" sz="1100" b="1" i="0" u="none" strike="noStrike" dirty="0">
                        <a:solidFill>
                          <a:srgbClr val="000000"/>
                        </a:solidFill>
                        <a:effectLst/>
                        <a:latin typeface="Calibri"/>
                      </a:endParaRPr>
                    </a:p>
                  </a:txBody>
                  <a:tcPr marL="7424" marR="7424" marT="7424" marB="0" anchor="ct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7430335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7 Rectángulo"/>
          <p:cNvSpPr>
            <a:spLocks noChangeArrowheads="1"/>
          </p:cNvSpPr>
          <p:nvPr/>
        </p:nvSpPr>
        <p:spPr bwMode="auto">
          <a:xfrm>
            <a:off x="1763688" y="285533"/>
            <a:ext cx="5653199"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Proyectos de la Rectoría de Unidad</a:t>
            </a:r>
            <a:endParaRPr lang="es-MX" sz="2800" b="1" dirty="0">
              <a:latin typeface="+mj-lt"/>
              <a:cs typeface="Times New Roman" pitchFamily="18" charset="0"/>
            </a:endParaRPr>
          </a:p>
        </p:txBody>
      </p:sp>
      <p:sp>
        <p:nvSpPr>
          <p:cNvPr id="5" name="4 Marcador de número de diapositiva"/>
          <p:cNvSpPr>
            <a:spLocks noGrp="1"/>
          </p:cNvSpPr>
          <p:nvPr>
            <p:ph type="sldNum" sz="quarter" idx="12"/>
          </p:nvPr>
        </p:nvSpPr>
        <p:spPr/>
        <p:txBody>
          <a:bodyPr/>
          <a:lstStyle/>
          <a:p>
            <a:fld id="{FF82613E-67FC-413B-BB09-D649653256A5}" type="slidenum">
              <a:rPr lang="es-MX" smtClean="0"/>
              <a:t>15</a:t>
            </a:fld>
            <a:endParaRPr lang="es-MX"/>
          </a:p>
        </p:txBody>
      </p:sp>
      <p:graphicFrame>
        <p:nvGraphicFramePr>
          <p:cNvPr id="2" name="1 Tabla"/>
          <p:cNvGraphicFramePr>
            <a:graphicFrameLocks noGrp="1"/>
          </p:cNvGraphicFramePr>
          <p:nvPr>
            <p:extLst>
              <p:ext uri="{D42A27DB-BD31-4B8C-83A1-F6EECF244321}">
                <p14:modId xmlns:p14="http://schemas.microsoft.com/office/powerpoint/2010/main" val="1157208395"/>
              </p:ext>
            </p:extLst>
          </p:nvPr>
        </p:nvGraphicFramePr>
        <p:xfrm>
          <a:off x="467545" y="1150938"/>
          <a:ext cx="8208911" cy="4529543"/>
        </p:xfrm>
        <a:graphic>
          <a:graphicData uri="http://schemas.openxmlformats.org/drawingml/2006/table">
            <a:tbl>
              <a:tblPr>
                <a:tableStyleId>{35758FB7-9AC5-4552-8A53-C91805E547FA}</a:tableStyleId>
              </a:tblPr>
              <a:tblGrid>
                <a:gridCol w="1296143">
                  <a:extLst>
                    <a:ext uri="{9D8B030D-6E8A-4147-A177-3AD203B41FA5}">
                      <a16:colId xmlns:a16="http://schemas.microsoft.com/office/drawing/2014/main" val="20000"/>
                    </a:ext>
                  </a:extLst>
                </a:gridCol>
                <a:gridCol w="5328592">
                  <a:extLst>
                    <a:ext uri="{9D8B030D-6E8A-4147-A177-3AD203B41FA5}">
                      <a16:colId xmlns:a16="http://schemas.microsoft.com/office/drawing/2014/main" val="20001"/>
                    </a:ext>
                  </a:extLst>
                </a:gridCol>
                <a:gridCol w="1584176">
                  <a:extLst>
                    <a:ext uri="{9D8B030D-6E8A-4147-A177-3AD203B41FA5}">
                      <a16:colId xmlns:a16="http://schemas.microsoft.com/office/drawing/2014/main" val="20002"/>
                    </a:ext>
                  </a:extLst>
                </a:gridCol>
              </a:tblGrid>
              <a:tr h="188739">
                <a:tc>
                  <a:txBody>
                    <a:bodyPr/>
                    <a:lstStyle/>
                    <a:p>
                      <a:pPr algn="ctr" fontAlgn="ctr"/>
                      <a:r>
                        <a:rPr lang="es-MX" sz="1200" u="none" strike="noStrike" dirty="0">
                          <a:effectLst/>
                        </a:rPr>
                        <a:t>Proyecto integrador</a:t>
                      </a:r>
                      <a:endParaRPr lang="es-MX" sz="1200" b="0" i="0" u="none" strike="noStrike" dirty="0">
                        <a:solidFill>
                          <a:srgbClr val="000000"/>
                        </a:solidFill>
                        <a:effectLst/>
                        <a:latin typeface="Calibri"/>
                      </a:endParaRPr>
                    </a:p>
                  </a:txBody>
                  <a:tcPr marL="9437" marR="9437" marT="9437" marB="0" anchor="ctr"/>
                </a:tc>
                <a:tc>
                  <a:txBody>
                    <a:bodyPr/>
                    <a:lstStyle/>
                    <a:p>
                      <a:pPr algn="ctr" fontAlgn="ctr"/>
                      <a:r>
                        <a:rPr lang="es-MX" sz="1200" u="none" strike="noStrike">
                          <a:effectLst/>
                        </a:rPr>
                        <a:t>Proyectos específicos</a:t>
                      </a:r>
                      <a:endParaRPr lang="es-MX" sz="1200" b="0" i="0" u="none" strike="noStrike">
                        <a:solidFill>
                          <a:srgbClr val="000000"/>
                        </a:solidFill>
                        <a:effectLst/>
                        <a:latin typeface="Calibri"/>
                      </a:endParaRPr>
                    </a:p>
                  </a:txBody>
                  <a:tcPr marL="9437" marR="9437" marT="9437" marB="0" anchor="ctr"/>
                </a:tc>
                <a:tc>
                  <a:txBody>
                    <a:bodyPr/>
                    <a:lstStyle/>
                    <a:p>
                      <a:pPr algn="ctr" fontAlgn="ctr"/>
                      <a:r>
                        <a:rPr lang="es-MX" sz="1200" u="none" strike="noStrike">
                          <a:effectLst/>
                        </a:rPr>
                        <a:t> Monto </a:t>
                      </a:r>
                      <a:endParaRPr lang="es-MX" sz="1200" b="0" i="0" u="none" strike="noStrike">
                        <a:solidFill>
                          <a:srgbClr val="000000"/>
                        </a:solidFill>
                        <a:effectLst/>
                        <a:latin typeface="Calibri"/>
                      </a:endParaRPr>
                    </a:p>
                  </a:txBody>
                  <a:tcPr marL="9437" marR="9437" marT="9437" marB="0" anchor="ctr"/>
                </a:tc>
                <a:extLst>
                  <a:ext uri="{0D108BD9-81ED-4DB2-BD59-A6C34878D82A}">
                    <a16:rowId xmlns:a16="http://schemas.microsoft.com/office/drawing/2014/main" val="10000"/>
                  </a:ext>
                </a:extLst>
              </a:tr>
              <a:tr h="341618">
                <a:tc rowSpan="8">
                  <a:txBody>
                    <a:bodyPr/>
                    <a:lstStyle/>
                    <a:p>
                      <a:pPr algn="l" fontAlgn="ctr"/>
                      <a:r>
                        <a:rPr lang="es-MX" sz="1200" u="none" strike="noStrike" dirty="0">
                          <a:effectLst/>
                        </a:rPr>
                        <a:t>Identidad y comunicación estratégica</a:t>
                      </a:r>
                      <a:endParaRPr lang="es-MX" sz="1200" b="0" i="0" u="none" strike="noStrike" dirty="0">
                        <a:solidFill>
                          <a:srgbClr val="000000"/>
                        </a:solidFill>
                        <a:effectLst/>
                        <a:latin typeface="Calibri"/>
                      </a:endParaRPr>
                    </a:p>
                  </a:txBody>
                  <a:tcPr marL="9437" marR="9437" marT="9437" marB="0" anchor="ctr"/>
                </a:tc>
                <a:tc>
                  <a:txBody>
                    <a:bodyPr/>
                    <a:lstStyle/>
                    <a:p>
                      <a:pPr algn="l" fontAlgn="ctr"/>
                      <a:r>
                        <a:rPr lang="es-MX" sz="1200" u="none" strike="noStrike">
                          <a:effectLst/>
                        </a:rPr>
                        <a:t>Consejo Consultuivo de Participación Social</a:t>
                      </a:r>
                      <a:endParaRPr lang="es-MX" sz="1200" b="0" i="0" u="none" strike="noStrike">
                        <a:solidFill>
                          <a:srgbClr val="000000"/>
                        </a:solidFill>
                        <a:effectLst/>
                        <a:latin typeface="Calibri"/>
                      </a:endParaRPr>
                    </a:p>
                  </a:txBody>
                  <a:tcPr marL="9437" marR="9437" marT="9437" marB="0" anchor="ctr"/>
                </a:tc>
                <a:tc>
                  <a:txBody>
                    <a:bodyPr/>
                    <a:lstStyle/>
                    <a:p>
                      <a:pPr algn="just" fontAlgn="ctr"/>
                      <a:r>
                        <a:rPr lang="es-MX" sz="1200" u="none" strike="noStrike" dirty="0">
                          <a:effectLst/>
                        </a:rPr>
                        <a:t> $                   100,000.00 </a:t>
                      </a:r>
                      <a:endParaRPr lang="es-MX" sz="1200" b="0" i="0" u="none" strike="noStrike" dirty="0">
                        <a:solidFill>
                          <a:srgbClr val="000000"/>
                        </a:solidFill>
                        <a:effectLst/>
                        <a:latin typeface="Calibri"/>
                      </a:endParaRPr>
                    </a:p>
                  </a:txBody>
                  <a:tcPr marL="9437" marR="9437" marT="9437" marB="0" anchor="ctr"/>
                </a:tc>
                <a:extLst>
                  <a:ext uri="{0D108BD9-81ED-4DB2-BD59-A6C34878D82A}">
                    <a16:rowId xmlns:a16="http://schemas.microsoft.com/office/drawing/2014/main" val="10001"/>
                  </a:ext>
                </a:extLst>
              </a:tr>
              <a:tr h="341618">
                <a:tc vMerge="1">
                  <a:txBody>
                    <a:bodyPr/>
                    <a:lstStyle/>
                    <a:p>
                      <a:endParaRPr lang="es-MX"/>
                    </a:p>
                  </a:txBody>
                  <a:tcPr/>
                </a:tc>
                <a:tc>
                  <a:txBody>
                    <a:bodyPr/>
                    <a:lstStyle/>
                    <a:p>
                      <a:pPr algn="l" fontAlgn="ctr"/>
                      <a:r>
                        <a:rPr lang="es-MX" sz="1200" u="none" strike="noStrike" dirty="0">
                          <a:effectLst/>
                        </a:rPr>
                        <a:t>Proyectos con las IEMS de la Zona </a:t>
                      </a:r>
                      <a:r>
                        <a:rPr lang="es-MX" sz="1200" u="none" strike="noStrike" dirty="0" smtClean="0">
                          <a:effectLst/>
                        </a:rPr>
                        <a:t>Poniente</a:t>
                      </a:r>
                      <a:r>
                        <a:rPr lang="es-MX" sz="1200" u="none" strike="noStrike" dirty="0">
                          <a:effectLst/>
                        </a:rPr>
                        <a:t>: </a:t>
                      </a:r>
                      <a:r>
                        <a:rPr lang="es-MX" sz="1200" u="none" strike="noStrike" dirty="0" smtClean="0">
                          <a:effectLst/>
                        </a:rPr>
                        <a:t>Coloquio </a:t>
                      </a:r>
                      <a:r>
                        <a:rPr lang="es-MX" sz="1200" u="none" strike="noStrike" dirty="0">
                          <a:effectLst/>
                        </a:rPr>
                        <a:t>docente</a:t>
                      </a:r>
                      <a:endParaRPr lang="es-MX" sz="1200" b="0" i="0" u="none" strike="noStrike" dirty="0">
                        <a:solidFill>
                          <a:srgbClr val="000000"/>
                        </a:solidFill>
                        <a:effectLst/>
                        <a:latin typeface="Calibri"/>
                      </a:endParaRPr>
                    </a:p>
                  </a:txBody>
                  <a:tcPr marL="9437" marR="9437" marT="9437" marB="0" anchor="ctr"/>
                </a:tc>
                <a:tc>
                  <a:txBody>
                    <a:bodyPr/>
                    <a:lstStyle/>
                    <a:p>
                      <a:pPr algn="just" fontAlgn="ctr"/>
                      <a:r>
                        <a:rPr lang="es-MX" sz="1200" u="none" strike="noStrike" dirty="0">
                          <a:effectLst/>
                        </a:rPr>
                        <a:t> $                   100,000.00 </a:t>
                      </a:r>
                      <a:endParaRPr lang="es-MX" sz="1200" b="0" i="0" u="none" strike="noStrike" dirty="0">
                        <a:solidFill>
                          <a:srgbClr val="000000"/>
                        </a:solidFill>
                        <a:effectLst/>
                        <a:latin typeface="Calibri"/>
                      </a:endParaRPr>
                    </a:p>
                  </a:txBody>
                  <a:tcPr marL="9437" marR="9437" marT="9437" marB="0" anchor="ctr"/>
                </a:tc>
                <a:extLst>
                  <a:ext uri="{0D108BD9-81ED-4DB2-BD59-A6C34878D82A}">
                    <a16:rowId xmlns:a16="http://schemas.microsoft.com/office/drawing/2014/main" val="10002"/>
                  </a:ext>
                </a:extLst>
              </a:tr>
              <a:tr h="341618">
                <a:tc vMerge="1">
                  <a:txBody>
                    <a:bodyPr/>
                    <a:lstStyle/>
                    <a:p>
                      <a:endParaRPr lang="es-MX"/>
                    </a:p>
                  </a:txBody>
                  <a:tcPr/>
                </a:tc>
                <a:tc>
                  <a:txBody>
                    <a:bodyPr/>
                    <a:lstStyle/>
                    <a:p>
                      <a:pPr algn="l" fontAlgn="ctr"/>
                      <a:r>
                        <a:rPr lang="es-MX" sz="1200" u="none" strike="noStrike" dirty="0">
                          <a:effectLst/>
                        </a:rPr>
                        <a:t>Actividades derivadas de convenios </a:t>
                      </a:r>
                      <a:r>
                        <a:rPr lang="es-MX" sz="1200" u="none" strike="noStrike" dirty="0" smtClean="0">
                          <a:effectLst/>
                        </a:rPr>
                        <a:t>con sectores de atención a la comunidad</a:t>
                      </a:r>
                      <a:endParaRPr lang="es-MX" sz="1200" b="0" i="0" u="none" strike="noStrike" dirty="0">
                        <a:solidFill>
                          <a:srgbClr val="000000"/>
                        </a:solidFill>
                        <a:effectLst/>
                        <a:latin typeface="Calibri"/>
                      </a:endParaRPr>
                    </a:p>
                  </a:txBody>
                  <a:tcPr marL="9437" marR="9437" marT="9437" marB="0" anchor="ctr"/>
                </a:tc>
                <a:tc>
                  <a:txBody>
                    <a:bodyPr/>
                    <a:lstStyle/>
                    <a:p>
                      <a:pPr algn="just" fontAlgn="ctr"/>
                      <a:r>
                        <a:rPr lang="es-MX" sz="1200" u="none" strike="noStrike" dirty="0">
                          <a:effectLst/>
                        </a:rPr>
                        <a:t> $                     50,000.00 </a:t>
                      </a:r>
                      <a:endParaRPr lang="es-MX" sz="1200" b="0" i="0" u="none" strike="noStrike" dirty="0">
                        <a:solidFill>
                          <a:srgbClr val="000000"/>
                        </a:solidFill>
                        <a:effectLst/>
                        <a:latin typeface="Calibri"/>
                      </a:endParaRPr>
                    </a:p>
                  </a:txBody>
                  <a:tcPr marL="9437" marR="9437" marT="9437" marB="0" anchor="ctr"/>
                </a:tc>
                <a:extLst>
                  <a:ext uri="{0D108BD9-81ED-4DB2-BD59-A6C34878D82A}">
                    <a16:rowId xmlns:a16="http://schemas.microsoft.com/office/drawing/2014/main" val="10003"/>
                  </a:ext>
                </a:extLst>
              </a:tr>
              <a:tr h="507708">
                <a:tc vMerge="1">
                  <a:txBody>
                    <a:bodyPr/>
                    <a:lstStyle/>
                    <a:p>
                      <a:endParaRPr lang="es-MX"/>
                    </a:p>
                  </a:txBody>
                  <a:tcPr/>
                </a:tc>
                <a:tc>
                  <a:txBody>
                    <a:bodyPr/>
                    <a:lstStyle/>
                    <a:p>
                      <a:pPr algn="l" fontAlgn="ctr"/>
                      <a:r>
                        <a:rPr lang="es-MX" sz="1200" u="none" strike="noStrike" dirty="0">
                          <a:effectLst/>
                        </a:rPr>
                        <a:t>Foros </a:t>
                      </a:r>
                      <a:r>
                        <a:rPr lang="es-MX" sz="1200" u="none" strike="noStrike" dirty="0" smtClean="0">
                          <a:effectLst/>
                        </a:rPr>
                        <a:t>académicos</a:t>
                      </a:r>
                      <a:r>
                        <a:rPr lang="es-MX" sz="1200" u="none" strike="noStrike" dirty="0">
                          <a:effectLst/>
                        </a:rPr>
                        <a:t>: Jornadas Universitarias, Día de la Comunidad,  Jornadas Camino a la Universidad y </a:t>
                      </a:r>
                      <a:r>
                        <a:rPr lang="es-MX" sz="1200" u="none" strike="noStrike" dirty="0" smtClean="0">
                          <a:effectLst/>
                        </a:rPr>
                        <a:t>diversas</a:t>
                      </a:r>
                      <a:r>
                        <a:rPr lang="es-MX" sz="1200" u="none" strike="noStrike" baseline="0" dirty="0" smtClean="0">
                          <a:effectLst/>
                        </a:rPr>
                        <a:t> </a:t>
                      </a:r>
                      <a:r>
                        <a:rPr lang="es-MX" sz="1200" u="none" strike="noStrike" dirty="0" smtClean="0">
                          <a:effectLst/>
                        </a:rPr>
                        <a:t>actividades </a:t>
                      </a:r>
                      <a:r>
                        <a:rPr lang="es-MX" sz="1200" u="none" strike="noStrike" dirty="0">
                          <a:effectLst/>
                        </a:rPr>
                        <a:t>culturales</a:t>
                      </a:r>
                      <a:endParaRPr lang="es-MX" sz="1200" b="0" i="0" u="none" strike="noStrike" dirty="0">
                        <a:solidFill>
                          <a:srgbClr val="000000"/>
                        </a:solidFill>
                        <a:effectLst/>
                        <a:latin typeface="Calibri"/>
                      </a:endParaRPr>
                    </a:p>
                  </a:txBody>
                  <a:tcPr marL="9437" marR="9437" marT="9437" marB="0" anchor="ctr"/>
                </a:tc>
                <a:tc>
                  <a:txBody>
                    <a:bodyPr/>
                    <a:lstStyle/>
                    <a:p>
                      <a:pPr algn="just" fontAlgn="ctr"/>
                      <a:r>
                        <a:rPr lang="es-MX" sz="1200" u="none" strike="noStrike" dirty="0">
                          <a:effectLst/>
                        </a:rPr>
                        <a:t> $                   300,000.00 </a:t>
                      </a:r>
                      <a:endParaRPr lang="es-MX" sz="1200" b="0" i="0" u="none" strike="noStrike" dirty="0">
                        <a:solidFill>
                          <a:srgbClr val="000000"/>
                        </a:solidFill>
                        <a:effectLst/>
                        <a:latin typeface="Calibri"/>
                      </a:endParaRPr>
                    </a:p>
                  </a:txBody>
                  <a:tcPr marL="9437" marR="9437" marT="9437" marB="0" anchor="ctr"/>
                </a:tc>
                <a:extLst>
                  <a:ext uri="{0D108BD9-81ED-4DB2-BD59-A6C34878D82A}">
                    <a16:rowId xmlns:a16="http://schemas.microsoft.com/office/drawing/2014/main" val="10004"/>
                  </a:ext>
                </a:extLst>
              </a:tr>
              <a:tr h="341618">
                <a:tc vMerge="1">
                  <a:txBody>
                    <a:bodyPr/>
                    <a:lstStyle/>
                    <a:p>
                      <a:endParaRPr lang="es-MX"/>
                    </a:p>
                  </a:txBody>
                  <a:tcPr/>
                </a:tc>
                <a:tc>
                  <a:txBody>
                    <a:bodyPr/>
                    <a:lstStyle/>
                    <a:p>
                      <a:pPr algn="l" fontAlgn="ctr"/>
                      <a:r>
                        <a:rPr lang="es-MX" sz="1200" u="none" strike="noStrike" dirty="0">
                          <a:effectLst/>
                        </a:rPr>
                        <a:t>Difusión de resultados </a:t>
                      </a:r>
                      <a:r>
                        <a:rPr lang="es-MX" sz="1200" u="none" strike="noStrike" dirty="0" smtClean="0">
                          <a:effectLst/>
                        </a:rPr>
                        <a:t>y productos obtenidos de </a:t>
                      </a:r>
                      <a:r>
                        <a:rPr lang="es-MX" sz="1200" u="none" strike="noStrike" dirty="0">
                          <a:effectLst/>
                        </a:rPr>
                        <a:t>proyectos de investigación</a:t>
                      </a:r>
                      <a:endParaRPr lang="es-MX" sz="1200" b="0" i="0" u="none" strike="noStrike" dirty="0">
                        <a:solidFill>
                          <a:srgbClr val="000000"/>
                        </a:solidFill>
                        <a:effectLst/>
                        <a:latin typeface="Calibri"/>
                      </a:endParaRPr>
                    </a:p>
                  </a:txBody>
                  <a:tcPr marL="9437" marR="9437" marT="9437" marB="0" anchor="ctr"/>
                </a:tc>
                <a:tc>
                  <a:txBody>
                    <a:bodyPr/>
                    <a:lstStyle/>
                    <a:p>
                      <a:pPr algn="just" fontAlgn="ctr"/>
                      <a:r>
                        <a:rPr lang="es-MX" sz="1200" u="none" strike="noStrike" dirty="0">
                          <a:effectLst/>
                        </a:rPr>
                        <a:t> $                   100,000.00 </a:t>
                      </a:r>
                      <a:endParaRPr lang="es-MX" sz="1200" b="0" i="0" u="none" strike="noStrike" dirty="0">
                        <a:solidFill>
                          <a:srgbClr val="000000"/>
                        </a:solidFill>
                        <a:effectLst/>
                        <a:latin typeface="Calibri"/>
                      </a:endParaRPr>
                    </a:p>
                  </a:txBody>
                  <a:tcPr marL="9437" marR="9437" marT="9437" marB="0" anchor="ctr"/>
                </a:tc>
                <a:extLst>
                  <a:ext uri="{0D108BD9-81ED-4DB2-BD59-A6C34878D82A}">
                    <a16:rowId xmlns:a16="http://schemas.microsoft.com/office/drawing/2014/main" val="10005"/>
                  </a:ext>
                </a:extLst>
              </a:tr>
              <a:tr h="377478">
                <a:tc vMerge="1">
                  <a:txBody>
                    <a:bodyPr/>
                    <a:lstStyle/>
                    <a:p>
                      <a:endParaRPr lang="es-MX"/>
                    </a:p>
                  </a:txBody>
                  <a:tcPr/>
                </a:tc>
                <a:tc>
                  <a:txBody>
                    <a:bodyPr/>
                    <a:lstStyle/>
                    <a:p>
                      <a:pPr algn="l" fontAlgn="ctr"/>
                      <a:r>
                        <a:rPr lang="es-MX" sz="1200" u="none" strike="noStrike">
                          <a:effectLst/>
                        </a:rPr>
                        <a:t>Diseño de estrategias para la búsqueda de recursos adicionales para la Unidad (talleres, conferencias)</a:t>
                      </a:r>
                      <a:endParaRPr lang="es-MX" sz="1200" b="0" i="0" u="none" strike="noStrike">
                        <a:solidFill>
                          <a:srgbClr val="000000"/>
                        </a:solidFill>
                        <a:effectLst/>
                        <a:latin typeface="Calibri"/>
                      </a:endParaRPr>
                    </a:p>
                  </a:txBody>
                  <a:tcPr marL="9437" marR="9437" marT="9437" marB="0" anchor="ctr"/>
                </a:tc>
                <a:tc>
                  <a:txBody>
                    <a:bodyPr/>
                    <a:lstStyle/>
                    <a:p>
                      <a:pPr algn="just" fontAlgn="ctr"/>
                      <a:r>
                        <a:rPr lang="es-MX" sz="1200" u="none" strike="noStrike" dirty="0">
                          <a:effectLst/>
                        </a:rPr>
                        <a:t> $                     50,000.00 </a:t>
                      </a:r>
                      <a:endParaRPr lang="es-MX" sz="1200" b="0" i="0" u="none" strike="noStrike" dirty="0">
                        <a:solidFill>
                          <a:srgbClr val="000000"/>
                        </a:solidFill>
                        <a:effectLst/>
                        <a:latin typeface="Calibri"/>
                      </a:endParaRPr>
                    </a:p>
                  </a:txBody>
                  <a:tcPr marL="9437" marR="9437" marT="9437" marB="0" anchor="ctr"/>
                </a:tc>
                <a:extLst>
                  <a:ext uri="{0D108BD9-81ED-4DB2-BD59-A6C34878D82A}">
                    <a16:rowId xmlns:a16="http://schemas.microsoft.com/office/drawing/2014/main" val="10006"/>
                  </a:ext>
                </a:extLst>
              </a:tr>
              <a:tr h="377478">
                <a:tc vMerge="1">
                  <a:txBody>
                    <a:bodyPr/>
                    <a:lstStyle/>
                    <a:p>
                      <a:endParaRPr lang="es-MX"/>
                    </a:p>
                  </a:txBody>
                  <a:tcPr/>
                </a:tc>
                <a:tc>
                  <a:txBody>
                    <a:bodyPr/>
                    <a:lstStyle/>
                    <a:p>
                      <a:pPr algn="l" fontAlgn="ctr"/>
                      <a:r>
                        <a:rPr lang="es-MX" sz="1200" u="none" strike="noStrike" dirty="0">
                          <a:effectLst/>
                        </a:rPr>
                        <a:t>Apoyo a las actividades </a:t>
                      </a:r>
                      <a:r>
                        <a:rPr lang="es-MX" sz="1200" u="none" strike="noStrike" dirty="0" smtClean="0">
                          <a:effectLst/>
                        </a:rPr>
                        <a:t>divisionales de </a:t>
                      </a:r>
                      <a:r>
                        <a:rPr lang="es-MX" sz="1200" u="none" strike="noStrike" dirty="0">
                          <a:effectLst/>
                        </a:rPr>
                        <a:t>preservación y difusión de la cultura de las divisiones</a:t>
                      </a:r>
                      <a:endParaRPr lang="es-MX" sz="1200" b="0" i="0" u="none" strike="noStrike" dirty="0">
                        <a:solidFill>
                          <a:srgbClr val="000000"/>
                        </a:solidFill>
                        <a:effectLst/>
                        <a:latin typeface="Calibri"/>
                      </a:endParaRPr>
                    </a:p>
                  </a:txBody>
                  <a:tcPr marL="9437" marR="9437" marT="9437" marB="0" anchor="ctr"/>
                </a:tc>
                <a:tc>
                  <a:txBody>
                    <a:bodyPr/>
                    <a:lstStyle/>
                    <a:p>
                      <a:pPr algn="just" fontAlgn="ctr"/>
                      <a:r>
                        <a:rPr lang="es-MX" sz="1200" u="none" strike="noStrike" dirty="0">
                          <a:effectLst/>
                        </a:rPr>
                        <a:t> $                   100,000.00 </a:t>
                      </a:r>
                      <a:endParaRPr lang="es-MX" sz="1200" b="0" i="0" u="none" strike="noStrike" dirty="0">
                        <a:solidFill>
                          <a:srgbClr val="000000"/>
                        </a:solidFill>
                        <a:effectLst/>
                        <a:latin typeface="Calibri"/>
                      </a:endParaRPr>
                    </a:p>
                  </a:txBody>
                  <a:tcPr marL="9437" marR="9437" marT="9437" marB="0" anchor="ctr"/>
                </a:tc>
                <a:extLst>
                  <a:ext uri="{0D108BD9-81ED-4DB2-BD59-A6C34878D82A}">
                    <a16:rowId xmlns:a16="http://schemas.microsoft.com/office/drawing/2014/main" val="10007"/>
                  </a:ext>
                </a:extLst>
              </a:tr>
              <a:tr h="341618">
                <a:tc vMerge="1">
                  <a:txBody>
                    <a:bodyPr/>
                    <a:lstStyle/>
                    <a:p>
                      <a:endParaRPr lang="es-MX"/>
                    </a:p>
                  </a:txBody>
                  <a:tcPr/>
                </a:tc>
                <a:tc>
                  <a:txBody>
                    <a:bodyPr/>
                    <a:lstStyle/>
                    <a:p>
                      <a:pPr algn="r" fontAlgn="ctr"/>
                      <a:r>
                        <a:rPr lang="es-MX" sz="1200" b="1" u="none" strike="noStrike" dirty="0">
                          <a:effectLst/>
                        </a:rPr>
                        <a:t>Total: Identidad y comunicación estratégica</a:t>
                      </a:r>
                      <a:endParaRPr lang="es-MX" sz="1200" b="1" i="0" u="none" strike="noStrike" dirty="0">
                        <a:solidFill>
                          <a:srgbClr val="000000"/>
                        </a:solidFill>
                        <a:effectLst/>
                        <a:latin typeface="Calibri"/>
                      </a:endParaRPr>
                    </a:p>
                  </a:txBody>
                  <a:tcPr marL="9437" marR="9437" marT="9437" marB="0" anchor="ctr"/>
                </a:tc>
                <a:tc>
                  <a:txBody>
                    <a:bodyPr/>
                    <a:lstStyle/>
                    <a:p>
                      <a:pPr algn="just" fontAlgn="ctr"/>
                      <a:r>
                        <a:rPr lang="es-MX" sz="1200" b="1" u="none" strike="noStrike" dirty="0">
                          <a:effectLst/>
                        </a:rPr>
                        <a:t> $                   800,000.00 </a:t>
                      </a:r>
                      <a:endParaRPr lang="es-MX" sz="1200" b="1" i="0" u="none" strike="noStrike" dirty="0">
                        <a:solidFill>
                          <a:srgbClr val="000000"/>
                        </a:solidFill>
                        <a:effectLst/>
                        <a:latin typeface="Calibri"/>
                      </a:endParaRPr>
                    </a:p>
                  </a:txBody>
                  <a:tcPr marL="9437" marR="9437" marT="9437" marB="0" anchor="ctr"/>
                </a:tc>
                <a:extLst>
                  <a:ext uri="{0D108BD9-81ED-4DB2-BD59-A6C34878D82A}">
                    <a16:rowId xmlns:a16="http://schemas.microsoft.com/office/drawing/2014/main" val="10008"/>
                  </a:ext>
                </a:extLst>
              </a:tr>
              <a:tr h="341618">
                <a:tc rowSpan="3">
                  <a:txBody>
                    <a:bodyPr/>
                    <a:lstStyle/>
                    <a:p>
                      <a:pPr algn="l" fontAlgn="ctr"/>
                      <a:r>
                        <a:rPr lang="es-MX" sz="1200" u="none" strike="noStrike" dirty="0">
                          <a:effectLst/>
                        </a:rPr>
                        <a:t>Gestión institucional de la </a:t>
                      </a:r>
                      <a:r>
                        <a:rPr lang="es-MX" sz="1200" u="none" strike="noStrike" dirty="0" smtClean="0">
                          <a:effectLst/>
                        </a:rPr>
                        <a:t>oficina de la </a:t>
                      </a:r>
                      <a:r>
                        <a:rPr lang="es-MX" sz="1200" u="none" strike="noStrike" dirty="0">
                          <a:effectLst/>
                        </a:rPr>
                        <a:t>Rectoría</a:t>
                      </a:r>
                      <a:endParaRPr lang="es-MX" sz="1200" b="0" i="0" u="none" strike="noStrike" dirty="0">
                        <a:solidFill>
                          <a:srgbClr val="000000"/>
                        </a:solidFill>
                        <a:effectLst/>
                        <a:latin typeface="Calibri"/>
                      </a:endParaRPr>
                    </a:p>
                  </a:txBody>
                  <a:tcPr marL="9437" marR="9437" marT="9437" marB="0" anchor="ctr"/>
                </a:tc>
                <a:tc>
                  <a:txBody>
                    <a:bodyPr/>
                    <a:lstStyle/>
                    <a:p>
                      <a:pPr algn="l" fontAlgn="ctr"/>
                      <a:r>
                        <a:rPr lang="es-MX" sz="1200" u="none" strike="noStrike">
                          <a:effectLst/>
                        </a:rPr>
                        <a:t>Operación</a:t>
                      </a:r>
                      <a:endParaRPr lang="es-MX" sz="1200" b="0" i="0" u="none" strike="noStrike">
                        <a:solidFill>
                          <a:srgbClr val="000000"/>
                        </a:solidFill>
                        <a:effectLst/>
                        <a:latin typeface="Calibri"/>
                      </a:endParaRPr>
                    </a:p>
                  </a:txBody>
                  <a:tcPr marL="9437" marR="9437" marT="9437" marB="0" anchor="ctr"/>
                </a:tc>
                <a:tc>
                  <a:txBody>
                    <a:bodyPr/>
                    <a:lstStyle/>
                    <a:p>
                      <a:pPr algn="just" fontAlgn="ctr"/>
                      <a:r>
                        <a:rPr lang="es-MX" sz="1200" u="none" strike="noStrike" dirty="0">
                          <a:effectLst/>
                        </a:rPr>
                        <a:t> $                   131,179.00 </a:t>
                      </a:r>
                      <a:endParaRPr lang="es-MX" sz="1200" b="0" i="0" u="none" strike="noStrike" dirty="0">
                        <a:solidFill>
                          <a:srgbClr val="000000"/>
                        </a:solidFill>
                        <a:effectLst/>
                        <a:latin typeface="Calibri"/>
                      </a:endParaRPr>
                    </a:p>
                  </a:txBody>
                  <a:tcPr marL="9437" marR="9437" marT="9437" marB="0" anchor="ctr"/>
                </a:tc>
                <a:extLst>
                  <a:ext uri="{0D108BD9-81ED-4DB2-BD59-A6C34878D82A}">
                    <a16:rowId xmlns:a16="http://schemas.microsoft.com/office/drawing/2014/main" val="10009"/>
                  </a:ext>
                </a:extLst>
              </a:tr>
              <a:tr h="341618">
                <a:tc vMerge="1">
                  <a:txBody>
                    <a:bodyPr/>
                    <a:lstStyle/>
                    <a:p>
                      <a:endParaRPr lang="es-MX"/>
                    </a:p>
                  </a:txBody>
                  <a:tcPr/>
                </a:tc>
                <a:tc>
                  <a:txBody>
                    <a:bodyPr/>
                    <a:lstStyle/>
                    <a:p>
                      <a:pPr algn="l" fontAlgn="ctr"/>
                      <a:r>
                        <a:rPr lang="es-MX" sz="1200" u="none" strike="noStrike">
                          <a:effectLst/>
                        </a:rPr>
                        <a:t>Tiempo extraordinario</a:t>
                      </a:r>
                      <a:endParaRPr lang="es-MX" sz="1200" b="0" i="0" u="none" strike="noStrike">
                        <a:solidFill>
                          <a:srgbClr val="000000"/>
                        </a:solidFill>
                        <a:effectLst/>
                        <a:latin typeface="Calibri"/>
                      </a:endParaRPr>
                    </a:p>
                  </a:txBody>
                  <a:tcPr marL="9437" marR="9437" marT="9437" marB="0" anchor="ctr"/>
                </a:tc>
                <a:tc>
                  <a:txBody>
                    <a:bodyPr/>
                    <a:lstStyle/>
                    <a:p>
                      <a:pPr algn="just" fontAlgn="ctr"/>
                      <a:r>
                        <a:rPr lang="es-MX" sz="1200" u="none" strike="noStrike" dirty="0">
                          <a:effectLst/>
                        </a:rPr>
                        <a:t> $                   120,741.00 </a:t>
                      </a:r>
                      <a:endParaRPr lang="es-MX" sz="1200" b="0" i="0" u="none" strike="noStrike" dirty="0">
                        <a:solidFill>
                          <a:srgbClr val="000000"/>
                        </a:solidFill>
                        <a:effectLst/>
                        <a:latin typeface="Calibri"/>
                      </a:endParaRPr>
                    </a:p>
                  </a:txBody>
                  <a:tcPr marL="9437" marR="9437" marT="9437" marB="0" anchor="ctr"/>
                </a:tc>
                <a:extLst>
                  <a:ext uri="{0D108BD9-81ED-4DB2-BD59-A6C34878D82A}">
                    <a16:rowId xmlns:a16="http://schemas.microsoft.com/office/drawing/2014/main" val="10010"/>
                  </a:ext>
                </a:extLst>
              </a:tr>
              <a:tr h="341618">
                <a:tc vMerge="1">
                  <a:txBody>
                    <a:bodyPr/>
                    <a:lstStyle/>
                    <a:p>
                      <a:endParaRPr lang="es-MX"/>
                    </a:p>
                  </a:txBody>
                  <a:tcPr/>
                </a:tc>
                <a:tc>
                  <a:txBody>
                    <a:bodyPr/>
                    <a:lstStyle/>
                    <a:p>
                      <a:pPr algn="r" fontAlgn="ctr"/>
                      <a:r>
                        <a:rPr lang="es-MX" sz="1200" b="1" u="none" strike="noStrike" dirty="0">
                          <a:effectLst/>
                        </a:rPr>
                        <a:t>Total: Gestión de Rectoría</a:t>
                      </a:r>
                      <a:endParaRPr lang="es-MX" sz="1200" b="1" i="0" u="none" strike="noStrike" dirty="0">
                        <a:solidFill>
                          <a:srgbClr val="000000"/>
                        </a:solidFill>
                        <a:effectLst/>
                        <a:latin typeface="Calibri"/>
                      </a:endParaRPr>
                    </a:p>
                  </a:txBody>
                  <a:tcPr marL="9437" marR="9437" marT="9437" marB="0" anchor="ctr"/>
                </a:tc>
                <a:tc>
                  <a:txBody>
                    <a:bodyPr/>
                    <a:lstStyle/>
                    <a:p>
                      <a:pPr algn="just" fontAlgn="ctr"/>
                      <a:r>
                        <a:rPr lang="es-MX" sz="1200" b="1" u="none" strike="noStrike" dirty="0">
                          <a:effectLst/>
                        </a:rPr>
                        <a:t> $                   251,920.00 </a:t>
                      </a:r>
                      <a:endParaRPr lang="es-MX" sz="1200" b="1" i="0" u="none" strike="noStrike" dirty="0">
                        <a:solidFill>
                          <a:srgbClr val="000000"/>
                        </a:solidFill>
                        <a:effectLst/>
                        <a:latin typeface="Calibri"/>
                      </a:endParaRPr>
                    </a:p>
                  </a:txBody>
                  <a:tcPr marL="9437" marR="9437" marT="9437" marB="0" anchor="ctr"/>
                </a:tc>
                <a:extLst>
                  <a:ext uri="{0D108BD9-81ED-4DB2-BD59-A6C34878D82A}">
                    <a16:rowId xmlns:a16="http://schemas.microsoft.com/office/drawing/2014/main" val="10011"/>
                  </a:ext>
                </a:extLst>
              </a:tr>
              <a:tr h="341618">
                <a:tc>
                  <a:txBody>
                    <a:bodyPr/>
                    <a:lstStyle/>
                    <a:p>
                      <a:pPr algn="l" fontAlgn="ctr"/>
                      <a:endParaRPr lang="es-MX" sz="1200" b="0" i="0" u="none" strike="noStrike">
                        <a:solidFill>
                          <a:srgbClr val="000000"/>
                        </a:solidFill>
                        <a:effectLst/>
                        <a:latin typeface="Calibri"/>
                      </a:endParaRPr>
                    </a:p>
                  </a:txBody>
                  <a:tcPr marL="9437" marR="9437" marT="9437" marB="0" anchor="ctr"/>
                </a:tc>
                <a:tc>
                  <a:txBody>
                    <a:bodyPr/>
                    <a:lstStyle/>
                    <a:p>
                      <a:pPr algn="r" fontAlgn="ctr"/>
                      <a:r>
                        <a:rPr lang="es-MX" sz="1200" b="1" u="none" strike="noStrike" dirty="0">
                          <a:effectLst/>
                        </a:rPr>
                        <a:t>Total Rectoría</a:t>
                      </a:r>
                      <a:endParaRPr lang="es-MX" sz="1200" b="1" i="0" u="none" strike="noStrike" dirty="0">
                        <a:solidFill>
                          <a:srgbClr val="000000"/>
                        </a:solidFill>
                        <a:effectLst/>
                        <a:latin typeface="Calibri"/>
                      </a:endParaRPr>
                    </a:p>
                  </a:txBody>
                  <a:tcPr marL="9437" marR="9437" marT="9437" marB="0" anchor="ctr"/>
                </a:tc>
                <a:tc>
                  <a:txBody>
                    <a:bodyPr/>
                    <a:lstStyle/>
                    <a:p>
                      <a:pPr algn="just" fontAlgn="ctr"/>
                      <a:r>
                        <a:rPr lang="es-MX" sz="1200" b="1" u="none" strike="noStrike" dirty="0">
                          <a:effectLst/>
                        </a:rPr>
                        <a:t> $               3,951,920.00 </a:t>
                      </a:r>
                      <a:endParaRPr lang="es-MX" sz="1200" b="1" i="0" u="none" strike="noStrike" dirty="0">
                        <a:solidFill>
                          <a:srgbClr val="000000"/>
                        </a:solidFill>
                        <a:effectLst/>
                        <a:latin typeface="Calibri"/>
                      </a:endParaRPr>
                    </a:p>
                  </a:txBody>
                  <a:tcPr marL="9437" marR="9437" marT="9437" marB="0" anchor="ct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402512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5 CuadroTexto"/>
          <p:cNvSpPr txBox="1">
            <a:spLocks noChangeArrowheads="1"/>
          </p:cNvSpPr>
          <p:nvPr/>
        </p:nvSpPr>
        <p:spPr bwMode="auto">
          <a:xfrm>
            <a:off x="3491880" y="692696"/>
            <a:ext cx="176843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s-MX" b="1" dirty="0" smtClean="0">
                <a:latin typeface="Tahoma" pitchFamily="34" charset="0"/>
                <a:cs typeface="Times New Roman" pitchFamily="18" charset="0"/>
              </a:rPr>
              <a:t>Antecedentes</a:t>
            </a:r>
            <a:endParaRPr lang="es-MX" b="1" dirty="0">
              <a:latin typeface="Tahoma" pitchFamily="34" charset="0"/>
              <a:cs typeface="Times New Roman" pitchFamily="18" charset="0"/>
            </a:endParaRPr>
          </a:p>
        </p:txBody>
      </p:sp>
      <p:sp>
        <p:nvSpPr>
          <p:cNvPr id="3" name="2 Rectángulo"/>
          <p:cNvSpPr/>
          <p:nvPr/>
        </p:nvSpPr>
        <p:spPr>
          <a:xfrm>
            <a:off x="420688" y="1628800"/>
            <a:ext cx="8327776" cy="1569660"/>
          </a:xfrm>
          <a:prstGeom prst="rect">
            <a:avLst/>
          </a:prstGeom>
        </p:spPr>
        <p:txBody>
          <a:bodyPr wrap="square">
            <a:spAutoFit/>
          </a:bodyPr>
          <a:lstStyle/>
          <a:p>
            <a:pPr algn="just"/>
            <a:r>
              <a:rPr lang="es-MX" sz="1600" dirty="0" smtClean="0"/>
              <a:t>El Proyecto de </a:t>
            </a:r>
            <a:r>
              <a:rPr lang="es-MX" sz="1600" dirty="0"/>
              <a:t>P</a:t>
            </a:r>
            <a:r>
              <a:rPr lang="es-MX" sz="1600" dirty="0" smtClean="0"/>
              <a:t>resupuesto que se presenta a consideración del Consejo Académico, da cumplimiento a los artículos 16, fracción I, 20, fracción V y 23, fracción III, de la Ley Orgánica; los artículos 30, fracción I y 47, fracción XIV del Reglamento Orgánico; a los artículos 3 al 7 y 10 del Reglamento del Presupuesto de la Universidad Autónoma Metropolitana y a los Lineamientos del Patronato para la formulación del proyecto de presupuesto anual de ingresos y egresos de la Universidad.</a:t>
            </a:r>
            <a:endParaRPr lang="es-MX" sz="1600" dirty="0"/>
          </a:p>
        </p:txBody>
      </p:sp>
      <p:sp>
        <p:nvSpPr>
          <p:cNvPr id="4" name="3 Rectángulo"/>
          <p:cNvSpPr/>
          <p:nvPr/>
        </p:nvSpPr>
        <p:spPr>
          <a:xfrm>
            <a:off x="420688" y="3246075"/>
            <a:ext cx="8327776" cy="830997"/>
          </a:xfrm>
          <a:prstGeom prst="rect">
            <a:avLst/>
          </a:prstGeom>
        </p:spPr>
        <p:txBody>
          <a:bodyPr wrap="square">
            <a:spAutoFit/>
          </a:bodyPr>
          <a:lstStyle/>
          <a:p>
            <a:pPr algn="just"/>
            <a:r>
              <a:rPr lang="es-MX" sz="1600" dirty="0" smtClean="0"/>
              <a:t>La presente propuesta integra los techos de presupuesto acordados </a:t>
            </a:r>
            <a:r>
              <a:rPr lang="es-MX" sz="1600" dirty="0"/>
              <a:t>para el ejercicio 2017con </a:t>
            </a:r>
            <a:r>
              <a:rPr lang="es-MX" sz="1600" dirty="0" smtClean="0"/>
              <a:t>los directores de División, </a:t>
            </a:r>
            <a:r>
              <a:rPr lang="es-MX" sz="1600" dirty="0"/>
              <a:t>así como </a:t>
            </a:r>
            <a:r>
              <a:rPr lang="es-MX" sz="1600" dirty="0" smtClean="0"/>
              <a:t>la descripción de los recursos </a:t>
            </a:r>
            <a:r>
              <a:rPr lang="es-MX" sz="1600" dirty="0"/>
              <a:t>de la Rectoría y </a:t>
            </a:r>
            <a:r>
              <a:rPr lang="es-MX" sz="1600" dirty="0" smtClean="0"/>
              <a:t>la Secretaría de la Unidad Cuajimalpa.</a:t>
            </a:r>
            <a:endParaRPr lang="es-MX" sz="1600" dirty="0"/>
          </a:p>
        </p:txBody>
      </p:sp>
      <p:sp>
        <p:nvSpPr>
          <p:cNvPr id="5" name="4 Rectángulo"/>
          <p:cNvSpPr/>
          <p:nvPr/>
        </p:nvSpPr>
        <p:spPr>
          <a:xfrm>
            <a:off x="408112" y="4251285"/>
            <a:ext cx="8327776" cy="830997"/>
          </a:xfrm>
          <a:prstGeom prst="rect">
            <a:avLst/>
          </a:prstGeom>
        </p:spPr>
        <p:txBody>
          <a:bodyPr wrap="square">
            <a:spAutoFit/>
          </a:bodyPr>
          <a:lstStyle/>
          <a:p>
            <a:pPr algn="just"/>
            <a:r>
              <a:rPr lang="es-ES" sz="1600" dirty="0" smtClean="0"/>
              <a:t>Cabe señalar que la formulación de este Proyecto de Presupuesto se realizó en una sola etapa y en ella se alinearon los proyectos que lo integran con el Plan de </a:t>
            </a:r>
            <a:r>
              <a:rPr lang="es-ES" sz="1600" dirty="0"/>
              <a:t>D</a:t>
            </a:r>
            <a:r>
              <a:rPr lang="es-ES" sz="1600" dirty="0" smtClean="0"/>
              <a:t>esarrollo Institucional 2012-2024 de la Unidad Cuajimalpa.</a:t>
            </a:r>
            <a:endParaRPr lang="es-MX" sz="1600" dirty="0"/>
          </a:p>
        </p:txBody>
      </p:sp>
      <p:sp>
        <p:nvSpPr>
          <p:cNvPr id="8" name="7 Marcador de número de diapositiva"/>
          <p:cNvSpPr>
            <a:spLocks noGrp="1"/>
          </p:cNvSpPr>
          <p:nvPr>
            <p:ph type="sldNum" sz="quarter" idx="12"/>
          </p:nvPr>
        </p:nvSpPr>
        <p:spPr/>
        <p:txBody>
          <a:bodyPr/>
          <a:lstStyle/>
          <a:p>
            <a:fld id="{FF82613E-67FC-413B-BB09-D649653256A5}" type="slidenum">
              <a:rPr lang="es-MX" smtClean="0"/>
              <a:t>2</a:t>
            </a:fld>
            <a:endParaRPr lang="es-MX"/>
          </a:p>
        </p:txBody>
      </p:sp>
    </p:spTree>
    <p:extLst>
      <p:ext uri="{BB962C8B-B14F-4D97-AF65-F5344CB8AC3E}">
        <p14:creationId xmlns:p14="http://schemas.microsoft.com/office/powerpoint/2010/main" val="52288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986" y="1118349"/>
            <a:ext cx="9139014" cy="5262979"/>
          </a:xfrm>
          <a:prstGeom prst="rect">
            <a:avLst/>
          </a:prstGeom>
        </p:spPr>
        <p:txBody>
          <a:bodyPr wrap="square">
            <a:spAutoFit/>
          </a:bodyPr>
          <a:lstStyle/>
          <a:p>
            <a:pPr algn="just"/>
            <a:r>
              <a:rPr lang="es-MX" sz="1600" dirty="0" smtClean="0"/>
              <a:t>La Universidad Autónoma Metropolitana elaboró un plan de acción para alinear su proceso de planeación con la Ley General de Contabilidad Gubernamental lo cual implicó, entre otros cambios, el reemplazo del catálogo de partidas, por el Clasificador por Objeto de Gasto de la Federación.</a:t>
            </a:r>
          </a:p>
          <a:p>
            <a:pPr algn="just"/>
            <a:endParaRPr lang="es-MX" sz="1600" dirty="0"/>
          </a:p>
          <a:p>
            <a:pPr algn="just"/>
            <a:r>
              <a:rPr lang="es-MX" sz="1600" dirty="0" smtClean="0"/>
              <a:t>Asimismo se consideró necesario incluir en el Módulo de Elaboración del Presupuesto por Programas, la información de los proyectos de investigación aprobados en Consejos Divisionales para solventar oportunamente los requerimientos de la Auditoría Superior de la Federación.</a:t>
            </a:r>
          </a:p>
          <a:p>
            <a:pPr algn="just"/>
            <a:endParaRPr lang="es-MX" sz="1600" dirty="0"/>
          </a:p>
          <a:p>
            <a:pPr algn="just"/>
            <a:r>
              <a:rPr lang="es-MX" sz="1600" dirty="0" smtClean="0"/>
              <a:t>Los techos de las unidades tuvieron una reducción; en el caso de la Unidad Cuajimalpa el monto aprobado fue de </a:t>
            </a:r>
            <a:r>
              <a:rPr lang="es-ES" sz="1600" dirty="0"/>
              <a:t>$71,073,420.00 </a:t>
            </a:r>
            <a:r>
              <a:rPr lang="es-MX" sz="1600" dirty="0"/>
              <a:t>que representa </a:t>
            </a:r>
            <a:r>
              <a:rPr lang="es-MX" sz="1600" dirty="0" smtClean="0"/>
              <a:t>una disminución de $13,055,206.00 (15.52%), respecto al monto asignado en 2016. Con estas </a:t>
            </a:r>
            <a:r>
              <a:rPr lang="es-ES" sz="1600" dirty="0" smtClean="0"/>
              <a:t>consideraciones anteriores, </a:t>
            </a:r>
            <a:r>
              <a:rPr lang="es-ES" sz="1600" dirty="0"/>
              <a:t>se integraron los diferentes proyectos </a:t>
            </a:r>
            <a:r>
              <a:rPr lang="es-ES" sz="1600" dirty="0" smtClean="0"/>
              <a:t>en </a:t>
            </a:r>
            <a:r>
              <a:rPr lang="es-ES" sz="1600" dirty="0"/>
              <a:t>prioridad 1. </a:t>
            </a:r>
            <a:endParaRPr lang="es-MX" sz="1600" dirty="0"/>
          </a:p>
          <a:p>
            <a:pPr algn="just"/>
            <a:endParaRPr lang="es-MX" sz="1600" dirty="0" smtClean="0"/>
          </a:p>
          <a:p>
            <a:pPr algn="just"/>
            <a:r>
              <a:rPr lang="es-ES" sz="1600" dirty="0"/>
              <a:t>En cuanto </a:t>
            </a:r>
            <a:r>
              <a:rPr lang="es-ES" sz="1600" dirty="0" smtClean="0"/>
              <a:t>a las divisiones, </a:t>
            </a:r>
            <a:r>
              <a:rPr lang="es-ES" sz="1600" dirty="0"/>
              <a:t>se acordó un techo presupuestal de $4,400,000.00, el cual se someterá a </a:t>
            </a:r>
            <a:r>
              <a:rPr lang="es-ES" sz="1600" dirty="0" smtClean="0"/>
              <a:t>aprobación de los Consejos Divisionales.</a:t>
            </a:r>
          </a:p>
          <a:p>
            <a:pPr algn="just"/>
            <a:endParaRPr lang="es-ES" sz="1600" dirty="0"/>
          </a:p>
          <a:p>
            <a:pPr algn="just"/>
            <a:r>
              <a:rPr lang="es-ES" sz="1600" dirty="0" smtClean="0"/>
              <a:t>En </a:t>
            </a:r>
            <a:r>
              <a:rPr lang="es-ES" sz="1600" dirty="0"/>
              <a:t>las estructuras </a:t>
            </a:r>
            <a:r>
              <a:rPr lang="es-ES" sz="1600" dirty="0" smtClean="0"/>
              <a:t>de la </a:t>
            </a:r>
            <a:r>
              <a:rPr lang="es-ES" sz="1600" dirty="0"/>
              <a:t>Rectoría y </a:t>
            </a:r>
            <a:r>
              <a:rPr lang="es-ES" sz="1600" dirty="0" smtClean="0"/>
              <a:t>la Secretaría </a:t>
            </a:r>
            <a:r>
              <a:rPr lang="es-ES" sz="1600" dirty="0"/>
              <a:t>de Unidad se encuentran los gastos destinados a cubrir las partidas protegidas, por un monto de $21,692,052.00, las cuales incluyen el pago de servicios de agua, energía eléctrica, teléfono, mantenimiento de sistemas institucionales de comunicación e información, premios, adquisición de acervo bibliográfico</a:t>
            </a:r>
            <a:r>
              <a:rPr lang="es-ES" sz="1600" dirty="0" smtClean="0"/>
              <a:t>, ropa de trabajo, </a:t>
            </a:r>
            <a:r>
              <a:rPr lang="es-ES" sz="1600" dirty="0"/>
              <a:t>gastos financieros y consumibles para </a:t>
            </a:r>
            <a:r>
              <a:rPr lang="es-ES" sz="1600" dirty="0" smtClean="0"/>
              <a:t>el comedor. </a:t>
            </a:r>
            <a:r>
              <a:rPr lang="es-ES" sz="1600" dirty="0"/>
              <a:t>Este monto </a:t>
            </a:r>
            <a:r>
              <a:rPr lang="es-ES" sz="1600" dirty="0" smtClean="0"/>
              <a:t>se incrementó en </a:t>
            </a:r>
            <a:r>
              <a:rPr lang="es-ES" sz="1600" dirty="0"/>
              <a:t>un 8.67% respecto al </a:t>
            </a:r>
            <a:r>
              <a:rPr lang="es-ES" sz="1600" dirty="0" smtClean="0"/>
              <a:t>2016.</a:t>
            </a:r>
            <a:endParaRPr lang="es-MX" sz="1600" dirty="0"/>
          </a:p>
        </p:txBody>
      </p:sp>
      <p:sp>
        <p:nvSpPr>
          <p:cNvPr id="4" name="5 CuadroTexto"/>
          <p:cNvSpPr txBox="1">
            <a:spLocks noChangeArrowheads="1"/>
          </p:cNvSpPr>
          <p:nvPr/>
        </p:nvSpPr>
        <p:spPr bwMode="auto">
          <a:xfrm>
            <a:off x="2051720" y="476672"/>
            <a:ext cx="489654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s-MX" b="1" dirty="0">
                <a:latin typeface="Tahoma" pitchFamily="34" charset="0"/>
                <a:cs typeface="Times New Roman" pitchFamily="18" charset="0"/>
              </a:rPr>
              <a:t>Proceso de elaboración del presupuesto</a:t>
            </a:r>
          </a:p>
        </p:txBody>
      </p:sp>
      <p:sp>
        <p:nvSpPr>
          <p:cNvPr id="7" name="6 Marcador de número de diapositiva"/>
          <p:cNvSpPr>
            <a:spLocks noGrp="1"/>
          </p:cNvSpPr>
          <p:nvPr>
            <p:ph type="sldNum" sz="quarter" idx="12"/>
          </p:nvPr>
        </p:nvSpPr>
        <p:spPr/>
        <p:txBody>
          <a:bodyPr/>
          <a:lstStyle/>
          <a:p>
            <a:fld id="{FF82613E-67FC-413B-BB09-D649653256A5}" type="slidenum">
              <a:rPr lang="es-MX" smtClean="0"/>
              <a:t>3</a:t>
            </a:fld>
            <a:endParaRPr lang="es-MX"/>
          </a:p>
        </p:txBody>
      </p:sp>
    </p:spTree>
    <p:extLst>
      <p:ext uri="{BB962C8B-B14F-4D97-AF65-F5344CB8AC3E}">
        <p14:creationId xmlns:p14="http://schemas.microsoft.com/office/powerpoint/2010/main" val="1859644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número de diapositiva"/>
          <p:cNvSpPr>
            <a:spLocks noGrp="1"/>
          </p:cNvSpPr>
          <p:nvPr>
            <p:ph type="sldNum" sz="quarter" idx="12"/>
          </p:nvPr>
        </p:nvSpPr>
        <p:spPr/>
        <p:txBody>
          <a:bodyPr/>
          <a:lstStyle/>
          <a:p>
            <a:fld id="{FF82613E-67FC-413B-BB09-D649653256A5}" type="slidenum">
              <a:rPr lang="es-MX" smtClean="0"/>
              <a:t>4</a:t>
            </a:fld>
            <a:endParaRPr lang="es-MX"/>
          </a:p>
        </p:txBody>
      </p:sp>
      <p:sp>
        <p:nvSpPr>
          <p:cNvPr id="3" name="Rectangle 5"/>
          <p:cNvSpPr>
            <a:spLocks noChangeArrowheads="1"/>
          </p:cNvSpPr>
          <p:nvPr/>
        </p:nvSpPr>
        <p:spPr bwMode="auto">
          <a:xfrm>
            <a:off x="755576" y="239048"/>
            <a:ext cx="7704856" cy="623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Presupuesto de años recientes</a:t>
            </a:r>
            <a:endParaRPr lang="es-ES" sz="2800" b="1" dirty="0">
              <a:latin typeface="+mj-lt"/>
              <a:cs typeface="Times New Roman" pitchFamily="18" charset="0"/>
            </a:endParaRPr>
          </a:p>
        </p:txBody>
      </p:sp>
      <p:graphicFrame>
        <p:nvGraphicFramePr>
          <p:cNvPr id="4" name="Tabla 4"/>
          <p:cNvGraphicFramePr>
            <a:graphicFrameLocks noGrp="1"/>
          </p:cNvGraphicFramePr>
          <p:nvPr>
            <p:extLst>
              <p:ext uri="{D42A27DB-BD31-4B8C-83A1-F6EECF244321}">
                <p14:modId xmlns:p14="http://schemas.microsoft.com/office/powerpoint/2010/main" val="3802122085"/>
              </p:ext>
            </p:extLst>
          </p:nvPr>
        </p:nvGraphicFramePr>
        <p:xfrm>
          <a:off x="6388434" y="5423624"/>
          <a:ext cx="2820143" cy="741680"/>
        </p:xfrm>
        <a:graphic>
          <a:graphicData uri="http://schemas.openxmlformats.org/drawingml/2006/table">
            <a:tbl>
              <a:tblPr firstRow="1" bandRow="1">
                <a:tableStyleId>{D113A9D2-9D6B-4929-AA2D-F23B5EE8CBE7}</a:tableStyleId>
              </a:tblPr>
              <a:tblGrid>
                <a:gridCol w="1049884">
                  <a:extLst>
                    <a:ext uri="{9D8B030D-6E8A-4147-A177-3AD203B41FA5}">
                      <a16:colId xmlns:a16="http://schemas.microsoft.com/office/drawing/2014/main" val="20000"/>
                    </a:ext>
                  </a:extLst>
                </a:gridCol>
                <a:gridCol w="1041329">
                  <a:extLst>
                    <a:ext uri="{9D8B030D-6E8A-4147-A177-3AD203B41FA5}">
                      <a16:colId xmlns:a16="http://schemas.microsoft.com/office/drawing/2014/main" val="20001"/>
                    </a:ext>
                  </a:extLst>
                </a:gridCol>
                <a:gridCol w="728930">
                  <a:extLst>
                    <a:ext uri="{9D8B030D-6E8A-4147-A177-3AD203B41FA5}">
                      <a16:colId xmlns:a16="http://schemas.microsoft.com/office/drawing/2014/main" val="20002"/>
                    </a:ext>
                  </a:extLst>
                </a:gridCol>
              </a:tblGrid>
              <a:tr h="370840">
                <a:tc>
                  <a:txBody>
                    <a:bodyPr/>
                    <a:lstStyle/>
                    <a:p>
                      <a:pPr algn="ctr"/>
                      <a:r>
                        <a:rPr lang="es-ES" sz="1600" dirty="0" smtClean="0"/>
                        <a:t>2014</a:t>
                      </a:r>
                      <a:endParaRPr lang="es-ES" sz="1600" b="0" dirty="0"/>
                    </a:p>
                  </a:txBody>
                  <a:tcPr/>
                </a:tc>
                <a:tc>
                  <a:txBody>
                    <a:bodyPr/>
                    <a:lstStyle/>
                    <a:p>
                      <a:pPr algn="ctr"/>
                      <a:r>
                        <a:rPr lang="es-ES" sz="1600" dirty="0" smtClean="0"/>
                        <a:t>2015</a:t>
                      </a:r>
                      <a:endParaRPr lang="es-ES" sz="1600" b="0" dirty="0"/>
                    </a:p>
                  </a:txBody>
                  <a:tcPr/>
                </a:tc>
                <a:tc>
                  <a:txBody>
                    <a:bodyPr/>
                    <a:lstStyle/>
                    <a:p>
                      <a:pPr algn="ctr"/>
                      <a:r>
                        <a:rPr lang="es-ES" sz="1600" dirty="0" smtClean="0"/>
                        <a:t>2016</a:t>
                      </a:r>
                      <a:endParaRPr lang="es-ES" sz="1600" b="0" dirty="0"/>
                    </a:p>
                  </a:txBody>
                  <a:tcPr/>
                </a:tc>
                <a:extLst>
                  <a:ext uri="{0D108BD9-81ED-4DB2-BD59-A6C34878D82A}">
                    <a16:rowId xmlns:a16="http://schemas.microsoft.com/office/drawing/2014/main" val="10000"/>
                  </a:ext>
                </a:extLst>
              </a:tr>
              <a:tr h="370840">
                <a:tc>
                  <a:txBody>
                    <a:bodyPr/>
                    <a:lstStyle/>
                    <a:p>
                      <a:pPr algn="ctr"/>
                      <a:r>
                        <a:rPr lang="es-ES" sz="1600" dirty="0" smtClean="0"/>
                        <a:t>4.08%</a:t>
                      </a:r>
                      <a:endParaRPr lang="es-ES" sz="1600" b="0" dirty="0"/>
                    </a:p>
                  </a:txBody>
                  <a:tcPr/>
                </a:tc>
                <a:tc>
                  <a:txBody>
                    <a:bodyPr/>
                    <a:lstStyle/>
                    <a:p>
                      <a:pPr algn="ctr"/>
                      <a:r>
                        <a:rPr lang="es-ES" sz="1600" dirty="0" smtClean="0"/>
                        <a:t>2.52%</a:t>
                      </a:r>
                      <a:endParaRPr lang="es-ES" sz="1600" b="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smtClean="0"/>
                        <a:t>2.97%</a:t>
                      </a:r>
                      <a:endParaRPr lang="es-ES" sz="1600" b="0" dirty="0" smtClean="0"/>
                    </a:p>
                  </a:txBody>
                  <a:tcPr/>
                </a:tc>
                <a:extLst>
                  <a:ext uri="{0D108BD9-81ED-4DB2-BD59-A6C34878D82A}">
                    <a16:rowId xmlns:a16="http://schemas.microsoft.com/office/drawing/2014/main" val="10001"/>
                  </a:ext>
                </a:extLst>
              </a:tr>
            </a:tbl>
          </a:graphicData>
        </a:graphic>
      </p:graphicFrame>
      <p:sp>
        <p:nvSpPr>
          <p:cNvPr id="5" name="CuadroTexto 5"/>
          <p:cNvSpPr txBox="1"/>
          <p:nvPr/>
        </p:nvSpPr>
        <p:spPr>
          <a:xfrm>
            <a:off x="6998593" y="4703544"/>
            <a:ext cx="1539341" cy="584776"/>
          </a:xfrm>
          <a:prstGeom prst="rect">
            <a:avLst/>
          </a:prstGeom>
          <a:noFill/>
        </p:spPr>
        <p:txBody>
          <a:bodyPr wrap="none" rtlCol="0">
            <a:spAutoFit/>
          </a:bodyPr>
          <a:lstStyle/>
          <a:p>
            <a:pPr algn="ctr"/>
            <a:r>
              <a:rPr lang="es-ES" b="1" dirty="0" smtClean="0"/>
              <a:t>Inflación:</a:t>
            </a:r>
          </a:p>
          <a:p>
            <a:pPr algn="ctr"/>
            <a:r>
              <a:rPr lang="es-ES" sz="1400" dirty="0" smtClean="0"/>
              <a:t>(Banco de México)</a:t>
            </a:r>
            <a:endParaRPr lang="es-ES" sz="1400" dirty="0"/>
          </a:p>
        </p:txBody>
      </p:sp>
      <p:graphicFrame>
        <p:nvGraphicFramePr>
          <p:cNvPr id="6" name="Gráfico 8"/>
          <p:cNvGraphicFramePr>
            <a:graphicFrameLocks/>
          </p:cNvGraphicFramePr>
          <p:nvPr>
            <p:extLst>
              <p:ext uri="{D42A27DB-BD31-4B8C-83A1-F6EECF244321}">
                <p14:modId xmlns:p14="http://schemas.microsoft.com/office/powerpoint/2010/main" val="4021259330"/>
              </p:ext>
            </p:extLst>
          </p:nvPr>
        </p:nvGraphicFramePr>
        <p:xfrm>
          <a:off x="323528" y="1175152"/>
          <a:ext cx="6248400" cy="36766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72160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ChangeArrowheads="1"/>
          </p:cNvSpPr>
          <p:nvPr/>
        </p:nvSpPr>
        <p:spPr bwMode="auto">
          <a:xfrm>
            <a:off x="683568" y="186713"/>
            <a:ext cx="7704856" cy="500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000" b="1" dirty="0" smtClean="0">
                <a:latin typeface="+mj-lt"/>
                <a:cs typeface="Times New Roman" pitchFamily="18" charset="0"/>
              </a:rPr>
              <a:t>Comparación del presupuesto por área (2016-2017)</a:t>
            </a:r>
            <a:endParaRPr lang="es-ES" sz="2000" b="1" dirty="0">
              <a:latin typeface="+mj-lt"/>
              <a:cs typeface="Times New Roman" pitchFamily="18" charset="0"/>
            </a:endParaRPr>
          </a:p>
        </p:txBody>
      </p:sp>
      <p:sp>
        <p:nvSpPr>
          <p:cNvPr id="5" name="4 Marcador de número de diapositiva"/>
          <p:cNvSpPr>
            <a:spLocks noGrp="1"/>
          </p:cNvSpPr>
          <p:nvPr>
            <p:ph type="sldNum" sz="quarter" idx="12"/>
          </p:nvPr>
        </p:nvSpPr>
        <p:spPr/>
        <p:txBody>
          <a:bodyPr/>
          <a:lstStyle/>
          <a:p>
            <a:fld id="{FF82613E-67FC-413B-BB09-D649653256A5}" type="slidenum">
              <a:rPr lang="es-MX" smtClean="0"/>
              <a:t>5</a:t>
            </a:fld>
            <a:endParaRPr lang="es-MX"/>
          </a:p>
        </p:txBody>
      </p:sp>
      <p:graphicFrame>
        <p:nvGraphicFramePr>
          <p:cNvPr id="2" name="1 Tabla"/>
          <p:cNvGraphicFramePr>
            <a:graphicFrameLocks noGrp="1"/>
          </p:cNvGraphicFramePr>
          <p:nvPr>
            <p:extLst>
              <p:ext uri="{D42A27DB-BD31-4B8C-83A1-F6EECF244321}">
                <p14:modId xmlns:p14="http://schemas.microsoft.com/office/powerpoint/2010/main" val="3283046539"/>
              </p:ext>
            </p:extLst>
          </p:nvPr>
        </p:nvGraphicFramePr>
        <p:xfrm>
          <a:off x="611561" y="1268760"/>
          <a:ext cx="7920880" cy="1440160"/>
        </p:xfrm>
        <a:graphic>
          <a:graphicData uri="http://schemas.openxmlformats.org/drawingml/2006/table">
            <a:tbl>
              <a:tblPr>
                <a:tableStyleId>{35758FB7-9AC5-4552-8A53-C91805E547FA}</a:tableStyleId>
              </a:tblPr>
              <a:tblGrid>
                <a:gridCol w="1457875">
                  <a:extLst>
                    <a:ext uri="{9D8B030D-6E8A-4147-A177-3AD203B41FA5}">
                      <a16:colId xmlns:a16="http://schemas.microsoft.com/office/drawing/2014/main" val="20000"/>
                    </a:ext>
                  </a:extLst>
                </a:gridCol>
                <a:gridCol w="1437163">
                  <a:extLst>
                    <a:ext uri="{9D8B030D-6E8A-4147-A177-3AD203B41FA5}">
                      <a16:colId xmlns:a16="http://schemas.microsoft.com/office/drawing/2014/main" val="20001"/>
                    </a:ext>
                  </a:extLst>
                </a:gridCol>
                <a:gridCol w="717172">
                  <a:extLst>
                    <a:ext uri="{9D8B030D-6E8A-4147-A177-3AD203B41FA5}">
                      <a16:colId xmlns:a16="http://schemas.microsoft.com/office/drawing/2014/main" val="20002"/>
                    </a:ext>
                  </a:extLst>
                </a:gridCol>
                <a:gridCol w="1413630">
                  <a:extLst>
                    <a:ext uri="{9D8B030D-6E8A-4147-A177-3AD203B41FA5}">
                      <a16:colId xmlns:a16="http://schemas.microsoft.com/office/drawing/2014/main" val="20003"/>
                    </a:ext>
                  </a:extLst>
                </a:gridCol>
                <a:gridCol w="740705">
                  <a:extLst>
                    <a:ext uri="{9D8B030D-6E8A-4147-A177-3AD203B41FA5}">
                      <a16:colId xmlns:a16="http://schemas.microsoft.com/office/drawing/2014/main" val="20004"/>
                    </a:ext>
                  </a:extLst>
                </a:gridCol>
                <a:gridCol w="1390097">
                  <a:extLst>
                    <a:ext uri="{9D8B030D-6E8A-4147-A177-3AD203B41FA5}">
                      <a16:colId xmlns:a16="http://schemas.microsoft.com/office/drawing/2014/main" val="20005"/>
                    </a:ext>
                  </a:extLst>
                </a:gridCol>
                <a:gridCol w="764238">
                  <a:extLst>
                    <a:ext uri="{9D8B030D-6E8A-4147-A177-3AD203B41FA5}">
                      <a16:colId xmlns:a16="http://schemas.microsoft.com/office/drawing/2014/main" val="20006"/>
                    </a:ext>
                  </a:extLst>
                </a:gridCol>
              </a:tblGrid>
              <a:tr h="226744">
                <a:tc>
                  <a:txBody>
                    <a:bodyPr/>
                    <a:lstStyle/>
                    <a:p>
                      <a:pPr algn="ctr" fontAlgn="b"/>
                      <a:r>
                        <a:rPr lang="es-MX" sz="1200" b="0" i="0" u="none" strike="noStrike" dirty="0" smtClean="0">
                          <a:solidFill>
                            <a:schemeClr val="dk1"/>
                          </a:solidFill>
                          <a:effectLst/>
                          <a:latin typeface="+mn-lt"/>
                        </a:rPr>
                        <a:t>Área</a:t>
                      </a:r>
                      <a:endParaRPr lang="es-MX" sz="1200" b="0" i="0" u="none" strike="noStrike" dirty="0">
                        <a:solidFill>
                          <a:srgbClr val="000000"/>
                        </a:solidFill>
                        <a:effectLst/>
                        <a:latin typeface="Calibri"/>
                      </a:endParaRPr>
                    </a:p>
                  </a:txBody>
                  <a:tcPr marL="9525" marR="9525" marT="9525" marB="0" anchor="b"/>
                </a:tc>
                <a:tc>
                  <a:txBody>
                    <a:bodyPr/>
                    <a:lstStyle/>
                    <a:p>
                      <a:pPr algn="ctr" fontAlgn="b"/>
                      <a:r>
                        <a:rPr lang="es-MX" sz="1200" u="none" strike="noStrike">
                          <a:effectLst/>
                        </a:rPr>
                        <a:t> Presupuesto 2016 </a:t>
                      </a:r>
                      <a:endParaRPr lang="es-MX" sz="1200" b="0" i="0" u="none" strike="noStrike">
                        <a:solidFill>
                          <a:srgbClr val="000000"/>
                        </a:solidFill>
                        <a:effectLst/>
                        <a:latin typeface="Calibri"/>
                      </a:endParaRPr>
                    </a:p>
                  </a:txBody>
                  <a:tcPr marL="9525" marR="9525" marT="9525" marB="0" anchor="b"/>
                </a:tc>
                <a:tc>
                  <a:txBody>
                    <a:bodyPr/>
                    <a:lstStyle/>
                    <a:p>
                      <a:pPr algn="ctr" fontAlgn="b"/>
                      <a:r>
                        <a:rPr lang="es-MX" sz="1200" u="none" strike="noStrike">
                          <a:effectLst/>
                        </a:rPr>
                        <a:t>%</a:t>
                      </a:r>
                      <a:endParaRPr lang="es-MX" sz="1200" b="0" i="0" u="none" strike="noStrike">
                        <a:solidFill>
                          <a:srgbClr val="000000"/>
                        </a:solidFill>
                        <a:effectLst/>
                        <a:latin typeface="Calibri"/>
                      </a:endParaRPr>
                    </a:p>
                  </a:txBody>
                  <a:tcPr marL="9525" marR="9525" marT="9525" marB="0" anchor="b"/>
                </a:tc>
                <a:tc>
                  <a:txBody>
                    <a:bodyPr/>
                    <a:lstStyle/>
                    <a:p>
                      <a:pPr algn="ctr" fontAlgn="b"/>
                      <a:r>
                        <a:rPr lang="es-MX" sz="1200" b="1" u="none" strike="noStrike" dirty="0">
                          <a:effectLst/>
                        </a:rPr>
                        <a:t> Presupuesto 2017 </a:t>
                      </a:r>
                      <a:endParaRPr lang="es-MX" sz="1200" b="1" i="0" u="none" strike="noStrike" dirty="0">
                        <a:solidFill>
                          <a:srgbClr val="000000"/>
                        </a:solidFill>
                        <a:effectLst/>
                        <a:latin typeface="Calibri"/>
                      </a:endParaRPr>
                    </a:p>
                  </a:txBody>
                  <a:tcPr marL="9525" marR="9525" marT="9525" marB="0" anchor="b"/>
                </a:tc>
                <a:tc>
                  <a:txBody>
                    <a:bodyPr/>
                    <a:lstStyle/>
                    <a:p>
                      <a:pPr algn="ctr" fontAlgn="b"/>
                      <a:r>
                        <a:rPr lang="es-MX" sz="1200" u="none" strike="noStrike">
                          <a:effectLst/>
                        </a:rPr>
                        <a:t>%</a:t>
                      </a:r>
                      <a:endParaRPr lang="es-MX" sz="1200" b="0" i="0" u="none" strike="noStrike">
                        <a:solidFill>
                          <a:srgbClr val="000000"/>
                        </a:solidFill>
                        <a:effectLst/>
                        <a:latin typeface="Calibri"/>
                      </a:endParaRPr>
                    </a:p>
                  </a:txBody>
                  <a:tcPr marL="9525" marR="9525" marT="9525" marB="0" anchor="b"/>
                </a:tc>
                <a:tc>
                  <a:txBody>
                    <a:bodyPr/>
                    <a:lstStyle/>
                    <a:p>
                      <a:pPr algn="ctr" fontAlgn="b"/>
                      <a:r>
                        <a:rPr lang="es-MX" sz="1200" u="none" strike="noStrike">
                          <a:effectLst/>
                        </a:rPr>
                        <a:t>Diferencia</a:t>
                      </a:r>
                      <a:endParaRPr lang="es-MX" sz="1200" b="0" i="0" u="none" strike="noStrike">
                        <a:solidFill>
                          <a:srgbClr val="000000"/>
                        </a:solidFill>
                        <a:effectLst/>
                        <a:latin typeface="Calibri"/>
                      </a:endParaRPr>
                    </a:p>
                  </a:txBody>
                  <a:tcPr marL="9525" marR="9525" marT="9525" marB="0" anchor="b"/>
                </a:tc>
                <a:tc>
                  <a:txBody>
                    <a:bodyPr/>
                    <a:lstStyle/>
                    <a:p>
                      <a:pPr algn="ctr" fontAlgn="b"/>
                      <a:r>
                        <a:rPr lang="es-MX" sz="1200" u="none" strike="noStrike">
                          <a:effectLst/>
                        </a:rPr>
                        <a:t>%</a:t>
                      </a:r>
                      <a:endParaRPr lang="es-MX" sz="1200" b="0"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0"/>
                  </a:ext>
                </a:extLst>
              </a:tr>
              <a:tr h="133296">
                <a:tc>
                  <a:txBody>
                    <a:bodyPr/>
                    <a:lstStyle/>
                    <a:p>
                      <a:pPr algn="l" fontAlgn="b"/>
                      <a:r>
                        <a:rPr lang="es-MX" sz="1200" u="none" strike="noStrike">
                          <a:effectLst/>
                        </a:rPr>
                        <a:t>DCCD</a:t>
                      </a:r>
                      <a:endParaRPr lang="es-MX" sz="1200" b="0" i="0" u="none" strike="noStrike">
                        <a:solidFill>
                          <a:srgbClr val="000000"/>
                        </a:solidFill>
                        <a:effectLst/>
                        <a:latin typeface="Calibri"/>
                      </a:endParaRPr>
                    </a:p>
                  </a:txBody>
                  <a:tcPr marL="9525" marR="9525" marT="9525" marB="0" anchor="b"/>
                </a:tc>
                <a:tc>
                  <a:txBody>
                    <a:bodyPr/>
                    <a:lstStyle/>
                    <a:p>
                      <a:pPr algn="l" fontAlgn="b"/>
                      <a:r>
                        <a:rPr lang="es-MX" sz="1200" u="none" strike="noStrike">
                          <a:effectLst/>
                        </a:rPr>
                        <a:t> $          4,800,000.00 </a:t>
                      </a:r>
                      <a:endParaRPr lang="es-MX" sz="1200" b="0" i="0" u="none" strike="noStrike">
                        <a:solidFill>
                          <a:srgbClr val="000000"/>
                        </a:solidFill>
                        <a:effectLst/>
                        <a:latin typeface="Calibri"/>
                      </a:endParaRPr>
                    </a:p>
                  </a:txBody>
                  <a:tcPr marL="9525" marR="9525" marT="9525" marB="0" anchor="b"/>
                </a:tc>
                <a:tc>
                  <a:txBody>
                    <a:bodyPr/>
                    <a:lstStyle/>
                    <a:p>
                      <a:pPr algn="ctr" fontAlgn="b"/>
                      <a:r>
                        <a:rPr lang="es-MX" sz="1200" u="none" strike="noStrike">
                          <a:effectLst/>
                        </a:rPr>
                        <a:t>5.7</a:t>
                      </a:r>
                      <a:endParaRPr lang="es-MX" sz="1200" b="0" i="0" u="none" strike="noStrike">
                        <a:solidFill>
                          <a:srgbClr val="000000"/>
                        </a:solidFill>
                        <a:effectLst/>
                        <a:latin typeface="Calibri"/>
                      </a:endParaRPr>
                    </a:p>
                  </a:txBody>
                  <a:tcPr marL="9525" marR="9525" marT="9525" marB="0" anchor="b"/>
                </a:tc>
                <a:tc>
                  <a:txBody>
                    <a:bodyPr/>
                    <a:lstStyle/>
                    <a:p>
                      <a:pPr algn="l" fontAlgn="b"/>
                      <a:r>
                        <a:rPr lang="es-MX" sz="1200" b="1" u="none" strike="noStrike" dirty="0">
                          <a:effectLst/>
                        </a:rPr>
                        <a:t> $          4,400,000.00 </a:t>
                      </a:r>
                      <a:endParaRPr lang="es-MX" sz="1200" b="1" i="0" u="none" strike="noStrike" dirty="0">
                        <a:solidFill>
                          <a:srgbClr val="000000"/>
                        </a:solidFill>
                        <a:effectLst/>
                        <a:latin typeface="Calibri"/>
                      </a:endParaRPr>
                    </a:p>
                  </a:txBody>
                  <a:tcPr marL="9525" marR="9525" marT="9525" marB="0" anchor="b"/>
                </a:tc>
                <a:tc>
                  <a:txBody>
                    <a:bodyPr/>
                    <a:lstStyle/>
                    <a:p>
                      <a:pPr algn="ctr" fontAlgn="b"/>
                      <a:r>
                        <a:rPr lang="es-MX" sz="1200" u="none" strike="noStrike">
                          <a:effectLst/>
                        </a:rPr>
                        <a:t>6.2</a:t>
                      </a:r>
                      <a:endParaRPr lang="es-MX" sz="1200" b="0" i="0" u="none" strike="noStrike">
                        <a:solidFill>
                          <a:srgbClr val="000000"/>
                        </a:solidFill>
                        <a:effectLst/>
                        <a:latin typeface="Calibri"/>
                      </a:endParaRPr>
                    </a:p>
                  </a:txBody>
                  <a:tcPr marL="9525" marR="9525" marT="9525" marB="0" anchor="b"/>
                </a:tc>
                <a:tc>
                  <a:txBody>
                    <a:bodyPr/>
                    <a:lstStyle/>
                    <a:p>
                      <a:pPr algn="l" fontAlgn="b"/>
                      <a:r>
                        <a:rPr lang="es-MX" sz="1200" u="none" strike="noStrike" dirty="0">
                          <a:solidFill>
                            <a:srgbClr val="FF0000"/>
                          </a:solidFill>
                          <a:effectLst/>
                        </a:rPr>
                        <a:t>-$             400,000.00 </a:t>
                      </a:r>
                      <a:endParaRPr lang="es-MX" sz="1200" b="0" i="0" u="none" strike="noStrike" dirty="0">
                        <a:solidFill>
                          <a:srgbClr val="FF0000"/>
                        </a:solidFill>
                        <a:effectLst/>
                        <a:latin typeface="Calibri"/>
                      </a:endParaRPr>
                    </a:p>
                  </a:txBody>
                  <a:tcPr marL="9525" marR="9525" marT="9525" marB="0" anchor="b"/>
                </a:tc>
                <a:tc>
                  <a:txBody>
                    <a:bodyPr/>
                    <a:lstStyle/>
                    <a:p>
                      <a:pPr algn="r" fontAlgn="b"/>
                      <a:r>
                        <a:rPr lang="es-MX" sz="1200" u="none" strike="noStrike">
                          <a:solidFill>
                            <a:srgbClr val="FF0000"/>
                          </a:solidFill>
                          <a:effectLst/>
                        </a:rPr>
                        <a:t>-8.3</a:t>
                      </a:r>
                      <a:endParaRPr lang="es-MX" sz="1200" b="0" i="0" u="none" strike="noStrike">
                        <a:solidFill>
                          <a:srgbClr val="FF0000"/>
                        </a:solidFill>
                        <a:effectLst/>
                        <a:latin typeface="Calibri"/>
                      </a:endParaRPr>
                    </a:p>
                  </a:txBody>
                  <a:tcPr marL="9525" marR="9525" marT="9525" marB="0" anchor="b"/>
                </a:tc>
                <a:extLst>
                  <a:ext uri="{0D108BD9-81ED-4DB2-BD59-A6C34878D82A}">
                    <a16:rowId xmlns:a16="http://schemas.microsoft.com/office/drawing/2014/main" val="10001"/>
                  </a:ext>
                </a:extLst>
              </a:tr>
              <a:tr h="156915">
                <a:tc>
                  <a:txBody>
                    <a:bodyPr/>
                    <a:lstStyle/>
                    <a:p>
                      <a:pPr algn="l" fontAlgn="b"/>
                      <a:r>
                        <a:rPr lang="es-MX" sz="1200" u="none" strike="noStrike">
                          <a:effectLst/>
                        </a:rPr>
                        <a:t>DCNI</a:t>
                      </a:r>
                      <a:endParaRPr lang="es-MX" sz="1200" b="0" i="0" u="none" strike="noStrike">
                        <a:solidFill>
                          <a:srgbClr val="000000"/>
                        </a:solidFill>
                        <a:effectLst/>
                        <a:latin typeface="Calibri"/>
                      </a:endParaRPr>
                    </a:p>
                  </a:txBody>
                  <a:tcPr marL="9525" marR="9525" marT="9525" marB="0" anchor="b"/>
                </a:tc>
                <a:tc>
                  <a:txBody>
                    <a:bodyPr/>
                    <a:lstStyle/>
                    <a:p>
                      <a:pPr algn="l" fontAlgn="b"/>
                      <a:r>
                        <a:rPr lang="es-MX" sz="1200" u="none" strike="noStrike">
                          <a:effectLst/>
                        </a:rPr>
                        <a:t> $          4,800,000.00 </a:t>
                      </a:r>
                      <a:endParaRPr lang="es-MX" sz="1200" b="0" i="0" u="none" strike="noStrike">
                        <a:solidFill>
                          <a:srgbClr val="000000"/>
                        </a:solidFill>
                        <a:effectLst/>
                        <a:latin typeface="Calibri"/>
                      </a:endParaRPr>
                    </a:p>
                  </a:txBody>
                  <a:tcPr marL="9525" marR="9525" marT="9525" marB="0" anchor="b"/>
                </a:tc>
                <a:tc>
                  <a:txBody>
                    <a:bodyPr/>
                    <a:lstStyle/>
                    <a:p>
                      <a:pPr algn="ctr" fontAlgn="b"/>
                      <a:r>
                        <a:rPr lang="es-MX" sz="1200" u="none" strike="noStrike">
                          <a:effectLst/>
                        </a:rPr>
                        <a:t>5.7</a:t>
                      </a:r>
                      <a:endParaRPr lang="es-MX" sz="1200" b="0" i="0" u="none" strike="noStrike">
                        <a:solidFill>
                          <a:srgbClr val="000000"/>
                        </a:solidFill>
                        <a:effectLst/>
                        <a:latin typeface="Calibri"/>
                      </a:endParaRPr>
                    </a:p>
                  </a:txBody>
                  <a:tcPr marL="9525" marR="9525" marT="9525" marB="0" anchor="b"/>
                </a:tc>
                <a:tc>
                  <a:txBody>
                    <a:bodyPr/>
                    <a:lstStyle/>
                    <a:p>
                      <a:pPr algn="l" fontAlgn="b"/>
                      <a:r>
                        <a:rPr lang="es-MX" sz="1200" b="1" u="none" strike="noStrike" dirty="0">
                          <a:effectLst/>
                        </a:rPr>
                        <a:t> $          4,400,000.00 </a:t>
                      </a:r>
                      <a:endParaRPr lang="es-MX" sz="1200" b="1" i="0" u="none" strike="noStrike" dirty="0">
                        <a:solidFill>
                          <a:srgbClr val="000000"/>
                        </a:solidFill>
                        <a:effectLst/>
                        <a:latin typeface="Calibri"/>
                      </a:endParaRPr>
                    </a:p>
                  </a:txBody>
                  <a:tcPr marL="9525" marR="9525" marT="9525" marB="0" anchor="b"/>
                </a:tc>
                <a:tc>
                  <a:txBody>
                    <a:bodyPr/>
                    <a:lstStyle/>
                    <a:p>
                      <a:pPr algn="ctr" fontAlgn="b"/>
                      <a:r>
                        <a:rPr lang="es-MX" sz="1200" u="none" strike="noStrike">
                          <a:effectLst/>
                        </a:rPr>
                        <a:t>6.2</a:t>
                      </a:r>
                      <a:endParaRPr lang="es-MX" sz="1200" b="0" i="0" u="none" strike="noStrike">
                        <a:solidFill>
                          <a:srgbClr val="000000"/>
                        </a:solidFill>
                        <a:effectLst/>
                        <a:latin typeface="Calibri"/>
                      </a:endParaRPr>
                    </a:p>
                  </a:txBody>
                  <a:tcPr marL="9525" marR="9525" marT="9525" marB="0" anchor="b"/>
                </a:tc>
                <a:tc>
                  <a:txBody>
                    <a:bodyPr/>
                    <a:lstStyle/>
                    <a:p>
                      <a:pPr algn="l" fontAlgn="b"/>
                      <a:r>
                        <a:rPr lang="es-MX" sz="1200" u="none" strike="noStrike" dirty="0">
                          <a:solidFill>
                            <a:srgbClr val="FF0000"/>
                          </a:solidFill>
                          <a:effectLst/>
                        </a:rPr>
                        <a:t>-$             400,000.00 </a:t>
                      </a:r>
                      <a:endParaRPr lang="es-MX" sz="1200" b="0" i="0" u="none" strike="noStrike" dirty="0">
                        <a:solidFill>
                          <a:srgbClr val="FF0000"/>
                        </a:solidFill>
                        <a:effectLst/>
                        <a:latin typeface="Calibri"/>
                      </a:endParaRPr>
                    </a:p>
                  </a:txBody>
                  <a:tcPr marL="9525" marR="9525" marT="9525" marB="0" anchor="b"/>
                </a:tc>
                <a:tc>
                  <a:txBody>
                    <a:bodyPr/>
                    <a:lstStyle/>
                    <a:p>
                      <a:pPr algn="r" fontAlgn="b"/>
                      <a:r>
                        <a:rPr lang="es-MX" sz="1200" u="none" strike="noStrike">
                          <a:solidFill>
                            <a:srgbClr val="FF0000"/>
                          </a:solidFill>
                          <a:effectLst/>
                        </a:rPr>
                        <a:t>-8.3</a:t>
                      </a:r>
                      <a:endParaRPr lang="es-MX" sz="1200" b="0" i="0" u="none" strike="noStrike">
                        <a:solidFill>
                          <a:srgbClr val="FF0000"/>
                        </a:solidFill>
                        <a:effectLst/>
                        <a:latin typeface="Calibri"/>
                      </a:endParaRPr>
                    </a:p>
                  </a:txBody>
                  <a:tcPr marL="9525" marR="9525" marT="9525" marB="0" anchor="b"/>
                </a:tc>
                <a:extLst>
                  <a:ext uri="{0D108BD9-81ED-4DB2-BD59-A6C34878D82A}">
                    <a16:rowId xmlns:a16="http://schemas.microsoft.com/office/drawing/2014/main" val="10002"/>
                  </a:ext>
                </a:extLst>
              </a:tr>
              <a:tr h="180534">
                <a:tc>
                  <a:txBody>
                    <a:bodyPr/>
                    <a:lstStyle/>
                    <a:p>
                      <a:pPr algn="l" fontAlgn="b"/>
                      <a:r>
                        <a:rPr lang="es-MX" sz="1200" u="none" strike="noStrike">
                          <a:effectLst/>
                        </a:rPr>
                        <a:t>DCSH</a:t>
                      </a:r>
                      <a:endParaRPr lang="es-MX" sz="1200" b="0" i="0" u="none" strike="noStrike">
                        <a:solidFill>
                          <a:srgbClr val="000000"/>
                        </a:solidFill>
                        <a:effectLst/>
                        <a:latin typeface="Calibri"/>
                      </a:endParaRPr>
                    </a:p>
                  </a:txBody>
                  <a:tcPr marL="9525" marR="9525" marT="9525" marB="0" anchor="b"/>
                </a:tc>
                <a:tc>
                  <a:txBody>
                    <a:bodyPr/>
                    <a:lstStyle/>
                    <a:p>
                      <a:pPr algn="l" fontAlgn="b"/>
                      <a:r>
                        <a:rPr lang="es-MX" sz="1200" u="none" strike="noStrike">
                          <a:effectLst/>
                        </a:rPr>
                        <a:t> $          4,800,000.00 </a:t>
                      </a:r>
                      <a:endParaRPr lang="es-MX" sz="1200" b="0" i="0" u="none" strike="noStrike">
                        <a:solidFill>
                          <a:srgbClr val="000000"/>
                        </a:solidFill>
                        <a:effectLst/>
                        <a:latin typeface="Calibri"/>
                      </a:endParaRPr>
                    </a:p>
                  </a:txBody>
                  <a:tcPr marL="9525" marR="9525" marT="9525" marB="0" anchor="b"/>
                </a:tc>
                <a:tc>
                  <a:txBody>
                    <a:bodyPr/>
                    <a:lstStyle/>
                    <a:p>
                      <a:pPr algn="ctr" fontAlgn="b"/>
                      <a:r>
                        <a:rPr lang="es-MX" sz="1200" u="none" strike="noStrike">
                          <a:effectLst/>
                        </a:rPr>
                        <a:t>5.7</a:t>
                      </a:r>
                      <a:endParaRPr lang="es-MX" sz="1200" b="0" i="0" u="none" strike="noStrike">
                        <a:solidFill>
                          <a:srgbClr val="000000"/>
                        </a:solidFill>
                        <a:effectLst/>
                        <a:latin typeface="Calibri"/>
                      </a:endParaRPr>
                    </a:p>
                  </a:txBody>
                  <a:tcPr marL="9525" marR="9525" marT="9525" marB="0" anchor="b"/>
                </a:tc>
                <a:tc>
                  <a:txBody>
                    <a:bodyPr/>
                    <a:lstStyle/>
                    <a:p>
                      <a:pPr algn="l" fontAlgn="b"/>
                      <a:r>
                        <a:rPr lang="es-MX" sz="1200" b="1" u="none" strike="noStrike" dirty="0">
                          <a:effectLst/>
                        </a:rPr>
                        <a:t> $          4,400,000.00 </a:t>
                      </a:r>
                      <a:endParaRPr lang="es-MX" sz="1200" b="1" i="0" u="none" strike="noStrike" dirty="0">
                        <a:solidFill>
                          <a:srgbClr val="000000"/>
                        </a:solidFill>
                        <a:effectLst/>
                        <a:latin typeface="Calibri"/>
                      </a:endParaRPr>
                    </a:p>
                  </a:txBody>
                  <a:tcPr marL="9525" marR="9525" marT="9525" marB="0" anchor="b"/>
                </a:tc>
                <a:tc>
                  <a:txBody>
                    <a:bodyPr/>
                    <a:lstStyle/>
                    <a:p>
                      <a:pPr algn="ctr" fontAlgn="b"/>
                      <a:r>
                        <a:rPr lang="es-MX" sz="1200" u="none" strike="noStrike">
                          <a:effectLst/>
                        </a:rPr>
                        <a:t>6.2</a:t>
                      </a:r>
                      <a:endParaRPr lang="es-MX" sz="1200" b="0" i="0" u="none" strike="noStrike">
                        <a:solidFill>
                          <a:srgbClr val="000000"/>
                        </a:solidFill>
                        <a:effectLst/>
                        <a:latin typeface="Calibri"/>
                      </a:endParaRPr>
                    </a:p>
                  </a:txBody>
                  <a:tcPr marL="9525" marR="9525" marT="9525" marB="0" anchor="b"/>
                </a:tc>
                <a:tc>
                  <a:txBody>
                    <a:bodyPr/>
                    <a:lstStyle/>
                    <a:p>
                      <a:pPr algn="l" fontAlgn="b"/>
                      <a:r>
                        <a:rPr lang="es-MX" sz="1200" u="none" strike="noStrike" dirty="0">
                          <a:solidFill>
                            <a:srgbClr val="FF0000"/>
                          </a:solidFill>
                          <a:effectLst/>
                        </a:rPr>
                        <a:t>-$             400,000.00 </a:t>
                      </a:r>
                      <a:endParaRPr lang="es-MX" sz="1200" b="0" i="0" u="none" strike="noStrike" dirty="0">
                        <a:solidFill>
                          <a:srgbClr val="FF0000"/>
                        </a:solidFill>
                        <a:effectLst/>
                        <a:latin typeface="Calibri"/>
                      </a:endParaRPr>
                    </a:p>
                  </a:txBody>
                  <a:tcPr marL="9525" marR="9525" marT="9525" marB="0" anchor="b"/>
                </a:tc>
                <a:tc>
                  <a:txBody>
                    <a:bodyPr/>
                    <a:lstStyle/>
                    <a:p>
                      <a:pPr algn="r" fontAlgn="b"/>
                      <a:r>
                        <a:rPr lang="es-MX" sz="1200" u="none" strike="noStrike">
                          <a:solidFill>
                            <a:srgbClr val="FF0000"/>
                          </a:solidFill>
                          <a:effectLst/>
                        </a:rPr>
                        <a:t>-8.3</a:t>
                      </a:r>
                      <a:endParaRPr lang="es-MX" sz="1200" b="0" i="0" u="none" strike="noStrike">
                        <a:solidFill>
                          <a:srgbClr val="FF0000"/>
                        </a:solidFill>
                        <a:effectLst/>
                        <a:latin typeface="Calibri"/>
                      </a:endParaRPr>
                    </a:p>
                  </a:txBody>
                  <a:tcPr marL="9525" marR="9525" marT="9525" marB="0" anchor="b"/>
                </a:tc>
                <a:extLst>
                  <a:ext uri="{0D108BD9-81ED-4DB2-BD59-A6C34878D82A}">
                    <a16:rowId xmlns:a16="http://schemas.microsoft.com/office/drawing/2014/main" val="10003"/>
                  </a:ext>
                </a:extLst>
              </a:tr>
              <a:tr h="204153">
                <a:tc>
                  <a:txBody>
                    <a:bodyPr/>
                    <a:lstStyle/>
                    <a:p>
                      <a:pPr algn="l" fontAlgn="b"/>
                      <a:r>
                        <a:rPr lang="es-MX" sz="1200" u="none" strike="noStrike">
                          <a:effectLst/>
                        </a:rPr>
                        <a:t>Rectoría</a:t>
                      </a:r>
                      <a:endParaRPr lang="es-MX" sz="1200" b="0" i="0" u="none" strike="noStrike">
                        <a:solidFill>
                          <a:srgbClr val="000000"/>
                        </a:solidFill>
                        <a:effectLst/>
                        <a:latin typeface="Calibri"/>
                      </a:endParaRPr>
                    </a:p>
                  </a:txBody>
                  <a:tcPr marL="9525" marR="9525" marT="9525" marB="0" anchor="b"/>
                </a:tc>
                <a:tc>
                  <a:txBody>
                    <a:bodyPr/>
                    <a:lstStyle/>
                    <a:p>
                      <a:pPr algn="l" fontAlgn="b"/>
                      <a:r>
                        <a:rPr lang="es-MX" sz="1200" u="none" strike="noStrike">
                          <a:effectLst/>
                        </a:rPr>
                        <a:t> $        14,755,196.00 </a:t>
                      </a:r>
                      <a:endParaRPr lang="es-MX" sz="1200" b="0" i="0" u="none" strike="noStrike">
                        <a:solidFill>
                          <a:srgbClr val="000000"/>
                        </a:solidFill>
                        <a:effectLst/>
                        <a:latin typeface="Calibri"/>
                      </a:endParaRPr>
                    </a:p>
                  </a:txBody>
                  <a:tcPr marL="9525" marR="9525" marT="9525" marB="0" anchor="b"/>
                </a:tc>
                <a:tc>
                  <a:txBody>
                    <a:bodyPr/>
                    <a:lstStyle/>
                    <a:p>
                      <a:pPr algn="ctr" fontAlgn="b"/>
                      <a:r>
                        <a:rPr lang="es-MX" sz="1200" u="none" strike="noStrike">
                          <a:effectLst/>
                        </a:rPr>
                        <a:t>17.5</a:t>
                      </a:r>
                      <a:endParaRPr lang="es-MX" sz="1200" b="0" i="0" u="none" strike="noStrike">
                        <a:solidFill>
                          <a:srgbClr val="000000"/>
                        </a:solidFill>
                        <a:effectLst/>
                        <a:latin typeface="Calibri"/>
                      </a:endParaRPr>
                    </a:p>
                  </a:txBody>
                  <a:tcPr marL="9525" marR="9525" marT="9525" marB="0" anchor="b"/>
                </a:tc>
                <a:tc>
                  <a:txBody>
                    <a:bodyPr/>
                    <a:lstStyle/>
                    <a:p>
                      <a:pPr algn="l" fontAlgn="b"/>
                      <a:r>
                        <a:rPr lang="es-MX" sz="1200" b="1" u="none" strike="noStrike" dirty="0">
                          <a:effectLst/>
                        </a:rPr>
                        <a:t> $        11,980,000.00 </a:t>
                      </a:r>
                      <a:endParaRPr lang="es-MX" sz="1200" b="1" i="0" u="none" strike="noStrike" dirty="0">
                        <a:solidFill>
                          <a:srgbClr val="000000"/>
                        </a:solidFill>
                        <a:effectLst/>
                        <a:latin typeface="Calibri"/>
                      </a:endParaRPr>
                    </a:p>
                  </a:txBody>
                  <a:tcPr marL="9525" marR="9525" marT="9525" marB="0" anchor="b"/>
                </a:tc>
                <a:tc>
                  <a:txBody>
                    <a:bodyPr/>
                    <a:lstStyle/>
                    <a:p>
                      <a:pPr algn="ctr" fontAlgn="b"/>
                      <a:r>
                        <a:rPr lang="es-MX" sz="1200" u="none" strike="noStrike">
                          <a:effectLst/>
                        </a:rPr>
                        <a:t>16.9</a:t>
                      </a:r>
                      <a:endParaRPr lang="es-MX" sz="1200" b="0" i="0" u="none" strike="noStrike">
                        <a:solidFill>
                          <a:srgbClr val="000000"/>
                        </a:solidFill>
                        <a:effectLst/>
                        <a:latin typeface="Calibri"/>
                      </a:endParaRPr>
                    </a:p>
                  </a:txBody>
                  <a:tcPr marL="9525" marR="9525" marT="9525" marB="0" anchor="b"/>
                </a:tc>
                <a:tc>
                  <a:txBody>
                    <a:bodyPr/>
                    <a:lstStyle/>
                    <a:p>
                      <a:pPr algn="l" fontAlgn="b"/>
                      <a:r>
                        <a:rPr lang="es-MX" sz="1200" u="none" strike="noStrike" dirty="0">
                          <a:solidFill>
                            <a:srgbClr val="FF0000"/>
                          </a:solidFill>
                          <a:effectLst/>
                        </a:rPr>
                        <a:t>-$         2,775,196.00 </a:t>
                      </a:r>
                      <a:endParaRPr lang="es-MX" sz="1200" b="0" i="0" u="none" strike="noStrike" dirty="0">
                        <a:solidFill>
                          <a:srgbClr val="FF0000"/>
                        </a:solidFill>
                        <a:effectLst/>
                        <a:latin typeface="Calibri"/>
                      </a:endParaRPr>
                    </a:p>
                  </a:txBody>
                  <a:tcPr marL="9525" marR="9525" marT="9525" marB="0" anchor="b"/>
                </a:tc>
                <a:tc>
                  <a:txBody>
                    <a:bodyPr/>
                    <a:lstStyle/>
                    <a:p>
                      <a:pPr algn="r" fontAlgn="b"/>
                      <a:r>
                        <a:rPr lang="es-MX" sz="1200" u="none" strike="noStrike">
                          <a:solidFill>
                            <a:srgbClr val="FF0000"/>
                          </a:solidFill>
                          <a:effectLst/>
                        </a:rPr>
                        <a:t>-18.8</a:t>
                      </a:r>
                      <a:endParaRPr lang="es-MX" sz="1200" b="0" i="0" u="none" strike="noStrike">
                        <a:solidFill>
                          <a:srgbClr val="FF0000"/>
                        </a:solidFill>
                        <a:effectLst/>
                        <a:latin typeface="Calibri"/>
                      </a:endParaRPr>
                    </a:p>
                  </a:txBody>
                  <a:tcPr marL="9525" marR="9525" marT="9525" marB="0" anchor="b"/>
                </a:tc>
                <a:extLst>
                  <a:ext uri="{0D108BD9-81ED-4DB2-BD59-A6C34878D82A}">
                    <a16:rowId xmlns:a16="http://schemas.microsoft.com/office/drawing/2014/main" val="10004"/>
                  </a:ext>
                </a:extLst>
              </a:tr>
              <a:tr h="216024">
                <a:tc>
                  <a:txBody>
                    <a:bodyPr/>
                    <a:lstStyle/>
                    <a:p>
                      <a:pPr algn="l" fontAlgn="b"/>
                      <a:r>
                        <a:rPr lang="es-MX" sz="1200" u="none" strike="noStrike">
                          <a:effectLst/>
                        </a:rPr>
                        <a:t>Secretaría</a:t>
                      </a:r>
                      <a:endParaRPr lang="es-MX" sz="1200" b="0" i="0" u="none" strike="noStrike">
                        <a:solidFill>
                          <a:srgbClr val="000000"/>
                        </a:solidFill>
                        <a:effectLst/>
                        <a:latin typeface="Calibri"/>
                      </a:endParaRPr>
                    </a:p>
                  </a:txBody>
                  <a:tcPr marL="9525" marR="9525" marT="9525" marB="0" anchor="b"/>
                </a:tc>
                <a:tc>
                  <a:txBody>
                    <a:bodyPr/>
                    <a:lstStyle/>
                    <a:p>
                      <a:pPr algn="l" fontAlgn="b"/>
                      <a:r>
                        <a:rPr lang="es-MX" sz="1200" u="none" strike="noStrike">
                          <a:effectLst/>
                        </a:rPr>
                        <a:t> $        54,973,430.00 </a:t>
                      </a:r>
                      <a:endParaRPr lang="es-MX" sz="1200" b="0" i="0" u="none" strike="noStrike">
                        <a:solidFill>
                          <a:srgbClr val="000000"/>
                        </a:solidFill>
                        <a:effectLst/>
                        <a:latin typeface="Calibri"/>
                      </a:endParaRPr>
                    </a:p>
                  </a:txBody>
                  <a:tcPr marL="9525" marR="9525" marT="9525" marB="0" anchor="b"/>
                </a:tc>
                <a:tc>
                  <a:txBody>
                    <a:bodyPr/>
                    <a:lstStyle/>
                    <a:p>
                      <a:pPr algn="ctr" fontAlgn="b"/>
                      <a:r>
                        <a:rPr lang="es-MX" sz="1200" u="none" strike="noStrike">
                          <a:effectLst/>
                        </a:rPr>
                        <a:t>65.4</a:t>
                      </a:r>
                      <a:endParaRPr lang="es-MX" sz="1200" b="0" i="0" u="none" strike="noStrike">
                        <a:solidFill>
                          <a:srgbClr val="000000"/>
                        </a:solidFill>
                        <a:effectLst/>
                        <a:latin typeface="Calibri"/>
                      </a:endParaRPr>
                    </a:p>
                  </a:txBody>
                  <a:tcPr marL="9525" marR="9525" marT="9525" marB="0" anchor="b"/>
                </a:tc>
                <a:tc>
                  <a:txBody>
                    <a:bodyPr/>
                    <a:lstStyle/>
                    <a:p>
                      <a:pPr algn="l" fontAlgn="b"/>
                      <a:r>
                        <a:rPr lang="es-MX" sz="1200" b="1" u="none" strike="noStrike" dirty="0">
                          <a:effectLst/>
                        </a:rPr>
                        <a:t> $        45,893,420.00 </a:t>
                      </a:r>
                      <a:endParaRPr lang="es-MX" sz="1200" b="1" i="0" u="none" strike="noStrike" dirty="0">
                        <a:solidFill>
                          <a:srgbClr val="000000"/>
                        </a:solidFill>
                        <a:effectLst/>
                        <a:latin typeface="Calibri"/>
                      </a:endParaRPr>
                    </a:p>
                  </a:txBody>
                  <a:tcPr marL="9525" marR="9525" marT="9525" marB="0" anchor="b"/>
                </a:tc>
                <a:tc>
                  <a:txBody>
                    <a:bodyPr/>
                    <a:lstStyle/>
                    <a:p>
                      <a:pPr algn="ctr" fontAlgn="b"/>
                      <a:r>
                        <a:rPr lang="es-MX" sz="1200" u="none" strike="noStrike" dirty="0" smtClean="0">
                          <a:effectLst/>
                        </a:rPr>
                        <a:t>64.5</a:t>
                      </a:r>
                      <a:endParaRPr lang="es-MX" sz="1200" b="0" i="0" u="none" strike="noStrike" dirty="0">
                        <a:solidFill>
                          <a:srgbClr val="000000"/>
                        </a:solidFill>
                        <a:effectLst/>
                        <a:latin typeface="Calibri"/>
                      </a:endParaRPr>
                    </a:p>
                  </a:txBody>
                  <a:tcPr marL="9525" marR="9525" marT="9525" marB="0" anchor="b"/>
                </a:tc>
                <a:tc>
                  <a:txBody>
                    <a:bodyPr/>
                    <a:lstStyle/>
                    <a:p>
                      <a:pPr algn="l" fontAlgn="b"/>
                      <a:r>
                        <a:rPr lang="es-MX" sz="1200" u="none" strike="noStrike" dirty="0">
                          <a:solidFill>
                            <a:srgbClr val="FF0000"/>
                          </a:solidFill>
                          <a:effectLst/>
                        </a:rPr>
                        <a:t>-$         9,080,010.00 </a:t>
                      </a:r>
                      <a:endParaRPr lang="es-MX" sz="1200" b="0" i="0" u="none" strike="noStrike" dirty="0">
                        <a:solidFill>
                          <a:srgbClr val="FF0000"/>
                        </a:solidFill>
                        <a:effectLst/>
                        <a:latin typeface="Calibri"/>
                      </a:endParaRPr>
                    </a:p>
                  </a:txBody>
                  <a:tcPr marL="9525" marR="9525" marT="9525" marB="0" anchor="b"/>
                </a:tc>
                <a:tc>
                  <a:txBody>
                    <a:bodyPr/>
                    <a:lstStyle/>
                    <a:p>
                      <a:pPr algn="r" fontAlgn="b"/>
                      <a:r>
                        <a:rPr lang="es-MX" sz="1200" u="none" strike="noStrike">
                          <a:solidFill>
                            <a:srgbClr val="FF0000"/>
                          </a:solidFill>
                          <a:effectLst/>
                        </a:rPr>
                        <a:t>-16.5</a:t>
                      </a:r>
                      <a:endParaRPr lang="es-MX" sz="1200" b="0" i="0" u="none" strike="noStrike">
                        <a:solidFill>
                          <a:srgbClr val="FF0000"/>
                        </a:solidFill>
                        <a:effectLst/>
                        <a:latin typeface="Calibri"/>
                      </a:endParaRPr>
                    </a:p>
                  </a:txBody>
                  <a:tcPr marL="9525" marR="9525" marT="9525" marB="0" anchor="b"/>
                </a:tc>
                <a:extLst>
                  <a:ext uri="{0D108BD9-81ED-4DB2-BD59-A6C34878D82A}">
                    <a16:rowId xmlns:a16="http://schemas.microsoft.com/office/drawing/2014/main" val="10005"/>
                  </a:ext>
                </a:extLst>
              </a:tr>
              <a:tr h="216024">
                <a:tc>
                  <a:txBody>
                    <a:bodyPr/>
                    <a:lstStyle/>
                    <a:p>
                      <a:pPr algn="r" fontAlgn="b"/>
                      <a:r>
                        <a:rPr lang="es-MX" sz="1200" u="none" strike="noStrike">
                          <a:effectLst/>
                        </a:rPr>
                        <a:t>Total</a:t>
                      </a:r>
                      <a:endParaRPr lang="es-MX" sz="1200" b="0" i="0" u="none" strike="noStrike">
                        <a:solidFill>
                          <a:srgbClr val="000000"/>
                        </a:solidFill>
                        <a:effectLst/>
                        <a:latin typeface="Calibri"/>
                      </a:endParaRPr>
                    </a:p>
                  </a:txBody>
                  <a:tcPr marL="9525" marR="9525" marT="9525" marB="0" anchor="b"/>
                </a:tc>
                <a:tc>
                  <a:txBody>
                    <a:bodyPr/>
                    <a:lstStyle/>
                    <a:p>
                      <a:pPr algn="l" fontAlgn="b"/>
                      <a:r>
                        <a:rPr lang="es-MX" sz="1200" u="none" strike="noStrike">
                          <a:effectLst/>
                        </a:rPr>
                        <a:t> $        84,128,626.00 </a:t>
                      </a:r>
                      <a:endParaRPr lang="es-MX" sz="1200" b="0" i="0" u="none" strike="noStrike">
                        <a:solidFill>
                          <a:srgbClr val="000000"/>
                        </a:solidFill>
                        <a:effectLst/>
                        <a:latin typeface="Calibri"/>
                      </a:endParaRPr>
                    </a:p>
                  </a:txBody>
                  <a:tcPr marL="9525" marR="9525" marT="9525" marB="0" anchor="b"/>
                </a:tc>
                <a:tc>
                  <a:txBody>
                    <a:bodyPr/>
                    <a:lstStyle/>
                    <a:p>
                      <a:pPr algn="ctr" fontAlgn="b"/>
                      <a:r>
                        <a:rPr lang="es-MX" sz="1200" u="none" strike="noStrike">
                          <a:effectLst/>
                        </a:rPr>
                        <a:t>100.0</a:t>
                      </a:r>
                      <a:endParaRPr lang="es-MX" sz="1200" b="0" i="0" u="none" strike="noStrike">
                        <a:solidFill>
                          <a:srgbClr val="000000"/>
                        </a:solidFill>
                        <a:effectLst/>
                        <a:latin typeface="Calibri"/>
                      </a:endParaRPr>
                    </a:p>
                  </a:txBody>
                  <a:tcPr marL="9525" marR="9525" marT="9525" marB="0" anchor="b"/>
                </a:tc>
                <a:tc>
                  <a:txBody>
                    <a:bodyPr/>
                    <a:lstStyle/>
                    <a:p>
                      <a:pPr algn="l" fontAlgn="b"/>
                      <a:r>
                        <a:rPr lang="es-MX" sz="1200" b="1" u="none" strike="noStrike" dirty="0">
                          <a:effectLst/>
                        </a:rPr>
                        <a:t> $        71,073,420.00 </a:t>
                      </a:r>
                      <a:endParaRPr lang="es-MX" sz="1200" b="1" i="0" u="none" strike="noStrike" dirty="0">
                        <a:solidFill>
                          <a:srgbClr val="000000"/>
                        </a:solidFill>
                        <a:effectLst/>
                        <a:latin typeface="Calibri"/>
                      </a:endParaRPr>
                    </a:p>
                  </a:txBody>
                  <a:tcPr marL="9525" marR="9525" marT="9525" marB="0" anchor="b"/>
                </a:tc>
                <a:tc>
                  <a:txBody>
                    <a:bodyPr/>
                    <a:lstStyle/>
                    <a:p>
                      <a:pPr algn="ctr" fontAlgn="b"/>
                      <a:r>
                        <a:rPr lang="es-MX" sz="1200" u="none" strike="noStrike" dirty="0">
                          <a:effectLst/>
                        </a:rPr>
                        <a:t>100.0</a:t>
                      </a:r>
                      <a:endParaRPr lang="es-MX" sz="1200" b="0" i="0" u="none" strike="noStrike" dirty="0">
                        <a:solidFill>
                          <a:srgbClr val="000000"/>
                        </a:solidFill>
                        <a:effectLst/>
                        <a:latin typeface="Calibri"/>
                      </a:endParaRPr>
                    </a:p>
                  </a:txBody>
                  <a:tcPr marL="9525" marR="9525" marT="9525" marB="0" anchor="b"/>
                </a:tc>
                <a:tc>
                  <a:txBody>
                    <a:bodyPr/>
                    <a:lstStyle/>
                    <a:p>
                      <a:pPr algn="l" fontAlgn="b"/>
                      <a:r>
                        <a:rPr lang="es-MX" sz="1200" u="none" strike="noStrike" dirty="0">
                          <a:solidFill>
                            <a:srgbClr val="FF0000"/>
                          </a:solidFill>
                          <a:effectLst/>
                        </a:rPr>
                        <a:t>-$       13,055,206.00 </a:t>
                      </a:r>
                      <a:endParaRPr lang="es-MX" sz="1200" b="0" i="0" u="none" strike="noStrike" dirty="0">
                        <a:solidFill>
                          <a:srgbClr val="FF0000"/>
                        </a:solidFill>
                        <a:effectLst/>
                        <a:latin typeface="Calibri"/>
                      </a:endParaRPr>
                    </a:p>
                  </a:txBody>
                  <a:tcPr marL="9525" marR="9525" marT="9525" marB="0" anchor="b"/>
                </a:tc>
                <a:tc>
                  <a:txBody>
                    <a:bodyPr/>
                    <a:lstStyle/>
                    <a:p>
                      <a:pPr algn="r" fontAlgn="b"/>
                      <a:r>
                        <a:rPr lang="es-MX" sz="1200" u="none" strike="noStrike" dirty="0">
                          <a:solidFill>
                            <a:srgbClr val="FF0000"/>
                          </a:solidFill>
                          <a:effectLst/>
                        </a:rPr>
                        <a:t>-15.5</a:t>
                      </a:r>
                      <a:endParaRPr lang="es-MX" sz="1200" b="0" i="0" u="none" strike="noStrike" dirty="0">
                        <a:solidFill>
                          <a:srgbClr val="FF0000"/>
                        </a:solidFill>
                        <a:effectLst/>
                        <a:latin typeface="Calibri"/>
                      </a:endParaRPr>
                    </a:p>
                  </a:txBody>
                  <a:tcPr marL="9525" marR="9525" marT="9525" marB="0" anchor="b"/>
                </a:tc>
                <a:extLst>
                  <a:ext uri="{0D108BD9-81ED-4DB2-BD59-A6C34878D82A}">
                    <a16:rowId xmlns:a16="http://schemas.microsoft.com/office/drawing/2014/main" val="10006"/>
                  </a:ext>
                </a:extLst>
              </a:tr>
            </a:tbl>
          </a:graphicData>
        </a:graphic>
      </p:graphicFrame>
      <p:graphicFrame>
        <p:nvGraphicFramePr>
          <p:cNvPr id="11" name="2 Gráfico"/>
          <p:cNvGraphicFramePr>
            <a:graphicFrameLocks/>
          </p:cNvGraphicFramePr>
          <p:nvPr>
            <p:extLst>
              <p:ext uri="{D42A27DB-BD31-4B8C-83A1-F6EECF244321}">
                <p14:modId xmlns:p14="http://schemas.microsoft.com/office/powerpoint/2010/main" val="1248122996"/>
              </p:ext>
            </p:extLst>
          </p:nvPr>
        </p:nvGraphicFramePr>
        <p:xfrm>
          <a:off x="1619672" y="3068960"/>
          <a:ext cx="5904656" cy="331236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5099057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ChangeArrowheads="1"/>
          </p:cNvSpPr>
          <p:nvPr/>
        </p:nvSpPr>
        <p:spPr bwMode="auto">
          <a:xfrm>
            <a:off x="683568" y="254756"/>
            <a:ext cx="7704856" cy="807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000" b="1" dirty="0" smtClean="0">
                <a:latin typeface="+mj-lt"/>
                <a:cs typeface="Times New Roman" pitchFamily="18" charset="0"/>
              </a:rPr>
              <a:t>Partidas protegidas por Rectoría General en el presupuesto de la Unidad Cuajimalpa</a:t>
            </a:r>
            <a:endParaRPr lang="es-ES" sz="2000" b="1" dirty="0">
              <a:latin typeface="+mj-lt"/>
              <a:cs typeface="Times New Roman" pitchFamily="18" charset="0"/>
            </a:endParaRPr>
          </a:p>
        </p:txBody>
      </p:sp>
      <p:sp>
        <p:nvSpPr>
          <p:cNvPr id="7" name="6 Marcador de número de diapositiva"/>
          <p:cNvSpPr>
            <a:spLocks noGrp="1"/>
          </p:cNvSpPr>
          <p:nvPr>
            <p:ph type="sldNum" sz="quarter" idx="12"/>
          </p:nvPr>
        </p:nvSpPr>
        <p:spPr/>
        <p:txBody>
          <a:bodyPr/>
          <a:lstStyle/>
          <a:p>
            <a:fld id="{FF82613E-67FC-413B-BB09-D649653256A5}" type="slidenum">
              <a:rPr lang="es-MX" smtClean="0"/>
              <a:t>6</a:t>
            </a:fld>
            <a:endParaRPr lang="es-MX"/>
          </a:p>
        </p:txBody>
      </p:sp>
      <p:graphicFrame>
        <p:nvGraphicFramePr>
          <p:cNvPr id="2" name="1 Tabla"/>
          <p:cNvGraphicFramePr>
            <a:graphicFrameLocks noGrp="1"/>
          </p:cNvGraphicFramePr>
          <p:nvPr>
            <p:extLst>
              <p:ext uri="{D42A27DB-BD31-4B8C-83A1-F6EECF244321}">
                <p14:modId xmlns:p14="http://schemas.microsoft.com/office/powerpoint/2010/main" val="4035296515"/>
              </p:ext>
            </p:extLst>
          </p:nvPr>
        </p:nvGraphicFramePr>
        <p:xfrm>
          <a:off x="467544" y="1136650"/>
          <a:ext cx="8280920" cy="4880908"/>
        </p:xfrm>
        <a:graphic>
          <a:graphicData uri="http://schemas.openxmlformats.org/drawingml/2006/table">
            <a:tbl>
              <a:tblPr>
                <a:tableStyleId>{08FB837D-C827-4EFA-A057-4D05807E0F7C}</a:tableStyleId>
              </a:tblPr>
              <a:tblGrid>
                <a:gridCol w="2412368">
                  <a:extLst>
                    <a:ext uri="{9D8B030D-6E8A-4147-A177-3AD203B41FA5}">
                      <a16:colId xmlns:a16="http://schemas.microsoft.com/office/drawing/2014/main" val="20000"/>
                    </a:ext>
                  </a:extLst>
                </a:gridCol>
                <a:gridCol w="1824475">
                  <a:extLst>
                    <a:ext uri="{9D8B030D-6E8A-4147-A177-3AD203B41FA5}">
                      <a16:colId xmlns:a16="http://schemas.microsoft.com/office/drawing/2014/main" val="20001"/>
                    </a:ext>
                  </a:extLst>
                </a:gridCol>
                <a:gridCol w="1824475">
                  <a:extLst>
                    <a:ext uri="{9D8B030D-6E8A-4147-A177-3AD203B41FA5}">
                      <a16:colId xmlns:a16="http://schemas.microsoft.com/office/drawing/2014/main" val="20002"/>
                    </a:ext>
                  </a:extLst>
                </a:gridCol>
                <a:gridCol w="1536400">
                  <a:extLst>
                    <a:ext uri="{9D8B030D-6E8A-4147-A177-3AD203B41FA5}">
                      <a16:colId xmlns:a16="http://schemas.microsoft.com/office/drawing/2014/main" val="20003"/>
                    </a:ext>
                  </a:extLst>
                </a:gridCol>
                <a:gridCol w="683202">
                  <a:extLst>
                    <a:ext uri="{9D8B030D-6E8A-4147-A177-3AD203B41FA5}">
                      <a16:colId xmlns:a16="http://schemas.microsoft.com/office/drawing/2014/main" val="20004"/>
                    </a:ext>
                  </a:extLst>
                </a:gridCol>
              </a:tblGrid>
              <a:tr h="170598">
                <a:tc>
                  <a:txBody>
                    <a:bodyPr/>
                    <a:lstStyle/>
                    <a:p>
                      <a:pPr algn="ctr" fontAlgn="b"/>
                      <a:r>
                        <a:rPr lang="es-MX" sz="1400" u="none" strike="noStrike" dirty="0">
                          <a:effectLst/>
                        </a:rPr>
                        <a:t>Partida**</a:t>
                      </a:r>
                      <a:endParaRPr lang="es-MX" sz="1400" b="0" i="0" u="none" strike="noStrike" dirty="0">
                        <a:solidFill>
                          <a:srgbClr val="000000"/>
                        </a:solidFill>
                        <a:effectLst/>
                        <a:latin typeface="Calibri"/>
                      </a:endParaRPr>
                    </a:p>
                  </a:txBody>
                  <a:tcPr marL="8530" marR="8530" marT="8530" marB="0" anchor="b">
                    <a:solidFill>
                      <a:srgbClr val="FFC000"/>
                    </a:solidFill>
                  </a:tcPr>
                </a:tc>
                <a:tc>
                  <a:txBody>
                    <a:bodyPr/>
                    <a:lstStyle/>
                    <a:p>
                      <a:pPr algn="ctr" fontAlgn="b"/>
                      <a:r>
                        <a:rPr lang="es-MX" sz="1400" u="none" strike="noStrike">
                          <a:effectLst/>
                        </a:rPr>
                        <a:t> Presupuesto 2016 </a:t>
                      </a:r>
                      <a:endParaRPr lang="es-MX" sz="1400" b="0" i="0" u="none" strike="noStrike">
                        <a:solidFill>
                          <a:srgbClr val="000000"/>
                        </a:solidFill>
                        <a:effectLst/>
                        <a:latin typeface="Calibri"/>
                      </a:endParaRPr>
                    </a:p>
                  </a:txBody>
                  <a:tcPr marL="8530" marR="8530" marT="8530" marB="0" anchor="b">
                    <a:solidFill>
                      <a:srgbClr val="FFC000"/>
                    </a:solidFill>
                  </a:tcPr>
                </a:tc>
                <a:tc>
                  <a:txBody>
                    <a:bodyPr/>
                    <a:lstStyle/>
                    <a:p>
                      <a:pPr algn="ctr" fontAlgn="b"/>
                      <a:r>
                        <a:rPr lang="es-MX" sz="1400" u="none" strike="noStrike">
                          <a:effectLst/>
                        </a:rPr>
                        <a:t> Presupuesto 2017 </a:t>
                      </a:r>
                      <a:endParaRPr lang="es-MX" sz="1400" b="1" i="0" u="none" strike="noStrike">
                        <a:solidFill>
                          <a:srgbClr val="000000"/>
                        </a:solidFill>
                        <a:effectLst/>
                        <a:latin typeface="Calibri"/>
                      </a:endParaRPr>
                    </a:p>
                  </a:txBody>
                  <a:tcPr marL="8530" marR="8530" marT="8530" marB="0" anchor="b">
                    <a:solidFill>
                      <a:srgbClr val="FFC000"/>
                    </a:solidFill>
                  </a:tcPr>
                </a:tc>
                <a:tc>
                  <a:txBody>
                    <a:bodyPr/>
                    <a:lstStyle/>
                    <a:p>
                      <a:pPr algn="ctr" fontAlgn="b"/>
                      <a:r>
                        <a:rPr lang="es-MX" sz="1400" u="none" strike="noStrike" dirty="0">
                          <a:effectLst/>
                        </a:rPr>
                        <a:t>Diferencia</a:t>
                      </a:r>
                      <a:endParaRPr lang="es-MX" sz="1400" b="0" i="0" u="none" strike="noStrike" dirty="0">
                        <a:solidFill>
                          <a:srgbClr val="000000"/>
                        </a:solidFill>
                        <a:effectLst/>
                        <a:latin typeface="Calibri"/>
                      </a:endParaRPr>
                    </a:p>
                  </a:txBody>
                  <a:tcPr marL="8530" marR="8530" marT="8530" marB="0" anchor="b">
                    <a:solidFill>
                      <a:srgbClr val="FFC000"/>
                    </a:solidFill>
                  </a:tcPr>
                </a:tc>
                <a:tc>
                  <a:txBody>
                    <a:bodyPr/>
                    <a:lstStyle/>
                    <a:p>
                      <a:pPr algn="ctr" fontAlgn="b"/>
                      <a:r>
                        <a:rPr lang="es-MX" sz="1400" u="none" strike="noStrike" dirty="0">
                          <a:effectLst/>
                        </a:rPr>
                        <a:t>%</a:t>
                      </a:r>
                      <a:endParaRPr lang="es-MX" sz="1400" b="0" i="0" u="none" strike="noStrike" dirty="0">
                        <a:solidFill>
                          <a:srgbClr val="000000"/>
                        </a:solidFill>
                        <a:effectLst/>
                        <a:latin typeface="Calibri"/>
                      </a:endParaRPr>
                    </a:p>
                  </a:txBody>
                  <a:tcPr marL="8530" marR="8530" marT="8530" marB="0" anchor="b">
                    <a:solidFill>
                      <a:srgbClr val="FFC000"/>
                    </a:solidFill>
                  </a:tcPr>
                </a:tc>
                <a:extLst>
                  <a:ext uri="{0D108BD9-81ED-4DB2-BD59-A6C34878D82A}">
                    <a16:rowId xmlns:a16="http://schemas.microsoft.com/office/drawing/2014/main" val="10000"/>
                  </a:ext>
                </a:extLst>
              </a:tr>
              <a:tr h="198252">
                <a:tc>
                  <a:txBody>
                    <a:bodyPr/>
                    <a:lstStyle/>
                    <a:p>
                      <a:pPr algn="l" fontAlgn="b"/>
                      <a:r>
                        <a:rPr lang="es-MX" sz="1400" u="none" strike="noStrike">
                          <a:effectLst/>
                        </a:rPr>
                        <a:t>Premios</a:t>
                      </a:r>
                      <a:endParaRPr lang="es-MX" sz="1400" b="0" i="0" u="none" strike="noStrike">
                        <a:solidFill>
                          <a:srgbClr val="000000"/>
                        </a:solidFill>
                        <a:effectLst/>
                        <a:latin typeface="Calibri"/>
                      </a:endParaRPr>
                    </a:p>
                  </a:txBody>
                  <a:tcPr marL="8530" marR="8530" marT="8530" marB="0" anchor="b"/>
                </a:tc>
                <a:tc>
                  <a:txBody>
                    <a:bodyPr/>
                    <a:lstStyle/>
                    <a:p>
                      <a:pPr algn="l" fontAlgn="b"/>
                      <a:r>
                        <a:rPr lang="es-MX" sz="1400" u="none" strike="noStrike" dirty="0">
                          <a:effectLst/>
                        </a:rPr>
                        <a:t> $               868,821.00 </a:t>
                      </a:r>
                      <a:endParaRPr lang="es-MX" sz="1400" b="0" i="0" u="none" strike="noStrike" dirty="0">
                        <a:solidFill>
                          <a:srgbClr val="000000"/>
                        </a:solidFill>
                        <a:effectLst/>
                        <a:latin typeface="Calibri"/>
                      </a:endParaRPr>
                    </a:p>
                  </a:txBody>
                  <a:tcPr marL="8530" marR="8530" marT="8530" marB="0" anchor="b"/>
                </a:tc>
                <a:tc>
                  <a:txBody>
                    <a:bodyPr/>
                    <a:lstStyle/>
                    <a:p>
                      <a:pPr algn="l" fontAlgn="b"/>
                      <a:r>
                        <a:rPr lang="es-MX" sz="1400" u="none" strike="noStrike" dirty="0">
                          <a:effectLst/>
                        </a:rPr>
                        <a:t> $              868,821.00 </a:t>
                      </a:r>
                      <a:endParaRPr lang="es-MX" sz="1400" b="1" i="0" u="none" strike="noStrike" dirty="0">
                        <a:solidFill>
                          <a:srgbClr val="000000"/>
                        </a:solidFill>
                        <a:effectLst/>
                        <a:latin typeface="Calibri"/>
                      </a:endParaRPr>
                    </a:p>
                  </a:txBody>
                  <a:tcPr marL="8530" marR="8530" marT="8530" marB="0" anchor="b"/>
                </a:tc>
                <a:tc>
                  <a:txBody>
                    <a:bodyPr/>
                    <a:lstStyle/>
                    <a:p>
                      <a:pPr algn="l" fontAlgn="b"/>
                      <a:r>
                        <a:rPr lang="es-MX" sz="1400" u="none" strike="noStrike" dirty="0">
                          <a:effectLst/>
                        </a:rPr>
                        <a:t> $                               -   </a:t>
                      </a:r>
                      <a:endParaRPr lang="es-MX" sz="1400" b="0" i="0" u="none" strike="noStrike" dirty="0">
                        <a:solidFill>
                          <a:srgbClr val="000000"/>
                        </a:solidFill>
                        <a:effectLst/>
                        <a:latin typeface="Calibri"/>
                      </a:endParaRPr>
                    </a:p>
                  </a:txBody>
                  <a:tcPr marL="8530" marR="8530" marT="8530" marB="0" anchor="b"/>
                </a:tc>
                <a:tc>
                  <a:txBody>
                    <a:bodyPr/>
                    <a:lstStyle/>
                    <a:p>
                      <a:pPr algn="r" fontAlgn="b"/>
                      <a:r>
                        <a:rPr lang="es-MX" sz="1400" u="none" strike="noStrike">
                          <a:effectLst/>
                        </a:rPr>
                        <a:t>0.00</a:t>
                      </a:r>
                      <a:endParaRPr lang="es-MX" sz="1400" b="0" i="0" u="none" strike="noStrike">
                        <a:solidFill>
                          <a:srgbClr val="000000"/>
                        </a:solidFill>
                        <a:effectLst/>
                        <a:latin typeface="Calibri"/>
                      </a:endParaRPr>
                    </a:p>
                  </a:txBody>
                  <a:tcPr marL="8530" marR="8530" marT="8530" marB="0" anchor="b"/>
                </a:tc>
                <a:extLst>
                  <a:ext uri="{0D108BD9-81ED-4DB2-BD59-A6C34878D82A}">
                    <a16:rowId xmlns:a16="http://schemas.microsoft.com/office/drawing/2014/main" val="10001"/>
                  </a:ext>
                </a:extLst>
              </a:tr>
              <a:tr h="308782">
                <a:tc>
                  <a:txBody>
                    <a:bodyPr/>
                    <a:lstStyle/>
                    <a:p>
                      <a:pPr algn="l" fontAlgn="b"/>
                      <a:r>
                        <a:rPr lang="es-MX" sz="1400" u="none" strike="noStrike" dirty="0">
                          <a:effectLst/>
                        </a:rPr>
                        <a:t>Bienes intangibles*</a:t>
                      </a:r>
                      <a:endParaRPr lang="es-MX" sz="1400" b="0" i="0" u="none" strike="noStrike" dirty="0">
                        <a:solidFill>
                          <a:srgbClr val="000000"/>
                        </a:solidFill>
                        <a:effectLst/>
                        <a:latin typeface="Calibri"/>
                      </a:endParaRPr>
                    </a:p>
                  </a:txBody>
                  <a:tcPr marL="8530" marR="8530" marT="8530" marB="0" anchor="b">
                    <a:solidFill>
                      <a:schemeClr val="bg1"/>
                    </a:solidFill>
                  </a:tcPr>
                </a:tc>
                <a:tc>
                  <a:txBody>
                    <a:bodyPr/>
                    <a:lstStyle/>
                    <a:p>
                      <a:pPr algn="l" fontAlgn="b"/>
                      <a:r>
                        <a:rPr lang="es-MX" sz="1400" u="none" strike="noStrike" dirty="0">
                          <a:effectLst/>
                        </a:rPr>
                        <a:t> $               865,814.00 </a:t>
                      </a:r>
                      <a:endParaRPr lang="es-MX" sz="1400" b="0" i="0" u="none" strike="noStrike" dirty="0">
                        <a:solidFill>
                          <a:srgbClr val="000000"/>
                        </a:solidFill>
                        <a:effectLst/>
                        <a:latin typeface="Calibri"/>
                      </a:endParaRPr>
                    </a:p>
                  </a:txBody>
                  <a:tcPr marL="8530" marR="8530" marT="8530" marB="0" anchor="b">
                    <a:solidFill>
                      <a:schemeClr val="bg1"/>
                    </a:solidFill>
                  </a:tcPr>
                </a:tc>
                <a:tc>
                  <a:txBody>
                    <a:bodyPr/>
                    <a:lstStyle/>
                    <a:p>
                      <a:pPr algn="l" fontAlgn="b"/>
                      <a:r>
                        <a:rPr lang="es-MX" sz="1400" u="none" strike="noStrike" dirty="0">
                          <a:effectLst/>
                        </a:rPr>
                        <a:t> $          1,062,159.00 </a:t>
                      </a:r>
                      <a:endParaRPr lang="es-MX" sz="1400" b="1" i="0" u="none" strike="noStrike" dirty="0">
                        <a:solidFill>
                          <a:srgbClr val="000000"/>
                        </a:solidFill>
                        <a:effectLst/>
                        <a:latin typeface="Calibri"/>
                      </a:endParaRPr>
                    </a:p>
                  </a:txBody>
                  <a:tcPr marL="8530" marR="8530" marT="8530" marB="0" anchor="b">
                    <a:solidFill>
                      <a:schemeClr val="bg1"/>
                    </a:solidFill>
                  </a:tcPr>
                </a:tc>
                <a:tc>
                  <a:txBody>
                    <a:bodyPr/>
                    <a:lstStyle/>
                    <a:p>
                      <a:pPr algn="l" fontAlgn="b"/>
                      <a:r>
                        <a:rPr lang="es-MX" sz="1400" u="none" strike="noStrike" dirty="0">
                          <a:effectLst/>
                        </a:rPr>
                        <a:t> $              196,345.00 </a:t>
                      </a:r>
                      <a:endParaRPr lang="es-MX" sz="1400" b="0" i="0" u="none" strike="noStrike" dirty="0">
                        <a:solidFill>
                          <a:srgbClr val="000000"/>
                        </a:solidFill>
                        <a:effectLst/>
                        <a:latin typeface="Calibri"/>
                      </a:endParaRPr>
                    </a:p>
                  </a:txBody>
                  <a:tcPr marL="8530" marR="8530" marT="8530" marB="0" anchor="b">
                    <a:solidFill>
                      <a:schemeClr val="bg1"/>
                    </a:solidFill>
                  </a:tcPr>
                </a:tc>
                <a:tc>
                  <a:txBody>
                    <a:bodyPr/>
                    <a:lstStyle/>
                    <a:p>
                      <a:pPr algn="r" fontAlgn="b"/>
                      <a:r>
                        <a:rPr lang="es-MX" sz="1400" u="none" strike="noStrike" dirty="0">
                          <a:effectLst/>
                        </a:rPr>
                        <a:t>22.68</a:t>
                      </a:r>
                      <a:endParaRPr lang="es-MX" sz="1400" b="0" i="0" u="none" strike="noStrike" dirty="0">
                        <a:solidFill>
                          <a:srgbClr val="000000"/>
                        </a:solidFill>
                        <a:effectLst/>
                        <a:latin typeface="Calibri"/>
                      </a:endParaRPr>
                    </a:p>
                  </a:txBody>
                  <a:tcPr marL="8530" marR="8530" marT="8530" marB="0" anchor="b">
                    <a:solidFill>
                      <a:schemeClr val="bg1"/>
                    </a:solidFill>
                  </a:tcPr>
                </a:tc>
                <a:extLst>
                  <a:ext uri="{0D108BD9-81ED-4DB2-BD59-A6C34878D82A}">
                    <a16:rowId xmlns:a16="http://schemas.microsoft.com/office/drawing/2014/main" val="10002"/>
                  </a:ext>
                </a:extLst>
              </a:tr>
              <a:tr h="308782">
                <a:tc>
                  <a:txBody>
                    <a:bodyPr/>
                    <a:lstStyle/>
                    <a:p>
                      <a:pPr algn="l" fontAlgn="b"/>
                      <a:r>
                        <a:rPr lang="es-MX" sz="1400" u="none" strike="noStrike">
                          <a:effectLst/>
                        </a:rPr>
                        <a:t>Colaboración a eventos y cuotas*</a:t>
                      </a:r>
                      <a:endParaRPr lang="es-MX" sz="1400" b="0" i="0" u="none" strike="noStrike">
                        <a:solidFill>
                          <a:srgbClr val="000000"/>
                        </a:solidFill>
                        <a:effectLst/>
                        <a:latin typeface="Calibri"/>
                      </a:endParaRPr>
                    </a:p>
                  </a:txBody>
                  <a:tcPr marL="8530" marR="8530" marT="8530" marB="0" anchor="b"/>
                </a:tc>
                <a:tc>
                  <a:txBody>
                    <a:bodyPr/>
                    <a:lstStyle/>
                    <a:p>
                      <a:pPr algn="l" fontAlgn="b"/>
                      <a:r>
                        <a:rPr lang="es-MX" sz="1400" u="none" strike="noStrike">
                          <a:effectLst/>
                        </a:rPr>
                        <a:t> $                 93,849.00 </a:t>
                      </a:r>
                      <a:endParaRPr lang="es-MX" sz="1400" b="0" i="0" u="none" strike="noStrike">
                        <a:solidFill>
                          <a:srgbClr val="000000"/>
                        </a:solidFill>
                        <a:effectLst/>
                        <a:latin typeface="Calibri"/>
                      </a:endParaRPr>
                    </a:p>
                  </a:txBody>
                  <a:tcPr marL="8530" marR="8530" marT="8530" marB="0" anchor="b"/>
                </a:tc>
                <a:tc>
                  <a:txBody>
                    <a:bodyPr/>
                    <a:lstStyle/>
                    <a:p>
                      <a:pPr algn="l" fontAlgn="b"/>
                      <a:r>
                        <a:rPr lang="es-MX" sz="1400" u="none" strike="noStrike">
                          <a:effectLst/>
                        </a:rPr>
                        <a:t> $                98,112.00 </a:t>
                      </a:r>
                      <a:endParaRPr lang="es-MX" sz="1400" b="1" i="0" u="none" strike="noStrike">
                        <a:solidFill>
                          <a:srgbClr val="000000"/>
                        </a:solidFill>
                        <a:effectLst/>
                        <a:latin typeface="Calibri"/>
                      </a:endParaRPr>
                    </a:p>
                  </a:txBody>
                  <a:tcPr marL="8530" marR="8530" marT="8530" marB="0" anchor="b"/>
                </a:tc>
                <a:tc>
                  <a:txBody>
                    <a:bodyPr/>
                    <a:lstStyle/>
                    <a:p>
                      <a:pPr algn="l" fontAlgn="b"/>
                      <a:r>
                        <a:rPr lang="es-MX" sz="1400" u="none" strike="noStrike">
                          <a:effectLst/>
                        </a:rPr>
                        <a:t> $                  4,263.00 </a:t>
                      </a:r>
                      <a:endParaRPr lang="es-MX" sz="1400" b="0" i="0" u="none" strike="noStrike">
                        <a:solidFill>
                          <a:srgbClr val="000000"/>
                        </a:solidFill>
                        <a:effectLst/>
                        <a:latin typeface="Calibri"/>
                      </a:endParaRPr>
                    </a:p>
                  </a:txBody>
                  <a:tcPr marL="8530" marR="8530" marT="8530" marB="0" anchor="b"/>
                </a:tc>
                <a:tc>
                  <a:txBody>
                    <a:bodyPr/>
                    <a:lstStyle/>
                    <a:p>
                      <a:pPr algn="r" fontAlgn="b"/>
                      <a:r>
                        <a:rPr lang="es-MX" sz="1400" u="none" strike="noStrike">
                          <a:effectLst/>
                        </a:rPr>
                        <a:t>4.54</a:t>
                      </a:r>
                      <a:endParaRPr lang="es-MX" sz="1400" b="0" i="0" u="none" strike="noStrike">
                        <a:solidFill>
                          <a:srgbClr val="000000"/>
                        </a:solidFill>
                        <a:effectLst/>
                        <a:latin typeface="Calibri"/>
                      </a:endParaRPr>
                    </a:p>
                  </a:txBody>
                  <a:tcPr marL="8530" marR="8530" marT="8530" marB="0" anchor="b"/>
                </a:tc>
                <a:extLst>
                  <a:ext uri="{0D108BD9-81ED-4DB2-BD59-A6C34878D82A}">
                    <a16:rowId xmlns:a16="http://schemas.microsoft.com/office/drawing/2014/main" val="10003"/>
                  </a:ext>
                </a:extLst>
              </a:tr>
              <a:tr h="308782">
                <a:tc>
                  <a:txBody>
                    <a:bodyPr/>
                    <a:lstStyle/>
                    <a:p>
                      <a:pPr algn="l" fontAlgn="b"/>
                      <a:r>
                        <a:rPr lang="es-MX" sz="1400" u="none" strike="noStrike" dirty="0">
                          <a:effectLst/>
                        </a:rPr>
                        <a:t>Consumibles de cafeterías</a:t>
                      </a:r>
                      <a:endParaRPr lang="es-MX" sz="1400" b="0" i="0" u="none" strike="noStrike" dirty="0">
                        <a:solidFill>
                          <a:srgbClr val="000000"/>
                        </a:solidFill>
                        <a:effectLst/>
                        <a:latin typeface="Calibri"/>
                      </a:endParaRPr>
                    </a:p>
                  </a:txBody>
                  <a:tcPr marL="8530" marR="8530" marT="8530" marB="0" anchor="b">
                    <a:solidFill>
                      <a:schemeClr val="bg1"/>
                    </a:solidFill>
                  </a:tcPr>
                </a:tc>
                <a:tc>
                  <a:txBody>
                    <a:bodyPr/>
                    <a:lstStyle/>
                    <a:p>
                      <a:pPr algn="l" fontAlgn="b"/>
                      <a:r>
                        <a:rPr lang="es-MX" sz="1400" u="none" strike="noStrike" dirty="0">
                          <a:effectLst/>
                        </a:rPr>
                        <a:t> $           3,057,708.00 </a:t>
                      </a:r>
                      <a:endParaRPr lang="es-MX" sz="1400" b="0" i="0" u="none" strike="noStrike" dirty="0">
                        <a:solidFill>
                          <a:srgbClr val="000000"/>
                        </a:solidFill>
                        <a:effectLst/>
                        <a:latin typeface="Calibri"/>
                      </a:endParaRPr>
                    </a:p>
                  </a:txBody>
                  <a:tcPr marL="8530" marR="8530" marT="8530" marB="0" anchor="b">
                    <a:solidFill>
                      <a:schemeClr val="bg1"/>
                    </a:solidFill>
                  </a:tcPr>
                </a:tc>
                <a:tc>
                  <a:txBody>
                    <a:bodyPr/>
                    <a:lstStyle/>
                    <a:p>
                      <a:pPr algn="l" fontAlgn="b"/>
                      <a:r>
                        <a:rPr lang="es-MX" sz="1400" u="none" strike="noStrike" dirty="0">
                          <a:effectLst/>
                        </a:rPr>
                        <a:t> $          3,057,708.00 </a:t>
                      </a:r>
                      <a:endParaRPr lang="es-MX" sz="1400" b="1" i="0" u="none" strike="noStrike" dirty="0">
                        <a:solidFill>
                          <a:srgbClr val="000000"/>
                        </a:solidFill>
                        <a:effectLst/>
                        <a:latin typeface="Calibri"/>
                      </a:endParaRPr>
                    </a:p>
                  </a:txBody>
                  <a:tcPr marL="8530" marR="8530" marT="8530" marB="0" anchor="b">
                    <a:solidFill>
                      <a:schemeClr val="bg1"/>
                    </a:solidFill>
                  </a:tcPr>
                </a:tc>
                <a:tc>
                  <a:txBody>
                    <a:bodyPr/>
                    <a:lstStyle/>
                    <a:p>
                      <a:pPr algn="l" fontAlgn="b"/>
                      <a:r>
                        <a:rPr lang="es-MX" sz="1400" u="none" strike="noStrike" dirty="0">
                          <a:effectLst/>
                        </a:rPr>
                        <a:t> $                               -   </a:t>
                      </a:r>
                      <a:endParaRPr lang="es-MX" sz="1400" b="0" i="0" u="none" strike="noStrike" dirty="0">
                        <a:solidFill>
                          <a:srgbClr val="000000"/>
                        </a:solidFill>
                        <a:effectLst/>
                        <a:latin typeface="Calibri"/>
                      </a:endParaRPr>
                    </a:p>
                  </a:txBody>
                  <a:tcPr marL="8530" marR="8530" marT="8530" marB="0" anchor="b">
                    <a:solidFill>
                      <a:schemeClr val="bg1"/>
                    </a:solidFill>
                  </a:tcPr>
                </a:tc>
                <a:tc>
                  <a:txBody>
                    <a:bodyPr/>
                    <a:lstStyle/>
                    <a:p>
                      <a:pPr algn="r" fontAlgn="b"/>
                      <a:r>
                        <a:rPr lang="es-MX" sz="1400" u="none" strike="noStrike" dirty="0">
                          <a:effectLst/>
                        </a:rPr>
                        <a:t>0.00</a:t>
                      </a:r>
                      <a:endParaRPr lang="es-MX" sz="1400" b="0" i="0" u="none" strike="noStrike" dirty="0">
                        <a:solidFill>
                          <a:srgbClr val="000000"/>
                        </a:solidFill>
                        <a:effectLst/>
                        <a:latin typeface="Calibri"/>
                      </a:endParaRPr>
                    </a:p>
                  </a:txBody>
                  <a:tcPr marL="8530" marR="8530" marT="8530" marB="0" anchor="b">
                    <a:solidFill>
                      <a:schemeClr val="bg1"/>
                    </a:solidFill>
                  </a:tcPr>
                </a:tc>
                <a:extLst>
                  <a:ext uri="{0D108BD9-81ED-4DB2-BD59-A6C34878D82A}">
                    <a16:rowId xmlns:a16="http://schemas.microsoft.com/office/drawing/2014/main" val="10004"/>
                  </a:ext>
                </a:extLst>
              </a:tr>
              <a:tr h="308782">
                <a:tc>
                  <a:txBody>
                    <a:bodyPr/>
                    <a:lstStyle/>
                    <a:p>
                      <a:pPr algn="l" fontAlgn="b"/>
                      <a:r>
                        <a:rPr lang="es-MX" sz="1400" u="none" strike="noStrike">
                          <a:effectLst/>
                        </a:rPr>
                        <a:t>Ropa de trabajo</a:t>
                      </a:r>
                      <a:endParaRPr lang="es-MX" sz="1400" b="0" i="0" u="none" strike="noStrike">
                        <a:solidFill>
                          <a:srgbClr val="000000"/>
                        </a:solidFill>
                        <a:effectLst/>
                        <a:latin typeface="Calibri"/>
                      </a:endParaRPr>
                    </a:p>
                  </a:txBody>
                  <a:tcPr marL="8530" marR="8530" marT="8530" marB="0" anchor="b"/>
                </a:tc>
                <a:tc>
                  <a:txBody>
                    <a:bodyPr/>
                    <a:lstStyle/>
                    <a:p>
                      <a:pPr algn="l" fontAlgn="b"/>
                      <a:r>
                        <a:rPr lang="es-MX" sz="1400" u="none" strike="noStrike">
                          <a:effectLst/>
                        </a:rPr>
                        <a:t> </a:t>
                      </a:r>
                      <a:endParaRPr lang="es-MX" sz="1400" b="0" i="0" u="none" strike="noStrike">
                        <a:solidFill>
                          <a:srgbClr val="000000"/>
                        </a:solidFill>
                        <a:effectLst/>
                        <a:latin typeface="Calibri"/>
                      </a:endParaRPr>
                    </a:p>
                  </a:txBody>
                  <a:tcPr marL="8530" marR="8530" marT="8530" marB="0" anchor="b"/>
                </a:tc>
                <a:tc>
                  <a:txBody>
                    <a:bodyPr/>
                    <a:lstStyle/>
                    <a:p>
                      <a:pPr algn="l" fontAlgn="b"/>
                      <a:r>
                        <a:rPr lang="es-MX" sz="1400" u="none" strike="noStrike">
                          <a:effectLst/>
                        </a:rPr>
                        <a:t> $              670,000.00 </a:t>
                      </a:r>
                      <a:endParaRPr lang="es-MX" sz="1400" b="1" i="0" u="none" strike="noStrike">
                        <a:solidFill>
                          <a:srgbClr val="000000"/>
                        </a:solidFill>
                        <a:effectLst/>
                        <a:latin typeface="Calibri"/>
                      </a:endParaRPr>
                    </a:p>
                  </a:txBody>
                  <a:tcPr marL="8530" marR="8530" marT="8530" marB="0" anchor="b"/>
                </a:tc>
                <a:tc>
                  <a:txBody>
                    <a:bodyPr/>
                    <a:lstStyle/>
                    <a:p>
                      <a:pPr algn="l" fontAlgn="b"/>
                      <a:r>
                        <a:rPr lang="es-MX" sz="1400" u="none" strike="noStrike">
                          <a:effectLst/>
                        </a:rPr>
                        <a:t> $              670,000.00 </a:t>
                      </a:r>
                      <a:endParaRPr lang="es-MX" sz="1400" b="0" i="0" u="none" strike="noStrike">
                        <a:solidFill>
                          <a:srgbClr val="000000"/>
                        </a:solidFill>
                        <a:effectLst/>
                        <a:latin typeface="Calibri"/>
                      </a:endParaRPr>
                    </a:p>
                  </a:txBody>
                  <a:tcPr marL="8530" marR="8530" marT="8530" marB="0" anchor="b"/>
                </a:tc>
                <a:tc>
                  <a:txBody>
                    <a:bodyPr/>
                    <a:lstStyle/>
                    <a:p>
                      <a:pPr algn="l" fontAlgn="b"/>
                      <a:r>
                        <a:rPr lang="es-MX" sz="1400" u="none" strike="noStrike">
                          <a:effectLst/>
                        </a:rPr>
                        <a:t> </a:t>
                      </a:r>
                      <a:endParaRPr lang="es-MX" sz="1400" b="0" i="0" u="none" strike="noStrike">
                        <a:solidFill>
                          <a:srgbClr val="000000"/>
                        </a:solidFill>
                        <a:effectLst/>
                        <a:latin typeface="Calibri"/>
                      </a:endParaRPr>
                    </a:p>
                  </a:txBody>
                  <a:tcPr marL="8530" marR="8530" marT="8530" marB="0" anchor="b"/>
                </a:tc>
                <a:extLst>
                  <a:ext uri="{0D108BD9-81ED-4DB2-BD59-A6C34878D82A}">
                    <a16:rowId xmlns:a16="http://schemas.microsoft.com/office/drawing/2014/main" val="10005"/>
                  </a:ext>
                </a:extLst>
              </a:tr>
              <a:tr h="308782">
                <a:tc>
                  <a:txBody>
                    <a:bodyPr/>
                    <a:lstStyle/>
                    <a:p>
                      <a:pPr algn="l" fontAlgn="b"/>
                      <a:r>
                        <a:rPr lang="es-MX" sz="1400" u="none" strike="noStrike" dirty="0">
                          <a:effectLst/>
                        </a:rPr>
                        <a:t>Servicios y derechos (energía eléctrica)</a:t>
                      </a:r>
                      <a:endParaRPr lang="es-MX" sz="1400" b="0" i="0" u="none" strike="noStrike" dirty="0">
                        <a:solidFill>
                          <a:srgbClr val="000000"/>
                        </a:solidFill>
                        <a:effectLst/>
                        <a:latin typeface="Calibri"/>
                      </a:endParaRPr>
                    </a:p>
                  </a:txBody>
                  <a:tcPr marL="8530" marR="8530" marT="8530" marB="0" anchor="b">
                    <a:solidFill>
                      <a:schemeClr val="bg1"/>
                    </a:solidFill>
                  </a:tcPr>
                </a:tc>
                <a:tc>
                  <a:txBody>
                    <a:bodyPr/>
                    <a:lstStyle/>
                    <a:p>
                      <a:pPr algn="l" fontAlgn="b"/>
                      <a:r>
                        <a:rPr lang="es-MX" sz="1400" u="none" strike="noStrike" dirty="0">
                          <a:effectLst/>
                        </a:rPr>
                        <a:t> $           1,884,668.00 </a:t>
                      </a:r>
                      <a:endParaRPr lang="es-MX" sz="1400" b="0" i="0" u="none" strike="noStrike" dirty="0">
                        <a:solidFill>
                          <a:srgbClr val="000000"/>
                        </a:solidFill>
                        <a:effectLst/>
                        <a:latin typeface="Calibri"/>
                      </a:endParaRPr>
                    </a:p>
                  </a:txBody>
                  <a:tcPr marL="8530" marR="8530" marT="8530" marB="0" anchor="b">
                    <a:solidFill>
                      <a:schemeClr val="bg1"/>
                    </a:solidFill>
                  </a:tcPr>
                </a:tc>
                <a:tc>
                  <a:txBody>
                    <a:bodyPr/>
                    <a:lstStyle/>
                    <a:p>
                      <a:pPr algn="l" fontAlgn="b"/>
                      <a:r>
                        <a:rPr lang="es-MX" sz="1400" u="none" strike="noStrike" dirty="0">
                          <a:effectLst/>
                        </a:rPr>
                        <a:t> $          1,784,668.00 </a:t>
                      </a:r>
                      <a:endParaRPr lang="es-MX" sz="1400" b="1" i="0" u="none" strike="noStrike" dirty="0">
                        <a:solidFill>
                          <a:srgbClr val="000000"/>
                        </a:solidFill>
                        <a:effectLst/>
                        <a:latin typeface="Calibri"/>
                      </a:endParaRPr>
                    </a:p>
                  </a:txBody>
                  <a:tcPr marL="8530" marR="8530" marT="8530" marB="0" anchor="b">
                    <a:solidFill>
                      <a:schemeClr val="bg1"/>
                    </a:solidFill>
                  </a:tcPr>
                </a:tc>
                <a:tc>
                  <a:txBody>
                    <a:bodyPr/>
                    <a:lstStyle/>
                    <a:p>
                      <a:pPr algn="l" fontAlgn="b"/>
                      <a:r>
                        <a:rPr lang="es-MX" sz="1400" u="none" strike="noStrike" dirty="0">
                          <a:solidFill>
                            <a:srgbClr val="FF0000"/>
                          </a:solidFill>
                          <a:effectLst/>
                        </a:rPr>
                        <a:t>-$             100,000.00 </a:t>
                      </a:r>
                      <a:endParaRPr lang="es-MX" sz="1400" b="0" i="0" u="none" strike="noStrike" dirty="0">
                        <a:solidFill>
                          <a:srgbClr val="FF0000"/>
                        </a:solidFill>
                        <a:effectLst/>
                        <a:latin typeface="Calibri"/>
                      </a:endParaRPr>
                    </a:p>
                  </a:txBody>
                  <a:tcPr marL="8530" marR="8530" marT="8530" marB="0" anchor="b">
                    <a:solidFill>
                      <a:schemeClr val="bg1"/>
                    </a:solidFill>
                  </a:tcPr>
                </a:tc>
                <a:tc>
                  <a:txBody>
                    <a:bodyPr/>
                    <a:lstStyle/>
                    <a:p>
                      <a:pPr algn="r" fontAlgn="b"/>
                      <a:r>
                        <a:rPr lang="es-MX" sz="1400" u="none" strike="noStrike" dirty="0">
                          <a:solidFill>
                            <a:srgbClr val="FF0000"/>
                          </a:solidFill>
                          <a:effectLst/>
                        </a:rPr>
                        <a:t>-5.31</a:t>
                      </a:r>
                      <a:endParaRPr lang="es-MX" sz="1400" b="0" i="0" u="none" strike="noStrike" dirty="0">
                        <a:solidFill>
                          <a:srgbClr val="FF0000"/>
                        </a:solidFill>
                        <a:effectLst/>
                        <a:latin typeface="Calibri"/>
                      </a:endParaRPr>
                    </a:p>
                  </a:txBody>
                  <a:tcPr marL="8530" marR="8530" marT="8530" marB="0" anchor="b">
                    <a:solidFill>
                      <a:schemeClr val="bg1"/>
                    </a:solidFill>
                  </a:tcPr>
                </a:tc>
                <a:extLst>
                  <a:ext uri="{0D108BD9-81ED-4DB2-BD59-A6C34878D82A}">
                    <a16:rowId xmlns:a16="http://schemas.microsoft.com/office/drawing/2014/main" val="10006"/>
                  </a:ext>
                </a:extLst>
              </a:tr>
              <a:tr h="308782">
                <a:tc>
                  <a:txBody>
                    <a:bodyPr/>
                    <a:lstStyle/>
                    <a:p>
                      <a:pPr algn="l" fontAlgn="b"/>
                      <a:r>
                        <a:rPr lang="es-MX" sz="1400" u="none" strike="noStrike">
                          <a:effectLst/>
                        </a:rPr>
                        <a:t>Servicios y derechos (telefonía)*</a:t>
                      </a:r>
                      <a:endParaRPr lang="es-MX" sz="1400" b="0" i="0" u="none" strike="noStrike">
                        <a:solidFill>
                          <a:srgbClr val="000000"/>
                        </a:solidFill>
                        <a:effectLst/>
                        <a:latin typeface="Calibri"/>
                      </a:endParaRPr>
                    </a:p>
                  </a:txBody>
                  <a:tcPr marL="8530" marR="8530" marT="8530" marB="0" anchor="b"/>
                </a:tc>
                <a:tc>
                  <a:txBody>
                    <a:bodyPr/>
                    <a:lstStyle/>
                    <a:p>
                      <a:pPr algn="l" fontAlgn="b"/>
                      <a:r>
                        <a:rPr lang="es-MX" sz="1400" u="none" strike="noStrike">
                          <a:effectLst/>
                        </a:rPr>
                        <a:t> $           2,386,936.00 </a:t>
                      </a:r>
                      <a:endParaRPr lang="es-MX" sz="1400" b="0" i="0" u="none" strike="noStrike">
                        <a:solidFill>
                          <a:srgbClr val="000000"/>
                        </a:solidFill>
                        <a:effectLst/>
                        <a:latin typeface="Calibri"/>
                      </a:endParaRPr>
                    </a:p>
                  </a:txBody>
                  <a:tcPr marL="8530" marR="8530" marT="8530" marB="0" anchor="b"/>
                </a:tc>
                <a:tc>
                  <a:txBody>
                    <a:bodyPr/>
                    <a:lstStyle/>
                    <a:p>
                      <a:pPr algn="l" fontAlgn="b"/>
                      <a:r>
                        <a:rPr lang="es-MX" sz="1400" u="none" strike="noStrike">
                          <a:effectLst/>
                        </a:rPr>
                        <a:t> $          2,086,936.00 </a:t>
                      </a:r>
                      <a:endParaRPr lang="es-MX" sz="1400" b="1" i="0" u="none" strike="noStrike">
                        <a:solidFill>
                          <a:srgbClr val="000000"/>
                        </a:solidFill>
                        <a:effectLst/>
                        <a:latin typeface="Calibri"/>
                      </a:endParaRPr>
                    </a:p>
                  </a:txBody>
                  <a:tcPr marL="8530" marR="8530" marT="8530" marB="0" anchor="b"/>
                </a:tc>
                <a:tc>
                  <a:txBody>
                    <a:bodyPr/>
                    <a:lstStyle/>
                    <a:p>
                      <a:pPr algn="l" fontAlgn="b"/>
                      <a:r>
                        <a:rPr lang="es-MX" sz="1400" u="none" strike="noStrike" dirty="0">
                          <a:solidFill>
                            <a:srgbClr val="FF0000"/>
                          </a:solidFill>
                          <a:effectLst/>
                        </a:rPr>
                        <a:t>-$             300,000.00 </a:t>
                      </a:r>
                      <a:endParaRPr lang="es-MX" sz="1400" b="0" i="0" u="none" strike="noStrike" dirty="0">
                        <a:solidFill>
                          <a:srgbClr val="FF0000"/>
                        </a:solidFill>
                        <a:effectLst/>
                        <a:latin typeface="Calibri"/>
                      </a:endParaRPr>
                    </a:p>
                  </a:txBody>
                  <a:tcPr marL="8530" marR="8530" marT="8530" marB="0" anchor="b"/>
                </a:tc>
                <a:tc>
                  <a:txBody>
                    <a:bodyPr/>
                    <a:lstStyle/>
                    <a:p>
                      <a:pPr algn="r" fontAlgn="b"/>
                      <a:r>
                        <a:rPr lang="es-MX" sz="1400" u="none" strike="noStrike" dirty="0">
                          <a:solidFill>
                            <a:srgbClr val="FF0000"/>
                          </a:solidFill>
                          <a:effectLst/>
                        </a:rPr>
                        <a:t>-12.57</a:t>
                      </a:r>
                      <a:endParaRPr lang="es-MX" sz="1400" b="0" i="0" u="none" strike="noStrike" dirty="0">
                        <a:solidFill>
                          <a:srgbClr val="FF0000"/>
                        </a:solidFill>
                        <a:effectLst/>
                        <a:latin typeface="Calibri"/>
                      </a:endParaRPr>
                    </a:p>
                  </a:txBody>
                  <a:tcPr marL="8530" marR="8530" marT="8530" marB="0" anchor="b"/>
                </a:tc>
                <a:extLst>
                  <a:ext uri="{0D108BD9-81ED-4DB2-BD59-A6C34878D82A}">
                    <a16:rowId xmlns:a16="http://schemas.microsoft.com/office/drawing/2014/main" val="10007"/>
                  </a:ext>
                </a:extLst>
              </a:tr>
              <a:tr h="308782">
                <a:tc>
                  <a:txBody>
                    <a:bodyPr/>
                    <a:lstStyle/>
                    <a:p>
                      <a:pPr algn="l" fontAlgn="b"/>
                      <a:r>
                        <a:rPr lang="es-MX" sz="1400" u="none" strike="noStrike" dirty="0">
                          <a:effectLst/>
                        </a:rPr>
                        <a:t>Servicios y derechos (anillo metropolitano)</a:t>
                      </a:r>
                      <a:endParaRPr lang="es-MX" sz="1400" b="0" i="0" u="none" strike="noStrike" dirty="0">
                        <a:solidFill>
                          <a:srgbClr val="000000"/>
                        </a:solidFill>
                        <a:effectLst/>
                        <a:latin typeface="Calibri"/>
                      </a:endParaRPr>
                    </a:p>
                  </a:txBody>
                  <a:tcPr marL="8530" marR="8530" marT="8530" marB="0" anchor="b">
                    <a:solidFill>
                      <a:schemeClr val="bg1"/>
                    </a:solidFill>
                  </a:tcPr>
                </a:tc>
                <a:tc>
                  <a:txBody>
                    <a:bodyPr/>
                    <a:lstStyle/>
                    <a:p>
                      <a:pPr algn="l" fontAlgn="b"/>
                      <a:r>
                        <a:rPr lang="es-MX" sz="1400" u="none" strike="noStrike" dirty="0">
                          <a:effectLst/>
                        </a:rPr>
                        <a:t> $           4,454,400.00 </a:t>
                      </a:r>
                      <a:endParaRPr lang="es-MX" sz="1400" b="0" i="0" u="none" strike="noStrike" dirty="0">
                        <a:solidFill>
                          <a:srgbClr val="000000"/>
                        </a:solidFill>
                        <a:effectLst/>
                        <a:latin typeface="Calibri"/>
                      </a:endParaRPr>
                    </a:p>
                  </a:txBody>
                  <a:tcPr marL="8530" marR="8530" marT="8530" marB="0" anchor="b">
                    <a:solidFill>
                      <a:schemeClr val="bg1"/>
                    </a:solidFill>
                  </a:tcPr>
                </a:tc>
                <a:tc>
                  <a:txBody>
                    <a:bodyPr/>
                    <a:lstStyle/>
                    <a:p>
                      <a:pPr algn="l" fontAlgn="b"/>
                      <a:r>
                        <a:rPr lang="es-MX" sz="1400" u="none" strike="noStrike" dirty="0">
                          <a:effectLst/>
                        </a:rPr>
                        <a:t> $          2,558,784.00 </a:t>
                      </a:r>
                      <a:endParaRPr lang="es-MX" sz="1400" b="1" i="0" u="none" strike="noStrike" dirty="0">
                        <a:solidFill>
                          <a:srgbClr val="000000"/>
                        </a:solidFill>
                        <a:effectLst/>
                        <a:latin typeface="Calibri"/>
                      </a:endParaRPr>
                    </a:p>
                  </a:txBody>
                  <a:tcPr marL="8530" marR="8530" marT="8530" marB="0" anchor="b">
                    <a:solidFill>
                      <a:schemeClr val="bg1"/>
                    </a:solidFill>
                  </a:tcPr>
                </a:tc>
                <a:tc>
                  <a:txBody>
                    <a:bodyPr/>
                    <a:lstStyle/>
                    <a:p>
                      <a:pPr algn="l" fontAlgn="b"/>
                      <a:r>
                        <a:rPr lang="es-MX" sz="1400" u="none" strike="noStrike" dirty="0">
                          <a:solidFill>
                            <a:srgbClr val="FF0000"/>
                          </a:solidFill>
                          <a:effectLst/>
                        </a:rPr>
                        <a:t>-$         1,895,616.00 </a:t>
                      </a:r>
                      <a:endParaRPr lang="es-MX" sz="1400" b="0" i="0" u="none" strike="noStrike" dirty="0">
                        <a:solidFill>
                          <a:srgbClr val="FF0000"/>
                        </a:solidFill>
                        <a:effectLst/>
                        <a:latin typeface="Calibri"/>
                      </a:endParaRPr>
                    </a:p>
                  </a:txBody>
                  <a:tcPr marL="8530" marR="8530" marT="8530" marB="0" anchor="b">
                    <a:solidFill>
                      <a:schemeClr val="bg1"/>
                    </a:solidFill>
                  </a:tcPr>
                </a:tc>
                <a:tc>
                  <a:txBody>
                    <a:bodyPr/>
                    <a:lstStyle/>
                    <a:p>
                      <a:pPr algn="r" fontAlgn="b"/>
                      <a:r>
                        <a:rPr lang="es-MX" sz="1400" u="none" strike="noStrike" dirty="0">
                          <a:solidFill>
                            <a:srgbClr val="FF0000"/>
                          </a:solidFill>
                          <a:effectLst/>
                        </a:rPr>
                        <a:t>-42.56</a:t>
                      </a:r>
                      <a:endParaRPr lang="es-MX" sz="1400" b="0" i="0" u="none" strike="noStrike" dirty="0">
                        <a:solidFill>
                          <a:srgbClr val="FF0000"/>
                        </a:solidFill>
                        <a:effectLst/>
                        <a:latin typeface="Calibri"/>
                      </a:endParaRPr>
                    </a:p>
                  </a:txBody>
                  <a:tcPr marL="8530" marR="8530" marT="8530" marB="0" anchor="b">
                    <a:solidFill>
                      <a:schemeClr val="bg1"/>
                    </a:solidFill>
                  </a:tcPr>
                </a:tc>
                <a:extLst>
                  <a:ext uri="{0D108BD9-81ED-4DB2-BD59-A6C34878D82A}">
                    <a16:rowId xmlns:a16="http://schemas.microsoft.com/office/drawing/2014/main" val="10008"/>
                  </a:ext>
                </a:extLst>
              </a:tr>
              <a:tr h="308782">
                <a:tc>
                  <a:txBody>
                    <a:bodyPr/>
                    <a:lstStyle/>
                    <a:p>
                      <a:pPr algn="l" fontAlgn="b"/>
                      <a:r>
                        <a:rPr lang="es-MX" sz="1400" u="none" strike="noStrike">
                          <a:effectLst/>
                        </a:rPr>
                        <a:t>Gastos financieros</a:t>
                      </a:r>
                      <a:endParaRPr lang="es-MX" sz="1400" b="0" i="0" u="none" strike="noStrike">
                        <a:solidFill>
                          <a:srgbClr val="000000"/>
                        </a:solidFill>
                        <a:effectLst/>
                        <a:latin typeface="Calibri"/>
                      </a:endParaRPr>
                    </a:p>
                  </a:txBody>
                  <a:tcPr marL="8530" marR="8530" marT="8530" marB="0" anchor="b"/>
                </a:tc>
                <a:tc>
                  <a:txBody>
                    <a:bodyPr/>
                    <a:lstStyle/>
                    <a:p>
                      <a:pPr algn="l" fontAlgn="b"/>
                      <a:r>
                        <a:rPr lang="es-MX" sz="1400" u="none" strike="noStrike">
                          <a:effectLst/>
                        </a:rPr>
                        <a:t> $               108,347.00 </a:t>
                      </a:r>
                      <a:endParaRPr lang="es-MX" sz="1400" b="0" i="0" u="none" strike="noStrike">
                        <a:solidFill>
                          <a:srgbClr val="000000"/>
                        </a:solidFill>
                        <a:effectLst/>
                        <a:latin typeface="Calibri"/>
                      </a:endParaRPr>
                    </a:p>
                  </a:txBody>
                  <a:tcPr marL="8530" marR="8530" marT="8530" marB="0" anchor="b"/>
                </a:tc>
                <a:tc>
                  <a:txBody>
                    <a:bodyPr/>
                    <a:lstStyle/>
                    <a:p>
                      <a:pPr algn="l" fontAlgn="b"/>
                      <a:r>
                        <a:rPr lang="es-MX" sz="1400" u="none" strike="noStrike">
                          <a:effectLst/>
                        </a:rPr>
                        <a:t> $              251,931.00 </a:t>
                      </a:r>
                      <a:endParaRPr lang="es-MX" sz="1400" b="1" i="0" u="none" strike="noStrike">
                        <a:solidFill>
                          <a:srgbClr val="000000"/>
                        </a:solidFill>
                        <a:effectLst/>
                        <a:latin typeface="Calibri"/>
                      </a:endParaRPr>
                    </a:p>
                  </a:txBody>
                  <a:tcPr marL="8530" marR="8530" marT="8530" marB="0" anchor="b"/>
                </a:tc>
                <a:tc>
                  <a:txBody>
                    <a:bodyPr/>
                    <a:lstStyle/>
                    <a:p>
                      <a:pPr algn="l" fontAlgn="b"/>
                      <a:r>
                        <a:rPr lang="es-MX" sz="1400" u="none" strike="noStrike">
                          <a:effectLst/>
                        </a:rPr>
                        <a:t> $              143,584.00 </a:t>
                      </a:r>
                      <a:endParaRPr lang="es-MX" sz="1400" b="0" i="0" u="none" strike="noStrike">
                        <a:solidFill>
                          <a:srgbClr val="000000"/>
                        </a:solidFill>
                        <a:effectLst/>
                        <a:latin typeface="Calibri"/>
                      </a:endParaRPr>
                    </a:p>
                  </a:txBody>
                  <a:tcPr marL="8530" marR="8530" marT="8530" marB="0" anchor="b"/>
                </a:tc>
                <a:tc>
                  <a:txBody>
                    <a:bodyPr/>
                    <a:lstStyle/>
                    <a:p>
                      <a:pPr algn="r" fontAlgn="b"/>
                      <a:r>
                        <a:rPr lang="es-MX" sz="1400" u="none" strike="noStrike">
                          <a:effectLst/>
                        </a:rPr>
                        <a:t>132.52</a:t>
                      </a:r>
                      <a:endParaRPr lang="es-MX" sz="1400" b="0" i="0" u="none" strike="noStrike">
                        <a:solidFill>
                          <a:srgbClr val="000000"/>
                        </a:solidFill>
                        <a:effectLst/>
                        <a:latin typeface="Calibri"/>
                      </a:endParaRPr>
                    </a:p>
                  </a:txBody>
                  <a:tcPr marL="8530" marR="8530" marT="8530" marB="0" anchor="b"/>
                </a:tc>
                <a:extLst>
                  <a:ext uri="{0D108BD9-81ED-4DB2-BD59-A6C34878D82A}">
                    <a16:rowId xmlns:a16="http://schemas.microsoft.com/office/drawing/2014/main" val="10009"/>
                  </a:ext>
                </a:extLst>
              </a:tr>
              <a:tr h="308782">
                <a:tc>
                  <a:txBody>
                    <a:bodyPr/>
                    <a:lstStyle/>
                    <a:p>
                      <a:pPr algn="l" fontAlgn="b"/>
                      <a:r>
                        <a:rPr lang="es-MX" sz="1400" u="none" strike="noStrike" dirty="0">
                          <a:effectLst/>
                        </a:rPr>
                        <a:t>Mantenimiento</a:t>
                      </a:r>
                      <a:endParaRPr lang="es-MX" sz="1400" b="0" i="0" u="none" strike="noStrike" dirty="0">
                        <a:solidFill>
                          <a:srgbClr val="000000"/>
                        </a:solidFill>
                        <a:effectLst/>
                        <a:latin typeface="Calibri"/>
                      </a:endParaRPr>
                    </a:p>
                  </a:txBody>
                  <a:tcPr marL="8530" marR="8530" marT="8530" marB="0" anchor="b">
                    <a:solidFill>
                      <a:schemeClr val="bg1"/>
                    </a:solidFill>
                  </a:tcPr>
                </a:tc>
                <a:tc>
                  <a:txBody>
                    <a:bodyPr/>
                    <a:lstStyle/>
                    <a:p>
                      <a:pPr algn="l" fontAlgn="b"/>
                      <a:r>
                        <a:rPr lang="es-MX" sz="1400" u="none" strike="noStrike" dirty="0">
                          <a:effectLst/>
                        </a:rPr>
                        <a:t> $           1,528,600.00 </a:t>
                      </a:r>
                      <a:endParaRPr lang="es-MX" sz="1400" b="0" i="0" u="none" strike="noStrike" dirty="0">
                        <a:solidFill>
                          <a:srgbClr val="000000"/>
                        </a:solidFill>
                        <a:effectLst/>
                        <a:latin typeface="Calibri"/>
                      </a:endParaRPr>
                    </a:p>
                  </a:txBody>
                  <a:tcPr marL="8530" marR="8530" marT="8530" marB="0" anchor="b">
                    <a:solidFill>
                      <a:schemeClr val="bg1"/>
                    </a:solidFill>
                  </a:tcPr>
                </a:tc>
                <a:tc>
                  <a:txBody>
                    <a:bodyPr/>
                    <a:lstStyle/>
                    <a:p>
                      <a:pPr algn="l" fontAlgn="b"/>
                      <a:r>
                        <a:rPr lang="es-MX" sz="1400" u="none" strike="noStrike" dirty="0">
                          <a:effectLst/>
                        </a:rPr>
                        <a:t> $          3,528,600.00 </a:t>
                      </a:r>
                      <a:endParaRPr lang="es-MX" sz="1400" b="1" i="0" u="none" strike="noStrike" dirty="0">
                        <a:solidFill>
                          <a:srgbClr val="000000"/>
                        </a:solidFill>
                        <a:effectLst/>
                        <a:latin typeface="Calibri"/>
                      </a:endParaRPr>
                    </a:p>
                  </a:txBody>
                  <a:tcPr marL="8530" marR="8530" marT="8530" marB="0" anchor="b">
                    <a:solidFill>
                      <a:schemeClr val="bg1"/>
                    </a:solidFill>
                  </a:tcPr>
                </a:tc>
                <a:tc>
                  <a:txBody>
                    <a:bodyPr/>
                    <a:lstStyle/>
                    <a:p>
                      <a:pPr algn="l" fontAlgn="b"/>
                      <a:r>
                        <a:rPr lang="es-MX" sz="1400" u="none" strike="noStrike" dirty="0">
                          <a:effectLst/>
                        </a:rPr>
                        <a:t> $          2,000,000.00 </a:t>
                      </a:r>
                      <a:endParaRPr lang="es-MX" sz="1400" b="0" i="0" u="none" strike="noStrike" dirty="0">
                        <a:solidFill>
                          <a:srgbClr val="000000"/>
                        </a:solidFill>
                        <a:effectLst/>
                        <a:latin typeface="Calibri"/>
                      </a:endParaRPr>
                    </a:p>
                  </a:txBody>
                  <a:tcPr marL="8530" marR="8530" marT="8530" marB="0" anchor="b">
                    <a:solidFill>
                      <a:schemeClr val="bg1"/>
                    </a:solidFill>
                  </a:tcPr>
                </a:tc>
                <a:tc>
                  <a:txBody>
                    <a:bodyPr/>
                    <a:lstStyle/>
                    <a:p>
                      <a:pPr algn="r" fontAlgn="b"/>
                      <a:r>
                        <a:rPr lang="es-MX" sz="1400" u="none" strike="noStrike" dirty="0">
                          <a:effectLst/>
                        </a:rPr>
                        <a:t>130.84</a:t>
                      </a:r>
                      <a:endParaRPr lang="es-MX" sz="1400" b="0" i="0" u="none" strike="noStrike" dirty="0">
                        <a:solidFill>
                          <a:srgbClr val="000000"/>
                        </a:solidFill>
                        <a:effectLst/>
                        <a:latin typeface="Calibri"/>
                      </a:endParaRPr>
                    </a:p>
                  </a:txBody>
                  <a:tcPr marL="8530" marR="8530" marT="8530" marB="0" anchor="b">
                    <a:solidFill>
                      <a:schemeClr val="bg1"/>
                    </a:solidFill>
                  </a:tcPr>
                </a:tc>
                <a:extLst>
                  <a:ext uri="{0D108BD9-81ED-4DB2-BD59-A6C34878D82A}">
                    <a16:rowId xmlns:a16="http://schemas.microsoft.com/office/drawing/2014/main" val="10010"/>
                  </a:ext>
                </a:extLst>
              </a:tr>
              <a:tr h="308782">
                <a:tc>
                  <a:txBody>
                    <a:bodyPr/>
                    <a:lstStyle/>
                    <a:p>
                      <a:pPr algn="l" fontAlgn="b"/>
                      <a:r>
                        <a:rPr lang="es-MX" sz="1400" u="none" strike="noStrike">
                          <a:effectLst/>
                        </a:rPr>
                        <a:t>Mantenimiento TIC*</a:t>
                      </a:r>
                      <a:endParaRPr lang="es-MX" sz="1400" b="0" i="0" u="none" strike="noStrike">
                        <a:solidFill>
                          <a:srgbClr val="000000"/>
                        </a:solidFill>
                        <a:effectLst/>
                        <a:latin typeface="Calibri"/>
                      </a:endParaRPr>
                    </a:p>
                  </a:txBody>
                  <a:tcPr marL="8530" marR="8530" marT="8530" marB="0" anchor="b"/>
                </a:tc>
                <a:tc>
                  <a:txBody>
                    <a:bodyPr/>
                    <a:lstStyle/>
                    <a:p>
                      <a:pPr algn="l" fontAlgn="b"/>
                      <a:r>
                        <a:rPr lang="es-MX" sz="1400" u="none" strike="noStrike">
                          <a:effectLst/>
                        </a:rPr>
                        <a:t> $           3,211,789.00 </a:t>
                      </a:r>
                      <a:endParaRPr lang="es-MX" sz="1400" b="0" i="0" u="none" strike="noStrike">
                        <a:solidFill>
                          <a:srgbClr val="000000"/>
                        </a:solidFill>
                        <a:effectLst/>
                        <a:latin typeface="Calibri"/>
                      </a:endParaRPr>
                    </a:p>
                  </a:txBody>
                  <a:tcPr marL="8530" marR="8530" marT="8530" marB="0" anchor="b"/>
                </a:tc>
                <a:tc>
                  <a:txBody>
                    <a:bodyPr/>
                    <a:lstStyle/>
                    <a:p>
                      <a:pPr algn="l" fontAlgn="b"/>
                      <a:r>
                        <a:rPr lang="es-MX" sz="1400" u="none" strike="noStrike">
                          <a:effectLst/>
                        </a:rPr>
                        <a:t> $          4,224,333.00 </a:t>
                      </a:r>
                      <a:endParaRPr lang="es-MX" sz="1400" b="1" i="0" u="none" strike="noStrike">
                        <a:solidFill>
                          <a:srgbClr val="000000"/>
                        </a:solidFill>
                        <a:effectLst/>
                        <a:latin typeface="Calibri"/>
                      </a:endParaRPr>
                    </a:p>
                  </a:txBody>
                  <a:tcPr marL="8530" marR="8530" marT="8530" marB="0" anchor="b"/>
                </a:tc>
                <a:tc>
                  <a:txBody>
                    <a:bodyPr/>
                    <a:lstStyle/>
                    <a:p>
                      <a:pPr algn="l" fontAlgn="b"/>
                      <a:r>
                        <a:rPr lang="es-MX" sz="1400" u="none" strike="noStrike">
                          <a:effectLst/>
                        </a:rPr>
                        <a:t> $          1,012,544.00 </a:t>
                      </a:r>
                      <a:endParaRPr lang="es-MX" sz="1400" b="0" i="0" u="none" strike="noStrike">
                        <a:solidFill>
                          <a:srgbClr val="000000"/>
                        </a:solidFill>
                        <a:effectLst/>
                        <a:latin typeface="Calibri"/>
                      </a:endParaRPr>
                    </a:p>
                  </a:txBody>
                  <a:tcPr marL="8530" marR="8530" marT="8530" marB="0" anchor="b"/>
                </a:tc>
                <a:tc>
                  <a:txBody>
                    <a:bodyPr/>
                    <a:lstStyle/>
                    <a:p>
                      <a:pPr algn="r" fontAlgn="b"/>
                      <a:r>
                        <a:rPr lang="es-MX" sz="1400" u="none" strike="noStrike">
                          <a:effectLst/>
                        </a:rPr>
                        <a:t>31.53</a:t>
                      </a:r>
                      <a:endParaRPr lang="es-MX" sz="1400" b="0" i="0" u="none" strike="noStrike">
                        <a:solidFill>
                          <a:srgbClr val="000000"/>
                        </a:solidFill>
                        <a:effectLst/>
                        <a:latin typeface="Calibri"/>
                      </a:endParaRPr>
                    </a:p>
                  </a:txBody>
                  <a:tcPr marL="8530" marR="8530" marT="8530" marB="0" anchor="b"/>
                </a:tc>
                <a:extLst>
                  <a:ext uri="{0D108BD9-81ED-4DB2-BD59-A6C34878D82A}">
                    <a16:rowId xmlns:a16="http://schemas.microsoft.com/office/drawing/2014/main" val="10011"/>
                  </a:ext>
                </a:extLst>
              </a:tr>
              <a:tr h="308782">
                <a:tc>
                  <a:txBody>
                    <a:bodyPr/>
                    <a:lstStyle/>
                    <a:p>
                      <a:pPr algn="l" fontAlgn="b"/>
                      <a:r>
                        <a:rPr lang="es-MX" sz="1400" u="none" strike="noStrike" dirty="0">
                          <a:effectLst/>
                        </a:rPr>
                        <a:t>Libros y revistas</a:t>
                      </a:r>
                      <a:endParaRPr lang="es-MX" sz="1400" b="0" i="0" u="none" strike="noStrike" dirty="0">
                        <a:solidFill>
                          <a:srgbClr val="000000"/>
                        </a:solidFill>
                        <a:effectLst/>
                        <a:latin typeface="Calibri"/>
                      </a:endParaRPr>
                    </a:p>
                  </a:txBody>
                  <a:tcPr marL="8530" marR="8530" marT="8530" marB="0" anchor="b">
                    <a:solidFill>
                      <a:schemeClr val="bg1"/>
                    </a:solidFill>
                  </a:tcPr>
                </a:tc>
                <a:tc>
                  <a:txBody>
                    <a:bodyPr/>
                    <a:lstStyle/>
                    <a:p>
                      <a:pPr algn="l" fontAlgn="b"/>
                      <a:r>
                        <a:rPr lang="es-MX" sz="1400" u="none" strike="noStrike" dirty="0">
                          <a:effectLst/>
                        </a:rPr>
                        <a:t> $           1,500,000.00 </a:t>
                      </a:r>
                      <a:endParaRPr lang="es-MX" sz="1400" b="0" i="0" u="none" strike="noStrike" dirty="0">
                        <a:solidFill>
                          <a:srgbClr val="000000"/>
                        </a:solidFill>
                        <a:effectLst/>
                        <a:latin typeface="Calibri"/>
                      </a:endParaRPr>
                    </a:p>
                  </a:txBody>
                  <a:tcPr marL="8530" marR="8530" marT="8530" marB="0" anchor="b">
                    <a:solidFill>
                      <a:schemeClr val="bg1"/>
                    </a:solidFill>
                  </a:tcPr>
                </a:tc>
                <a:tc>
                  <a:txBody>
                    <a:bodyPr/>
                    <a:lstStyle/>
                    <a:p>
                      <a:pPr algn="l" fontAlgn="b"/>
                      <a:r>
                        <a:rPr lang="es-MX" sz="1400" u="none" strike="noStrike" dirty="0">
                          <a:effectLst/>
                        </a:rPr>
                        <a:t> $          1,500,000.00 </a:t>
                      </a:r>
                      <a:endParaRPr lang="es-MX" sz="1400" b="1" i="0" u="none" strike="noStrike" dirty="0">
                        <a:solidFill>
                          <a:srgbClr val="000000"/>
                        </a:solidFill>
                        <a:effectLst/>
                        <a:latin typeface="Calibri"/>
                      </a:endParaRPr>
                    </a:p>
                  </a:txBody>
                  <a:tcPr marL="8530" marR="8530" marT="8530" marB="0" anchor="b">
                    <a:solidFill>
                      <a:schemeClr val="bg1"/>
                    </a:solidFill>
                  </a:tcPr>
                </a:tc>
                <a:tc>
                  <a:txBody>
                    <a:bodyPr/>
                    <a:lstStyle/>
                    <a:p>
                      <a:pPr algn="l" fontAlgn="b"/>
                      <a:r>
                        <a:rPr lang="es-MX" sz="1400" u="none" strike="noStrike" dirty="0">
                          <a:effectLst/>
                        </a:rPr>
                        <a:t> $                               -   </a:t>
                      </a:r>
                      <a:endParaRPr lang="es-MX" sz="1400" b="0" i="0" u="none" strike="noStrike" dirty="0">
                        <a:solidFill>
                          <a:srgbClr val="000000"/>
                        </a:solidFill>
                        <a:effectLst/>
                        <a:latin typeface="Calibri"/>
                      </a:endParaRPr>
                    </a:p>
                  </a:txBody>
                  <a:tcPr marL="8530" marR="8530" marT="8530" marB="0" anchor="b">
                    <a:solidFill>
                      <a:schemeClr val="bg1"/>
                    </a:solidFill>
                  </a:tcPr>
                </a:tc>
                <a:tc>
                  <a:txBody>
                    <a:bodyPr/>
                    <a:lstStyle/>
                    <a:p>
                      <a:pPr algn="r" fontAlgn="b"/>
                      <a:r>
                        <a:rPr lang="es-MX" sz="1400" u="none" strike="noStrike" dirty="0">
                          <a:effectLst/>
                        </a:rPr>
                        <a:t>0.00</a:t>
                      </a:r>
                      <a:endParaRPr lang="es-MX" sz="1400" b="0" i="0" u="none" strike="noStrike" dirty="0">
                        <a:solidFill>
                          <a:srgbClr val="000000"/>
                        </a:solidFill>
                        <a:effectLst/>
                        <a:latin typeface="Calibri"/>
                      </a:endParaRPr>
                    </a:p>
                  </a:txBody>
                  <a:tcPr marL="8530" marR="8530" marT="8530" marB="0" anchor="b">
                    <a:solidFill>
                      <a:schemeClr val="bg1"/>
                    </a:solidFill>
                  </a:tcPr>
                </a:tc>
                <a:extLst>
                  <a:ext uri="{0D108BD9-81ED-4DB2-BD59-A6C34878D82A}">
                    <a16:rowId xmlns:a16="http://schemas.microsoft.com/office/drawing/2014/main" val="10012"/>
                  </a:ext>
                </a:extLst>
              </a:tr>
              <a:tr h="308782">
                <a:tc>
                  <a:txBody>
                    <a:bodyPr/>
                    <a:lstStyle/>
                    <a:p>
                      <a:pPr algn="r" fontAlgn="b"/>
                      <a:r>
                        <a:rPr lang="es-MX" sz="1400" u="none" strike="noStrike">
                          <a:effectLst/>
                        </a:rPr>
                        <a:t>Total</a:t>
                      </a:r>
                      <a:endParaRPr lang="es-MX" sz="1400" b="0" i="0" u="none" strike="noStrike">
                        <a:solidFill>
                          <a:srgbClr val="000000"/>
                        </a:solidFill>
                        <a:effectLst/>
                        <a:latin typeface="Calibri"/>
                      </a:endParaRPr>
                    </a:p>
                  </a:txBody>
                  <a:tcPr marL="8530" marR="8530" marT="8530" marB="0" anchor="b"/>
                </a:tc>
                <a:tc>
                  <a:txBody>
                    <a:bodyPr/>
                    <a:lstStyle/>
                    <a:p>
                      <a:pPr algn="l" fontAlgn="b"/>
                      <a:r>
                        <a:rPr lang="es-MX" sz="1400" u="none" strike="noStrike">
                          <a:effectLst/>
                        </a:rPr>
                        <a:t> $         19,960,932.00 </a:t>
                      </a:r>
                      <a:endParaRPr lang="es-MX" sz="1400" b="0" i="0" u="none" strike="noStrike">
                        <a:solidFill>
                          <a:srgbClr val="000000"/>
                        </a:solidFill>
                        <a:effectLst/>
                        <a:latin typeface="Calibri"/>
                      </a:endParaRPr>
                    </a:p>
                  </a:txBody>
                  <a:tcPr marL="8530" marR="8530" marT="8530" marB="0" anchor="b"/>
                </a:tc>
                <a:tc>
                  <a:txBody>
                    <a:bodyPr/>
                    <a:lstStyle/>
                    <a:p>
                      <a:pPr algn="l" fontAlgn="b"/>
                      <a:r>
                        <a:rPr lang="es-MX" sz="1400" u="none" strike="noStrike">
                          <a:effectLst/>
                        </a:rPr>
                        <a:t> $        21,692,052.00 </a:t>
                      </a:r>
                      <a:endParaRPr lang="es-MX" sz="1400" b="1" i="0" u="none" strike="noStrike">
                        <a:solidFill>
                          <a:srgbClr val="000000"/>
                        </a:solidFill>
                        <a:effectLst/>
                        <a:latin typeface="Calibri"/>
                      </a:endParaRPr>
                    </a:p>
                  </a:txBody>
                  <a:tcPr marL="8530" marR="8530" marT="8530" marB="0" anchor="b"/>
                </a:tc>
                <a:tc>
                  <a:txBody>
                    <a:bodyPr/>
                    <a:lstStyle/>
                    <a:p>
                      <a:pPr algn="l" fontAlgn="b"/>
                      <a:r>
                        <a:rPr lang="es-MX" sz="1400" u="none" strike="noStrike">
                          <a:effectLst/>
                        </a:rPr>
                        <a:t> $          1,731,120.00 </a:t>
                      </a:r>
                      <a:endParaRPr lang="es-MX" sz="1400" b="0" i="0" u="none" strike="noStrike">
                        <a:solidFill>
                          <a:srgbClr val="000000"/>
                        </a:solidFill>
                        <a:effectLst/>
                        <a:latin typeface="Calibri"/>
                      </a:endParaRPr>
                    </a:p>
                  </a:txBody>
                  <a:tcPr marL="8530" marR="8530" marT="8530" marB="0" anchor="b"/>
                </a:tc>
                <a:tc>
                  <a:txBody>
                    <a:bodyPr/>
                    <a:lstStyle/>
                    <a:p>
                      <a:pPr algn="r" fontAlgn="b"/>
                      <a:r>
                        <a:rPr lang="es-MX" sz="1400" u="none" strike="noStrike">
                          <a:effectLst/>
                        </a:rPr>
                        <a:t>8.67</a:t>
                      </a:r>
                      <a:endParaRPr lang="es-MX" sz="1400" b="0" i="0" u="none" strike="noStrike">
                        <a:solidFill>
                          <a:srgbClr val="000000"/>
                        </a:solidFill>
                        <a:effectLst/>
                        <a:latin typeface="Calibri"/>
                      </a:endParaRPr>
                    </a:p>
                  </a:txBody>
                  <a:tcPr marL="8530" marR="8530" marT="8530" marB="0" anchor="b"/>
                </a:tc>
                <a:extLst>
                  <a:ext uri="{0D108BD9-81ED-4DB2-BD59-A6C34878D82A}">
                    <a16:rowId xmlns:a16="http://schemas.microsoft.com/office/drawing/2014/main" val="10013"/>
                  </a:ext>
                </a:extLst>
              </a:tr>
              <a:tr h="170598">
                <a:tc gridSpan="5">
                  <a:txBody>
                    <a:bodyPr/>
                    <a:lstStyle/>
                    <a:p>
                      <a:pPr algn="l" fontAlgn="b"/>
                      <a:r>
                        <a:rPr lang="es-MX" sz="1100" u="none" strike="noStrike" dirty="0">
                          <a:effectLst/>
                        </a:rPr>
                        <a:t>*Partidas </a:t>
                      </a:r>
                      <a:r>
                        <a:rPr lang="es-MX" sz="1100" u="none" strike="noStrike" dirty="0" smtClean="0">
                          <a:effectLst/>
                        </a:rPr>
                        <a:t>destinadas al mantenimiento </a:t>
                      </a:r>
                      <a:r>
                        <a:rPr lang="es-MX" sz="1100" u="none" strike="noStrike" dirty="0">
                          <a:effectLst/>
                        </a:rPr>
                        <a:t>de SIIUAM</a:t>
                      </a:r>
                      <a:endParaRPr lang="es-MX" sz="1100" b="0" i="0" u="none" strike="noStrike" dirty="0">
                        <a:solidFill>
                          <a:srgbClr val="000000"/>
                        </a:solidFill>
                        <a:effectLst/>
                        <a:latin typeface="Calibri"/>
                      </a:endParaRPr>
                    </a:p>
                  </a:txBody>
                  <a:tcPr marL="8530" marR="8530" marT="8530" marB="0" anchor="b">
                    <a:solidFill>
                      <a:schemeClr val="bg1"/>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14"/>
                  </a:ext>
                </a:extLst>
              </a:tr>
              <a:tr h="170598">
                <a:tc gridSpan="5">
                  <a:txBody>
                    <a:bodyPr/>
                    <a:lstStyle/>
                    <a:p>
                      <a:pPr algn="l" fontAlgn="b"/>
                      <a:r>
                        <a:rPr lang="es-MX" sz="1100" u="none" strike="noStrike" dirty="0">
                          <a:effectLst/>
                        </a:rPr>
                        <a:t>**Las partidas protegidas se distribuyen en la oficina y coordinaciones de la Secretaría de Unidad</a:t>
                      </a:r>
                      <a:endParaRPr lang="es-MX" sz="1100" b="0" i="0" u="none" strike="noStrike" dirty="0">
                        <a:solidFill>
                          <a:srgbClr val="000000"/>
                        </a:solidFill>
                        <a:effectLst/>
                        <a:latin typeface="Calibri"/>
                      </a:endParaRPr>
                    </a:p>
                  </a:txBody>
                  <a:tcPr marL="8530" marR="8530" marT="8530" marB="0" anchor="b">
                    <a:solidFill>
                      <a:schemeClr val="bg1"/>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261320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5"/>
          <p:cNvSpPr>
            <a:spLocks noChangeArrowheads="1"/>
          </p:cNvSpPr>
          <p:nvPr/>
        </p:nvSpPr>
        <p:spPr bwMode="auto">
          <a:xfrm>
            <a:off x="683568" y="408644"/>
            <a:ext cx="7704856" cy="500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000" b="1" dirty="0" smtClean="0">
                <a:latin typeface="+mj-lt"/>
                <a:cs typeface="Times New Roman" pitchFamily="18" charset="0"/>
              </a:rPr>
              <a:t>Partidas protegidas para la Unidad</a:t>
            </a:r>
            <a:endParaRPr lang="es-ES" sz="2000" b="1" dirty="0">
              <a:latin typeface="+mj-lt"/>
              <a:cs typeface="Times New Roman" pitchFamily="18" charset="0"/>
            </a:endParaRPr>
          </a:p>
        </p:txBody>
      </p:sp>
      <p:sp>
        <p:nvSpPr>
          <p:cNvPr id="5" name="4 Marcador de número de diapositiva"/>
          <p:cNvSpPr>
            <a:spLocks noGrp="1"/>
          </p:cNvSpPr>
          <p:nvPr>
            <p:ph type="sldNum" sz="quarter" idx="12"/>
          </p:nvPr>
        </p:nvSpPr>
        <p:spPr/>
        <p:txBody>
          <a:bodyPr/>
          <a:lstStyle/>
          <a:p>
            <a:fld id="{FF82613E-67FC-413B-BB09-D649653256A5}" type="slidenum">
              <a:rPr lang="es-MX" smtClean="0"/>
              <a:t>7</a:t>
            </a:fld>
            <a:endParaRPr lang="es-MX"/>
          </a:p>
        </p:txBody>
      </p:sp>
      <p:graphicFrame>
        <p:nvGraphicFramePr>
          <p:cNvPr id="7" name="6 Tabla"/>
          <p:cNvGraphicFramePr>
            <a:graphicFrameLocks noGrp="1"/>
          </p:cNvGraphicFramePr>
          <p:nvPr>
            <p:extLst>
              <p:ext uri="{D42A27DB-BD31-4B8C-83A1-F6EECF244321}">
                <p14:modId xmlns:p14="http://schemas.microsoft.com/office/powerpoint/2010/main" val="1950148415"/>
              </p:ext>
            </p:extLst>
          </p:nvPr>
        </p:nvGraphicFramePr>
        <p:xfrm>
          <a:off x="323529" y="1119188"/>
          <a:ext cx="8352926" cy="4620888"/>
        </p:xfrm>
        <a:graphic>
          <a:graphicData uri="http://schemas.openxmlformats.org/drawingml/2006/table">
            <a:tbl>
              <a:tblPr>
                <a:tableStyleId>{93296810-A885-4BE3-A3E7-6D5BEEA58F35}</a:tableStyleId>
              </a:tblPr>
              <a:tblGrid>
                <a:gridCol w="4005799">
                  <a:extLst>
                    <a:ext uri="{9D8B030D-6E8A-4147-A177-3AD203B41FA5}">
                      <a16:colId xmlns:a16="http://schemas.microsoft.com/office/drawing/2014/main" val="20000"/>
                    </a:ext>
                  </a:extLst>
                </a:gridCol>
                <a:gridCol w="1226856">
                  <a:extLst>
                    <a:ext uri="{9D8B030D-6E8A-4147-A177-3AD203B41FA5}">
                      <a16:colId xmlns:a16="http://schemas.microsoft.com/office/drawing/2014/main" val="20001"/>
                    </a:ext>
                  </a:extLst>
                </a:gridCol>
                <a:gridCol w="1197875">
                  <a:extLst>
                    <a:ext uri="{9D8B030D-6E8A-4147-A177-3AD203B41FA5}">
                      <a16:colId xmlns:a16="http://schemas.microsoft.com/office/drawing/2014/main" val="20002"/>
                    </a:ext>
                  </a:extLst>
                </a:gridCol>
                <a:gridCol w="1197875">
                  <a:extLst>
                    <a:ext uri="{9D8B030D-6E8A-4147-A177-3AD203B41FA5}">
                      <a16:colId xmlns:a16="http://schemas.microsoft.com/office/drawing/2014/main" val="20003"/>
                    </a:ext>
                  </a:extLst>
                </a:gridCol>
                <a:gridCol w="724521">
                  <a:extLst>
                    <a:ext uri="{9D8B030D-6E8A-4147-A177-3AD203B41FA5}">
                      <a16:colId xmlns:a16="http://schemas.microsoft.com/office/drawing/2014/main" val="20004"/>
                    </a:ext>
                  </a:extLst>
                </a:gridCol>
              </a:tblGrid>
              <a:tr h="118481">
                <a:tc>
                  <a:txBody>
                    <a:bodyPr/>
                    <a:lstStyle/>
                    <a:p>
                      <a:pPr algn="ctr" fontAlgn="b"/>
                      <a:r>
                        <a:rPr lang="es-MX" sz="1050" u="none" strike="noStrike" dirty="0">
                          <a:effectLst/>
                        </a:rPr>
                        <a:t>Partida</a:t>
                      </a:r>
                      <a:endParaRPr lang="es-MX" sz="1050" b="0" i="0" u="none" strike="noStrike" dirty="0">
                        <a:solidFill>
                          <a:srgbClr val="000000"/>
                        </a:solidFill>
                        <a:effectLst/>
                        <a:latin typeface="Calibri"/>
                      </a:endParaRPr>
                    </a:p>
                  </a:txBody>
                  <a:tcPr marL="5924" marR="5924" marT="5924" marB="0" anchor="b">
                    <a:solidFill>
                      <a:schemeClr val="accent6">
                        <a:lumMod val="60000"/>
                        <a:lumOff val="40000"/>
                      </a:schemeClr>
                    </a:solidFill>
                  </a:tcPr>
                </a:tc>
                <a:tc>
                  <a:txBody>
                    <a:bodyPr/>
                    <a:lstStyle/>
                    <a:p>
                      <a:pPr algn="ctr" fontAlgn="b"/>
                      <a:r>
                        <a:rPr lang="es-MX" sz="1050" u="none" strike="noStrike" dirty="0">
                          <a:effectLst/>
                        </a:rPr>
                        <a:t> Presupuesto 2016 </a:t>
                      </a:r>
                      <a:endParaRPr lang="es-MX" sz="1050" b="0" i="0" u="none" strike="noStrike" dirty="0">
                        <a:solidFill>
                          <a:srgbClr val="000000"/>
                        </a:solidFill>
                        <a:effectLst/>
                        <a:latin typeface="Calibri"/>
                      </a:endParaRPr>
                    </a:p>
                  </a:txBody>
                  <a:tcPr marL="5924" marR="5924" marT="5924" marB="0" anchor="b">
                    <a:solidFill>
                      <a:schemeClr val="accent6">
                        <a:lumMod val="60000"/>
                        <a:lumOff val="40000"/>
                      </a:schemeClr>
                    </a:solidFill>
                  </a:tcPr>
                </a:tc>
                <a:tc>
                  <a:txBody>
                    <a:bodyPr/>
                    <a:lstStyle/>
                    <a:p>
                      <a:pPr algn="ctr" fontAlgn="b"/>
                      <a:r>
                        <a:rPr lang="es-MX" sz="1050" u="none" strike="noStrike" dirty="0">
                          <a:effectLst/>
                        </a:rPr>
                        <a:t> Presupuesto 2017 </a:t>
                      </a:r>
                      <a:endParaRPr lang="es-MX" sz="1050" b="1" i="0" u="none" strike="noStrike" dirty="0">
                        <a:solidFill>
                          <a:srgbClr val="000000"/>
                        </a:solidFill>
                        <a:effectLst/>
                        <a:latin typeface="Calibri"/>
                      </a:endParaRPr>
                    </a:p>
                  </a:txBody>
                  <a:tcPr marL="5924" marR="5924" marT="5924" marB="0" anchor="b">
                    <a:solidFill>
                      <a:schemeClr val="accent6">
                        <a:lumMod val="60000"/>
                        <a:lumOff val="40000"/>
                      </a:schemeClr>
                    </a:solidFill>
                  </a:tcPr>
                </a:tc>
                <a:tc>
                  <a:txBody>
                    <a:bodyPr/>
                    <a:lstStyle/>
                    <a:p>
                      <a:pPr algn="ctr" fontAlgn="b"/>
                      <a:r>
                        <a:rPr lang="es-MX" sz="1050" u="none" strike="noStrike" dirty="0">
                          <a:effectLst/>
                        </a:rPr>
                        <a:t>Diferencia</a:t>
                      </a:r>
                      <a:endParaRPr lang="es-MX" sz="1050" b="0" i="0" u="none" strike="noStrike" dirty="0">
                        <a:solidFill>
                          <a:srgbClr val="000000"/>
                        </a:solidFill>
                        <a:effectLst/>
                        <a:latin typeface="Calibri"/>
                      </a:endParaRPr>
                    </a:p>
                  </a:txBody>
                  <a:tcPr marL="5924" marR="5924" marT="5924" marB="0" anchor="b">
                    <a:solidFill>
                      <a:schemeClr val="accent6">
                        <a:lumMod val="60000"/>
                        <a:lumOff val="40000"/>
                      </a:schemeClr>
                    </a:solidFill>
                  </a:tcPr>
                </a:tc>
                <a:tc>
                  <a:txBody>
                    <a:bodyPr/>
                    <a:lstStyle/>
                    <a:p>
                      <a:pPr algn="ctr" fontAlgn="b"/>
                      <a:r>
                        <a:rPr lang="es-MX" sz="1050" u="none" strike="noStrike" dirty="0">
                          <a:effectLst/>
                        </a:rPr>
                        <a:t>%</a:t>
                      </a:r>
                      <a:endParaRPr lang="es-MX" sz="1050" b="0" i="0" u="none" strike="noStrike" dirty="0">
                        <a:solidFill>
                          <a:srgbClr val="000000"/>
                        </a:solidFill>
                        <a:effectLst/>
                        <a:latin typeface="Calibri"/>
                      </a:endParaRPr>
                    </a:p>
                  </a:txBody>
                  <a:tcPr marL="5924" marR="5924" marT="5924" marB="0" anchor="b">
                    <a:solidFill>
                      <a:schemeClr val="accent6">
                        <a:lumMod val="60000"/>
                        <a:lumOff val="40000"/>
                      </a:schemeClr>
                    </a:solidFill>
                  </a:tcPr>
                </a:tc>
                <a:extLst>
                  <a:ext uri="{0D108BD9-81ED-4DB2-BD59-A6C34878D82A}">
                    <a16:rowId xmlns:a16="http://schemas.microsoft.com/office/drawing/2014/main" val="10000"/>
                  </a:ext>
                </a:extLst>
              </a:tr>
              <a:tr h="214450">
                <a:tc>
                  <a:txBody>
                    <a:bodyPr/>
                    <a:lstStyle/>
                    <a:p>
                      <a:pPr algn="l" fontAlgn="b"/>
                      <a:r>
                        <a:rPr lang="es-MX" sz="1050" u="none" strike="noStrike" dirty="0">
                          <a:effectLst/>
                        </a:rPr>
                        <a:t>Tiempo extraordinario</a:t>
                      </a:r>
                      <a:endParaRPr lang="es-MX" sz="1050" b="0" i="0" u="none" strike="noStrike" dirty="0">
                        <a:solidFill>
                          <a:srgbClr val="000000"/>
                        </a:solidFill>
                        <a:effectLst/>
                        <a:latin typeface="Calibri"/>
                      </a:endParaRPr>
                    </a:p>
                  </a:txBody>
                  <a:tcPr marL="5924" marR="5924" marT="5924" marB="0" anchor="b"/>
                </a:tc>
                <a:tc>
                  <a:txBody>
                    <a:bodyPr/>
                    <a:lstStyle/>
                    <a:p>
                      <a:pPr algn="l" fontAlgn="b"/>
                      <a:r>
                        <a:rPr lang="es-MX" sz="1050" u="none" strike="noStrike">
                          <a:effectLst/>
                        </a:rPr>
                        <a:t> $           2,428,648.00 </a:t>
                      </a:r>
                      <a:endParaRPr lang="es-MX" sz="1050" b="0" i="0" u="none" strike="noStrike">
                        <a:solidFill>
                          <a:srgbClr val="000000"/>
                        </a:solidFill>
                        <a:effectLst/>
                        <a:latin typeface="Calibri"/>
                      </a:endParaRPr>
                    </a:p>
                  </a:txBody>
                  <a:tcPr marL="5924" marR="5924" marT="5924" marB="0" anchor="b"/>
                </a:tc>
                <a:tc>
                  <a:txBody>
                    <a:bodyPr/>
                    <a:lstStyle/>
                    <a:p>
                      <a:pPr algn="l" fontAlgn="b"/>
                      <a:r>
                        <a:rPr lang="es-MX" sz="1050" u="none" strike="noStrike" dirty="0">
                          <a:effectLst/>
                        </a:rPr>
                        <a:t> $          3,100,000.00 </a:t>
                      </a:r>
                      <a:endParaRPr lang="es-MX" sz="1050" b="1" i="0" u="none" strike="noStrike" dirty="0">
                        <a:solidFill>
                          <a:srgbClr val="000000"/>
                        </a:solidFill>
                        <a:effectLst/>
                        <a:latin typeface="Calibri"/>
                      </a:endParaRPr>
                    </a:p>
                  </a:txBody>
                  <a:tcPr marL="5924" marR="5924" marT="5924" marB="0" anchor="b"/>
                </a:tc>
                <a:tc>
                  <a:txBody>
                    <a:bodyPr/>
                    <a:lstStyle/>
                    <a:p>
                      <a:pPr algn="l" fontAlgn="b"/>
                      <a:r>
                        <a:rPr lang="es-MX" sz="1050" u="none" strike="noStrike" dirty="0">
                          <a:effectLst/>
                        </a:rPr>
                        <a:t> $              671,352.00 </a:t>
                      </a:r>
                      <a:endParaRPr lang="es-MX" sz="1050" b="0" i="0" u="none" strike="noStrike" dirty="0">
                        <a:solidFill>
                          <a:srgbClr val="FF0000"/>
                        </a:solidFill>
                        <a:effectLst/>
                        <a:latin typeface="Calibri"/>
                      </a:endParaRPr>
                    </a:p>
                  </a:txBody>
                  <a:tcPr marL="5924" marR="5924" marT="5924" marB="0" anchor="b"/>
                </a:tc>
                <a:tc>
                  <a:txBody>
                    <a:bodyPr/>
                    <a:lstStyle/>
                    <a:p>
                      <a:pPr algn="r" fontAlgn="b"/>
                      <a:r>
                        <a:rPr lang="es-MX" sz="1050" u="none" strike="noStrike">
                          <a:effectLst/>
                        </a:rPr>
                        <a:t>27.64</a:t>
                      </a:r>
                      <a:endParaRPr lang="es-MX" sz="1050" b="0" i="0" u="none" strike="noStrike">
                        <a:solidFill>
                          <a:srgbClr val="FF0000"/>
                        </a:solidFill>
                        <a:effectLst/>
                        <a:latin typeface="Calibri"/>
                      </a:endParaRPr>
                    </a:p>
                  </a:txBody>
                  <a:tcPr marL="5924" marR="5924" marT="5924" marB="0" anchor="b"/>
                </a:tc>
                <a:extLst>
                  <a:ext uri="{0D108BD9-81ED-4DB2-BD59-A6C34878D82A}">
                    <a16:rowId xmlns:a16="http://schemas.microsoft.com/office/drawing/2014/main" val="10001"/>
                  </a:ext>
                </a:extLst>
              </a:tr>
              <a:tr h="214450">
                <a:tc>
                  <a:txBody>
                    <a:bodyPr/>
                    <a:lstStyle/>
                    <a:p>
                      <a:pPr algn="l" fontAlgn="b"/>
                      <a:r>
                        <a:rPr lang="es-MX" sz="1050" u="none" strike="noStrike" dirty="0">
                          <a:effectLst/>
                        </a:rPr>
                        <a:t>Estancias de verano</a:t>
                      </a:r>
                      <a:endParaRPr lang="es-MX" sz="1050" b="0" i="0" u="none" strike="noStrike" dirty="0">
                        <a:solidFill>
                          <a:srgbClr val="000000"/>
                        </a:solidFill>
                        <a:effectLst/>
                        <a:latin typeface="Calibri"/>
                      </a:endParaRPr>
                    </a:p>
                  </a:txBody>
                  <a:tcPr marL="5924" marR="5924" marT="5924" marB="0" anchor="b">
                    <a:solidFill>
                      <a:schemeClr val="bg1"/>
                    </a:solidFill>
                  </a:tcPr>
                </a:tc>
                <a:tc>
                  <a:txBody>
                    <a:bodyPr/>
                    <a:lstStyle/>
                    <a:p>
                      <a:pPr algn="l" fontAlgn="b"/>
                      <a:r>
                        <a:rPr lang="es-MX" sz="1050" u="none" strike="noStrike" dirty="0">
                          <a:effectLst/>
                        </a:rPr>
                        <a:t> $               180,000.00 </a:t>
                      </a:r>
                      <a:endParaRPr lang="es-MX" sz="1050" b="0" i="0" u="none" strike="noStrike" dirty="0">
                        <a:solidFill>
                          <a:srgbClr val="000000"/>
                        </a:solidFill>
                        <a:effectLst/>
                        <a:latin typeface="Calibri"/>
                      </a:endParaRPr>
                    </a:p>
                  </a:txBody>
                  <a:tcPr marL="5924" marR="5924" marT="5924" marB="0" anchor="b">
                    <a:solidFill>
                      <a:schemeClr val="bg1"/>
                    </a:solidFill>
                  </a:tcPr>
                </a:tc>
                <a:tc>
                  <a:txBody>
                    <a:bodyPr/>
                    <a:lstStyle/>
                    <a:p>
                      <a:pPr algn="l" fontAlgn="b"/>
                      <a:r>
                        <a:rPr lang="es-MX" sz="1050" u="none" strike="noStrike" dirty="0">
                          <a:effectLst/>
                        </a:rPr>
                        <a:t> $              180,000.00 </a:t>
                      </a:r>
                      <a:endParaRPr lang="es-MX" sz="1050" b="1" i="0" u="none" strike="noStrike" dirty="0">
                        <a:solidFill>
                          <a:srgbClr val="000000"/>
                        </a:solidFill>
                        <a:effectLst/>
                        <a:latin typeface="Calibri"/>
                      </a:endParaRPr>
                    </a:p>
                  </a:txBody>
                  <a:tcPr marL="5924" marR="5924" marT="5924" marB="0" anchor="b">
                    <a:solidFill>
                      <a:schemeClr val="bg1"/>
                    </a:solidFill>
                  </a:tcPr>
                </a:tc>
                <a:tc>
                  <a:txBody>
                    <a:bodyPr/>
                    <a:lstStyle/>
                    <a:p>
                      <a:pPr algn="l" fontAlgn="b"/>
                      <a:r>
                        <a:rPr lang="es-MX" sz="1050" u="none" strike="noStrike" dirty="0">
                          <a:effectLst/>
                        </a:rPr>
                        <a:t> $                               -   </a:t>
                      </a:r>
                      <a:endParaRPr lang="es-MX" sz="1050" b="0" i="0" u="none" strike="noStrike" dirty="0">
                        <a:solidFill>
                          <a:srgbClr val="000000"/>
                        </a:solidFill>
                        <a:effectLst/>
                        <a:latin typeface="Calibri"/>
                      </a:endParaRPr>
                    </a:p>
                  </a:txBody>
                  <a:tcPr marL="5924" marR="5924" marT="5924" marB="0" anchor="b">
                    <a:solidFill>
                      <a:schemeClr val="bg1"/>
                    </a:solidFill>
                  </a:tcPr>
                </a:tc>
                <a:tc>
                  <a:txBody>
                    <a:bodyPr/>
                    <a:lstStyle/>
                    <a:p>
                      <a:pPr algn="r" fontAlgn="b"/>
                      <a:r>
                        <a:rPr lang="es-MX" sz="1050" u="none" strike="noStrike" dirty="0">
                          <a:effectLst/>
                        </a:rPr>
                        <a:t>0.00</a:t>
                      </a:r>
                      <a:endParaRPr lang="es-MX" sz="1050" b="0" i="0" u="none" strike="noStrike" dirty="0">
                        <a:solidFill>
                          <a:srgbClr val="000000"/>
                        </a:solidFill>
                        <a:effectLst/>
                        <a:latin typeface="Calibri"/>
                      </a:endParaRPr>
                    </a:p>
                  </a:txBody>
                  <a:tcPr marL="5924" marR="5924" marT="5924" marB="0" anchor="b">
                    <a:solidFill>
                      <a:schemeClr val="bg1"/>
                    </a:solidFill>
                  </a:tcPr>
                </a:tc>
                <a:extLst>
                  <a:ext uri="{0D108BD9-81ED-4DB2-BD59-A6C34878D82A}">
                    <a16:rowId xmlns:a16="http://schemas.microsoft.com/office/drawing/2014/main" val="10002"/>
                  </a:ext>
                </a:extLst>
              </a:tr>
              <a:tr h="214450">
                <a:tc>
                  <a:txBody>
                    <a:bodyPr/>
                    <a:lstStyle/>
                    <a:p>
                      <a:pPr algn="l" fontAlgn="b"/>
                      <a:r>
                        <a:rPr lang="es-MX" sz="1050" u="none" strike="noStrike">
                          <a:effectLst/>
                        </a:rPr>
                        <a:t>Licenciamiento y actualización de software</a:t>
                      </a:r>
                      <a:endParaRPr lang="es-MX" sz="1050" b="0" i="0" u="none" strike="noStrike">
                        <a:solidFill>
                          <a:srgbClr val="000000"/>
                        </a:solidFill>
                        <a:effectLst/>
                        <a:latin typeface="Calibri"/>
                      </a:endParaRPr>
                    </a:p>
                  </a:txBody>
                  <a:tcPr marL="5924" marR="5924" marT="5924" marB="0" anchor="b"/>
                </a:tc>
                <a:tc>
                  <a:txBody>
                    <a:bodyPr/>
                    <a:lstStyle/>
                    <a:p>
                      <a:pPr algn="l" fontAlgn="b"/>
                      <a:r>
                        <a:rPr lang="es-MX" sz="1050" u="none" strike="noStrike">
                          <a:effectLst/>
                        </a:rPr>
                        <a:t> $               830,061.00 </a:t>
                      </a:r>
                      <a:endParaRPr lang="es-MX" sz="1050" b="0" i="0" u="none" strike="noStrike">
                        <a:solidFill>
                          <a:srgbClr val="000000"/>
                        </a:solidFill>
                        <a:effectLst/>
                        <a:latin typeface="Calibri"/>
                      </a:endParaRPr>
                    </a:p>
                  </a:txBody>
                  <a:tcPr marL="5924" marR="5924" marT="5924" marB="0" anchor="b"/>
                </a:tc>
                <a:tc>
                  <a:txBody>
                    <a:bodyPr/>
                    <a:lstStyle/>
                    <a:p>
                      <a:pPr algn="l" fontAlgn="b"/>
                      <a:r>
                        <a:rPr lang="es-MX" sz="1050" u="none" strike="noStrike">
                          <a:effectLst/>
                        </a:rPr>
                        <a:t> $              900,000.00 </a:t>
                      </a:r>
                      <a:endParaRPr lang="es-MX" sz="1050" b="1" i="0" u="none" strike="noStrike">
                        <a:solidFill>
                          <a:srgbClr val="000000"/>
                        </a:solidFill>
                        <a:effectLst/>
                        <a:latin typeface="Calibri"/>
                      </a:endParaRPr>
                    </a:p>
                  </a:txBody>
                  <a:tcPr marL="5924" marR="5924" marT="5924" marB="0" anchor="b"/>
                </a:tc>
                <a:tc>
                  <a:txBody>
                    <a:bodyPr/>
                    <a:lstStyle/>
                    <a:p>
                      <a:pPr algn="l" fontAlgn="b"/>
                      <a:r>
                        <a:rPr lang="es-MX" sz="1050" u="none" strike="noStrike" dirty="0">
                          <a:effectLst/>
                        </a:rPr>
                        <a:t> $                69,939.00 </a:t>
                      </a:r>
                      <a:endParaRPr lang="es-MX" sz="1050" b="0" i="0" u="none" strike="noStrike" dirty="0">
                        <a:solidFill>
                          <a:srgbClr val="000000"/>
                        </a:solidFill>
                        <a:effectLst/>
                        <a:latin typeface="Calibri"/>
                      </a:endParaRPr>
                    </a:p>
                  </a:txBody>
                  <a:tcPr marL="5924" marR="5924" marT="5924" marB="0" anchor="b"/>
                </a:tc>
                <a:tc>
                  <a:txBody>
                    <a:bodyPr/>
                    <a:lstStyle/>
                    <a:p>
                      <a:pPr algn="r" fontAlgn="b"/>
                      <a:r>
                        <a:rPr lang="es-MX" sz="1050" u="none" strike="noStrike" dirty="0">
                          <a:effectLst/>
                        </a:rPr>
                        <a:t>8.43</a:t>
                      </a:r>
                      <a:endParaRPr lang="es-MX" sz="1050" b="0" i="0" u="none" strike="noStrike" dirty="0">
                        <a:solidFill>
                          <a:srgbClr val="000000"/>
                        </a:solidFill>
                        <a:effectLst/>
                        <a:latin typeface="Calibri"/>
                      </a:endParaRPr>
                    </a:p>
                  </a:txBody>
                  <a:tcPr marL="5924" marR="5924" marT="5924" marB="0" anchor="b"/>
                </a:tc>
                <a:extLst>
                  <a:ext uri="{0D108BD9-81ED-4DB2-BD59-A6C34878D82A}">
                    <a16:rowId xmlns:a16="http://schemas.microsoft.com/office/drawing/2014/main" val="10003"/>
                  </a:ext>
                </a:extLst>
              </a:tr>
              <a:tr h="214450">
                <a:tc>
                  <a:txBody>
                    <a:bodyPr/>
                    <a:lstStyle/>
                    <a:p>
                      <a:pPr algn="l" fontAlgn="b"/>
                      <a:r>
                        <a:rPr lang="es-MX" sz="1050" u="none" strike="noStrike" dirty="0">
                          <a:effectLst/>
                        </a:rPr>
                        <a:t>Ropa de trabajo</a:t>
                      </a:r>
                      <a:endParaRPr lang="es-MX" sz="1050" b="0" i="0" u="none" strike="noStrike" dirty="0">
                        <a:solidFill>
                          <a:srgbClr val="000000"/>
                        </a:solidFill>
                        <a:effectLst/>
                        <a:latin typeface="Calibri"/>
                      </a:endParaRPr>
                    </a:p>
                  </a:txBody>
                  <a:tcPr marL="5924" marR="5924" marT="5924" marB="0" anchor="b">
                    <a:solidFill>
                      <a:schemeClr val="bg1"/>
                    </a:solidFill>
                  </a:tcPr>
                </a:tc>
                <a:tc>
                  <a:txBody>
                    <a:bodyPr/>
                    <a:lstStyle/>
                    <a:p>
                      <a:pPr algn="l" fontAlgn="b"/>
                      <a:r>
                        <a:rPr lang="es-MX" sz="1050" u="none" strike="noStrike" dirty="0">
                          <a:effectLst/>
                        </a:rPr>
                        <a:t> $               653,002.00 </a:t>
                      </a:r>
                      <a:endParaRPr lang="es-MX" sz="1050" b="0" i="0" u="none" strike="noStrike" dirty="0">
                        <a:solidFill>
                          <a:srgbClr val="000000"/>
                        </a:solidFill>
                        <a:effectLst/>
                        <a:latin typeface="Calibri"/>
                      </a:endParaRPr>
                    </a:p>
                  </a:txBody>
                  <a:tcPr marL="5924" marR="5924" marT="5924" marB="0" anchor="b">
                    <a:solidFill>
                      <a:schemeClr val="bg1"/>
                    </a:solidFill>
                  </a:tcPr>
                </a:tc>
                <a:tc>
                  <a:txBody>
                    <a:bodyPr/>
                    <a:lstStyle/>
                    <a:p>
                      <a:pPr algn="l" fontAlgn="b"/>
                      <a:r>
                        <a:rPr lang="es-MX" sz="1050" u="none" strike="noStrike" dirty="0">
                          <a:effectLst/>
                        </a:rPr>
                        <a:t> $                40,000.00 </a:t>
                      </a:r>
                      <a:endParaRPr lang="es-MX" sz="1050" b="1" i="0" u="none" strike="noStrike" dirty="0">
                        <a:solidFill>
                          <a:srgbClr val="000000"/>
                        </a:solidFill>
                        <a:effectLst/>
                        <a:latin typeface="Calibri"/>
                      </a:endParaRPr>
                    </a:p>
                  </a:txBody>
                  <a:tcPr marL="5924" marR="5924" marT="5924" marB="0" anchor="b">
                    <a:solidFill>
                      <a:schemeClr val="bg1"/>
                    </a:solidFill>
                  </a:tcPr>
                </a:tc>
                <a:tc>
                  <a:txBody>
                    <a:bodyPr/>
                    <a:lstStyle/>
                    <a:p>
                      <a:pPr algn="l" fontAlgn="b"/>
                      <a:r>
                        <a:rPr lang="es-MX" sz="1050" u="none" strike="noStrike" dirty="0">
                          <a:solidFill>
                            <a:srgbClr val="FF0000"/>
                          </a:solidFill>
                          <a:effectLst/>
                        </a:rPr>
                        <a:t>-$             613,002.00 </a:t>
                      </a:r>
                      <a:endParaRPr lang="es-MX" sz="1050" b="0" i="0" u="none" strike="noStrike" dirty="0">
                        <a:solidFill>
                          <a:srgbClr val="FF0000"/>
                        </a:solidFill>
                        <a:effectLst/>
                        <a:latin typeface="Calibri"/>
                      </a:endParaRPr>
                    </a:p>
                  </a:txBody>
                  <a:tcPr marL="5924" marR="5924" marT="5924" marB="0" anchor="b">
                    <a:solidFill>
                      <a:schemeClr val="bg1"/>
                    </a:solidFill>
                  </a:tcPr>
                </a:tc>
                <a:tc>
                  <a:txBody>
                    <a:bodyPr/>
                    <a:lstStyle/>
                    <a:p>
                      <a:pPr algn="r" fontAlgn="b"/>
                      <a:r>
                        <a:rPr lang="es-MX" sz="1050" u="none" strike="noStrike" dirty="0">
                          <a:solidFill>
                            <a:srgbClr val="FF0000"/>
                          </a:solidFill>
                          <a:effectLst/>
                        </a:rPr>
                        <a:t>-93.87</a:t>
                      </a:r>
                      <a:endParaRPr lang="es-MX" sz="1050" b="0" i="0" u="none" strike="noStrike" dirty="0">
                        <a:solidFill>
                          <a:srgbClr val="FF0000"/>
                        </a:solidFill>
                        <a:effectLst/>
                        <a:latin typeface="Calibri"/>
                      </a:endParaRPr>
                    </a:p>
                  </a:txBody>
                  <a:tcPr marL="5924" marR="5924" marT="5924" marB="0" anchor="b">
                    <a:solidFill>
                      <a:schemeClr val="bg1"/>
                    </a:solidFill>
                  </a:tcPr>
                </a:tc>
                <a:extLst>
                  <a:ext uri="{0D108BD9-81ED-4DB2-BD59-A6C34878D82A}">
                    <a16:rowId xmlns:a16="http://schemas.microsoft.com/office/drawing/2014/main" val="10004"/>
                  </a:ext>
                </a:extLst>
              </a:tr>
              <a:tr h="214450">
                <a:tc>
                  <a:txBody>
                    <a:bodyPr/>
                    <a:lstStyle/>
                    <a:p>
                      <a:pPr algn="l" fontAlgn="b"/>
                      <a:r>
                        <a:rPr lang="es-MX" sz="1050" u="none" strike="noStrike">
                          <a:effectLst/>
                        </a:rPr>
                        <a:t>Combustibles y lubricantes</a:t>
                      </a:r>
                      <a:endParaRPr lang="es-MX" sz="1050" b="0" i="0" u="none" strike="noStrike">
                        <a:solidFill>
                          <a:srgbClr val="000000"/>
                        </a:solidFill>
                        <a:effectLst/>
                        <a:latin typeface="Calibri"/>
                      </a:endParaRPr>
                    </a:p>
                  </a:txBody>
                  <a:tcPr marL="5924" marR="5924" marT="5924" marB="0" anchor="b"/>
                </a:tc>
                <a:tc>
                  <a:txBody>
                    <a:bodyPr/>
                    <a:lstStyle/>
                    <a:p>
                      <a:pPr algn="l" fontAlgn="b"/>
                      <a:r>
                        <a:rPr lang="es-MX" sz="1050" u="none" strike="noStrike" dirty="0">
                          <a:effectLst/>
                        </a:rPr>
                        <a:t> $               443,000.00 </a:t>
                      </a:r>
                      <a:endParaRPr lang="es-MX" sz="1050" b="0" i="0" u="none" strike="noStrike" dirty="0">
                        <a:solidFill>
                          <a:srgbClr val="000000"/>
                        </a:solidFill>
                        <a:effectLst/>
                        <a:latin typeface="Calibri"/>
                      </a:endParaRPr>
                    </a:p>
                  </a:txBody>
                  <a:tcPr marL="5924" marR="5924" marT="5924" marB="0" anchor="b"/>
                </a:tc>
                <a:tc>
                  <a:txBody>
                    <a:bodyPr/>
                    <a:lstStyle/>
                    <a:p>
                      <a:pPr algn="l" fontAlgn="b"/>
                      <a:r>
                        <a:rPr lang="es-MX" sz="1050" u="none" strike="noStrike" dirty="0">
                          <a:effectLst/>
                        </a:rPr>
                        <a:t> $              443,000.00 </a:t>
                      </a:r>
                      <a:endParaRPr lang="es-MX" sz="1050" b="1" i="0" u="none" strike="noStrike" dirty="0">
                        <a:solidFill>
                          <a:srgbClr val="000000"/>
                        </a:solidFill>
                        <a:effectLst/>
                        <a:latin typeface="Calibri"/>
                      </a:endParaRPr>
                    </a:p>
                  </a:txBody>
                  <a:tcPr marL="5924" marR="5924" marT="5924" marB="0" anchor="b"/>
                </a:tc>
                <a:tc>
                  <a:txBody>
                    <a:bodyPr/>
                    <a:lstStyle/>
                    <a:p>
                      <a:pPr algn="l" fontAlgn="b"/>
                      <a:r>
                        <a:rPr lang="es-MX" sz="1050" u="none" strike="noStrike" dirty="0">
                          <a:effectLst/>
                        </a:rPr>
                        <a:t> $                               -   </a:t>
                      </a:r>
                      <a:endParaRPr lang="es-MX" sz="1050" b="0" i="0" u="none" strike="noStrike" dirty="0">
                        <a:solidFill>
                          <a:srgbClr val="000000"/>
                        </a:solidFill>
                        <a:effectLst/>
                        <a:latin typeface="Calibri"/>
                      </a:endParaRPr>
                    </a:p>
                  </a:txBody>
                  <a:tcPr marL="5924" marR="5924" marT="5924" marB="0" anchor="b"/>
                </a:tc>
                <a:tc>
                  <a:txBody>
                    <a:bodyPr/>
                    <a:lstStyle/>
                    <a:p>
                      <a:pPr algn="r" fontAlgn="b"/>
                      <a:r>
                        <a:rPr lang="es-MX" sz="1050" u="none" strike="noStrike" dirty="0">
                          <a:effectLst/>
                        </a:rPr>
                        <a:t>0.00</a:t>
                      </a:r>
                      <a:endParaRPr lang="es-MX" sz="1050" b="0" i="0" u="none" strike="noStrike" dirty="0">
                        <a:solidFill>
                          <a:srgbClr val="000000"/>
                        </a:solidFill>
                        <a:effectLst/>
                        <a:latin typeface="Calibri"/>
                      </a:endParaRPr>
                    </a:p>
                  </a:txBody>
                  <a:tcPr marL="5924" marR="5924" marT="5924" marB="0" anchor="b"/>
                </a:tc>
                <a:extLst>
                  <a:ext uri="{0D108BD9-81ED-4DB2-BD59-A6C34878D82A}">
                    <a16:rowId xmlns:a16="http://schemas.microsoft.com/office/drawing/2014/main" val="10005"/>
                  </a:ext>
                </a:extLst>
              </a:tr>
              <a:tr h="214450">
                <a:tc>
                  <a:txBody>
                    <a:bodyPr/>
                    <a:lstStyle/>
                    <a:p>
                      <a:pPr algn="l" fontAlgn="b"/>
                      <a:r>
                        <a:rPr lang="es-MX" sz="1050" u="none" strike="noStrike" dirty="0">
                          <a:effectLst/>
                        </a:rPr>
                        <a:t>Consumibles para credencialización</a:t>
                      </a:r>
                      <a:endParaRPr lang="es-MX" sz="1050" b="0" i="0" u="none" strike="noStrike" dirty="0">
                        <a:solidFill>
                          <a:srgbClr val="000000"/>
                        </a:solidFill>
                        <a:effectLst/>
                        <a:latin typeface="Calibri"/>
                      </a:endParaRPr>
                    </a:p>
                  </a:txBody>
                  <a:tcPr marL="5924" marR="5924" marT="5924" marB="0" anchor="b">
                    <a:solidFill>
                      <a:schemeClr val="bg1"/>
                    </a:solidFill>
                  </a:tcPr>
                </a:tc>
                <a:tc>
                  <a:txBody>
                    <a:bodyPr/>
                    <a:lstStyle/>
                    <a:p>
                      <a:pPr algn="l" fontAlgn="b"/>
                      <a:r>
                        <a:rPr lang="es-MX" sz="1050" u="none" strike="noStrike" dirty="0">
                          <a:effectLst/>
                        </a:rPr>
                        <a:t> $           1,011,431.00 </a:t>
                      </a:r>
                      <a:endParaRPr lang="es-MX" sz="1050" b="0" i="0" u="none" strike="noStrike" dirty="0">
                        <a:solidFill>
                          <a:srgbClr val="000000"/>
                        </a:solidFill>
                        <a:effectLst/>
                        <a:latin typeface="Calibri"/>
                      </a:endParaRPr>
                    </a:p>
                  </a:txBody>
                  <a:tcPr marL="5924" marR="5924" marT="5924" marB="0" anchor="b">
                    <a:solidFill>
                      <a:schemeClr val="bg1"/>
                    </a:solidFill>
                  </a:tcPr>
                </a:tc>
                <a:tc>
                  <a:txBody>
                    <a:bodyPr/>
                    <a:lstStyle/>
                    <a:p>
                      <a:pPr algn="l" fontAlgn="b"/>
                      <a:r>
                        <a:rPr lang="es-MX" sz="1050" u="none" strike="noStrike" dirty="0">
                          <a:effectLst/>
                        </a:rPr>
                        <a:t> $              300,000.00 </a:t>
                      </a:r>
                      <a:endParaRPr lang="es-MX" sz="1050" b="1" i="0" u="none" strike="noStrike" dirty="0">
                        <a:solidFill>
                          <a:srgbClr val="000000"/>
                        </a:solidFill>
                        <a:effectLst/>
                        <a:latin typeface="Calibri"/>
                      </a:endParaRPr>
                    </a:p>
                  </a:txBody>
                  <a:tcPr marL="5924" marR="5924" marT="5924" marB="0" anchor="b">
                    <a:solidFill>
                      <a:schemeClr val="bg1"/>
                    </a:solidFill>
                  </a:tcPr>
                </a:tc>
                <a:tc>
                  <a:txBody>
                    <a:bodyPr/>
                    <a:lstStyle/>
                    <a:p>
                      <a:pPr algn="l" fontAlgn="b"/>
                      <a:r>
                        <a:rPr lang="es-MX" sz="1050" u="none" strike="noStrike" dirty="0">
                          <a:solidFill>
                            <a:srgbClr val="FF0000"/>
                          </a:solidFill>
                          <a:effectLst/>
                        </a:rPr>
                        <a:t>-$             711,431.00 </a:t>
                      </a:r>
                      <a:endParaRPr lang="es-MX" sz="1050" b="0" i="0" u="none" strike="noStrike" dirty="0">
                        <a:solidFill>
                          <a:srgbClr val="FF0000"/>
                        </a:solidFill>
                        <a:effectLst/>
                        <a:latin typeface="Calibri"/>
                      </a:endParaRPr>
                    </a:p>
                  </a:txBody>
                  <a:tcPr marL="5924" marR="5924" marT="5924" marB="0" anchor="b">
                    <a:solidFill>
                      <a:schemeClr val="bg1"/>
                    </a:solidFill>
                  </a:tcPr>
                </a:tc>
                <a:tc>
                  <a:txBody>
                    <a:bodyPr/>
                    <a:lstStyle/>
                    <a:p>
                      <a:pPr algn="r" fontAlgn="b"/>
                      <a:r>
                        <a:rPr lang="es-MX" sz="1050" u="none" strike="noStrike" dirty="0">
                          <a:solidFill>
                            <a:srgbClr val="FF0000"/>
                          </a:solidFill>
                          <a:effectLst/>
                        </a:rPr>
                        <a:t>-70.34</a:t>
                      </a:r>
                      <a:endParaRPr lang="es-MX" sz="1050" b="0" i="0" u="none" strike="noStrike" dirty="0">
                        <a:solidFill>
                          <a:srgbClr val="FF0000"/>
                        </a:solidFill>
                        <a:effectLst/>
                        <a:latin typeface="Calibri"/>
                      </a:endParaRPr>
                    </a:p>
                  </a:txBody>
                  <a:tcPr marL="5924" marR="5924" marT="5924" marB="0" anchor="b">
                    <a:solidFill>
                      <a:schemeClr val="bg1"/>
                    </a:solidFill>
                  </a:tcPr>
                </a:tc>
                <a:extLst>
                  <a:ext uri="{0D108BD9-81ED-4DB2-BD59-A6C34878D82A}">
                    <a16:rowId xmlns:a16="http://schemas.microsoft.com/office/drawing/2014/main" val="10006"/>
                  </a:ext>
                </a:extLst>
              </a:tr>
              <a:tr h="214450">
                <a:tc>
                  <a:txBody>
                    <a:bodyPr/>
                    <a:lstStyle/>
                    <a:p>
                      <a:pPr algn="l" fontAlgn="b"/>
                      <a:r>
                        <a:rPr lang="es-MX" sz="1050" u="none" strike="noStrike">
                          <a:effectLst/>
                        </a:rPr>
                        <a:t>Arrendamiento de equipo para credencialización</a:t>
                      </a:r>
                      <a:endParaRPr lang="es-MX" sz="1050" b="0" i="0" u="none" strike="noStrike">
                        <a:solidFill>
                          <a:srgbClr val="000000"/>
                        </a:solidFill>
                        <a:effectLst/>
                        <a:latin typeface="Calibri"/>
                      </a:endParaRPr>
                    </a:p>
                  </a:txBody>
                  <a:tcPr marL="5924" marR="5924" marT="5924" marB="0" anchor="b"/>
                </a:tc>
                <a:tc>
                  <a:txBody>
                    <a:bodyPr/>
                    <a:lstStyle/>
                    <a:p>
                      <a:pPr algn="l" fontAlgn="b"/>
                      <a:r>
                        <a:rPr lang="es-MX" sz="1050" u="none" strike="noStrike">
                          <a:effectLst/>
                        </a:rPr>
                        <a:t> $               550,000.00 </a:t>
                      </a:r>
                      <a:endParaRPr lang="es-MX" sz="1050" b="0" i="0" u="none" strike="noStrike">
                        <a:solidFill>
                          <a:srgbClr val="000000"/>
                        </a:solidFill>
                        <a:effectLst/>
                        <a:latin typeface="Calibri"/>
                      </a:endParaRPr>
                    </a:p>
                  </a:txBody>
                  <a:tcPr marL="5924" marR="5924" marT="5924" marB="0" anchor="b"/>
                </a:tc>
                <a:tc>
                  <a:txBody>
                    <a:bodyPr/>
                    <a:lstStyle/>
                    <a:p>
                      <a:pPr algn="l" fontAlgn="b"/>
                      <a:r>
                        <a:rPr lang="es-MX" sz="1050" u="none" strike="noStrike" dirty="0">
                          <a:effectLst/>
                        </a:rPr>
                        <a:t> $              600,000.00 </a:t>
                      </a:r>
                      <a:endParaRPr lang="es-MX" sz="1050" b="1" i="0" u="none" strike="noStrike" dirty="0">
                        <a:solidFill>
                          <a:srgbClr val="000000"/>
                        </a:solidFill>
                        <a:effectLst/>
                        <a:latin typeface="Calibri"/>
                      </a:endParaRPr>
                    </a:p>
                  </a:txBody>
                  <a:tcPr marL="5924" marR="5924" marT="5924" marB="0" anchor="b"/>
                </a:tc>
                <a:tc>
                  <a:txBody>
                    <a:bodyPr/>
                    <a:lstStyle/>
                    <a:p>
                      <a:pPr algn="l" fontAlgn="b"/>
                      <a:r>
                        <a:rPr lang="es-MX" sz="1050" u="none" strike="noStrike" dirty="0">
                          <a:effectLst/>
                        </a:rPr>
                        <a:t> $                50,000.00 </a:t>
                      </a:r>
                      <a:endParaRPr lang="es-MX" sz="1050" b="0" i="0" u="none" strike="noStrike" dirty="0">
                        <a:solidFill>
                          <a:srgbClr val="000000"/>
                        </a:solidFill>
                        <a:effectLst/>
                        <a:latin typeface="Calibri"/>
                      </a:endParaRPr>
                    </a:p>
                  </a:txBody>
                  <a:tcPr marL="5924" marR="5924" marT="5924" marB="0" anchor="b"/>
                </a:tc>
                <a:tc>
                  <a:txBody>
                    <a:bodyPr/>
                    <a:lstStyle/>
                    <a:p>
                      <a:pPr algn="r" fontAlgn="b"/>
                      <a:r>
                        <a:rPr lang="es-MX" sz="1050" u="none" strike="noStrike" dirty="0">
                          <a:effectLst/>
                        </a:rPr>
                        <a:t>9.09</a:t>
                      </a:r>
                      <a:endParaRPr lang="es-MX" sz="1050" b="0" i="0" u="none" strike="noStrike" dirty="0">
                        <a:solidFill>
                          <a:srgbClr val="000000"/>
                        </a:solidFill>
                        <a:effectLst/>
                        <a:latin typeface="Calibri"/>
                      </a:endParaRPr>
                    </a:p>
                  </a:txBody>
                  <a:tcPr marL="5924" marR="5924" marT="5924" marB="0" anchor="b"/>
                </a:tc>
                <a:extLst>
                  <a:ext uri="{0D108BD9-81ED-4DB2-BD59-A6C34878D82A}">
                    <a16:rowId xmlns:a16="http://schemas.microsoft.com/office/drawing/2014/main" val="10007"/>
                  </a:ext>
                </a:extLst>
              </a:tr>
              <a:tr h="214450">
                <a:tc>
                  <a:txBody>
                    <a:bodyPr/>
                    <a:lstStyle/>
                    <a:p>
                      <a:pPr algn="l" fontAlgn="b"/>
                      <a:r>
                        <a:rPr lang="es-MX" sz="1050" u="none" strike="noStrike" dirty="0" err="1">
                          <a:effectLst/>
                        </a:rPr>
                        <a:t>Cuajibus</a:t>
                      </a:r>
                      <a:endParaRPr lang="es-MX" sz="1050" b="0" i="0" u="none" strike="noStrike" dirty="0">
                        <a:solidFill>
                          <a:srgbClr val="000000"/>
                        </a:solidFill>
                        <a:effectLst/>
                        <a:latin typeface="Calibri"/>
                      </a:endParaRPr>
                    </a:p>
                  </a:txBody>
                  <a:tcPr marL="5924" marR="5924" marT="5924" marB="0" anchor="b">
                    <a:solidFill>
                      <a:schemeClr val="bg1"/>
                    </a:solidFill>
                  </a:tcPr>
                </a:tc>
                <a:tc>
                  <a:txBody>
                    <a:bodyPr/>
                    <a:lstStyle/>
                    <a:p>
                      <a:pPr algn="l" fontAlgn="b"/>
                      <a:r>
                        <a:rPr lang="es-MX" sz="1050" u="none" strike="noStrike" dirty="0">
                          <a:effectLst/>
                        </a:rPr>
                        <a:t> </a:t>
                      </a:r>
                      <a:endParaRPr lang="es-MX" sz="1050" b="0" i="0" u="none" strike="noStrike" dirty="0">
                        <a:solidFill>
                          <a:srgbClr val="000000"/>
                        </a:solidFill>
                        <a:effectLst/>
                        <a:latin typeface="Calibri"/>
                      </a:endParaRPr>
                    </a:p>
                  </a:txBody>
                  <a:tcPr marL="5924" marR="5924" marT="5924" marB="0" anchor="b">
                    <a:solidFill>
                      <a:schemeClr val="bg1"/>
                    </a:solidFill>
                  </a:tcPr>
                </a:tc>
                <a:tc>
                  <a:txBody>
                    <a:bodyPr/>
                    <a:lstStyle/>
                    <a:p>
                      <a:pPr algn="l" fontAlgn="b"/>
                      <a:r>
                        <a:rPr lang="es-MX" sz="1050" u="none" strike="noStrike" dirty="0">
                          <a:effectLst/>
                        </a:rPr>
                        <a:t> $          1,100,000.00 </a:t>
                      </a:r>
                      <a:endParaRPr lang="es-MX" sz="1050" b="1" i="0" u="none" strike="noStrike" dirty="0">
                        <a:solidFill>
                          <a:srgbClr val="000000"/>
                        </a:solidFill>
                        <a:effectLst/>
                        <a:latin typeface="Calibri"/>
                      </a:endParaRPr>
                    </a:p>
                  </a:txBody>
                  <a:tcPr marL="5924" marR="5924" marT="5924" marB="0" anchor="b">
                    <a:solidFill>
                      <a:schemeClr val="bg1"/>
                    </a:solidFill>
                  </a:tcPr>
                </a:tc>
                <a:tc>
                  <a:txBody>
                    <a:bodyPr/>
                    <a:lstStyle/>
                    <a:p>
                      <a:pPr algn="l" fontAlgn="b"/>
                      <a:r>
                        <a:rPr lang="es-MX" sz="1050" u="none" strike="noStrike" dirty="0">
                          <a:effectLst/>
                        </a:rPr>
                        <a:t> </a:t>
                      </a:r>
                      <a:endParaRPr lang="es-MX" sz="1050" b="0" i="0" u="none" strike="noStrike" dirty="0">
                        <a:solidFill>
                          <a:srgbClr val="000000"/>
                        </a:solidFill>
                        <a:effectLst/>
                        <a:latin typeface="Calibri"/>
                      </a:endParaRPr>
                    </a:p>
                  </a:txBody>
                  <a:tcPr marL="5924" marR="5924" marT="5924" marB="0" anchor="b">
                    <a:solidFill>
                      <a:schemeClr val="bg1"/>
                    </a:solidFill>
                  </a:tcPr>
                </a:tc>
                <a:tc>
                  <a:txBody>
                    <a:bodyPr/>
                    <a:lstStyle/>
                    <a:p>
                      <a:pPr algn="l" fontAlgn="b"/>
                      <a:r>
                        <a:rPr lang="es-MX" sz="1050" u="none" strike="noStrike" dirty="0">
                          <a:effectLst/>
                        </a:rPr>
                        <a:t> </a:t>
                      </a:r>
                      <a:endParaRPr lang="es-MX" sz="1050" b="0" i="0" u="none" strike="noStrike" dirty="0">
                        <a:solidFill>
                          <a:srgbClr val="000000"/>
                        </a:solidFill>
                        <a:effectLst/>
                        <a:latin typeface="Calibri"/>
                      </a:endParaRPr>
                    </a:p>
                  </a:txBody>
                  <a:tcPr marL="5924" marR="5924" marT="5924" marB="0" anchor="b">
                    <a:solidFill>
                      <a:schemeClr val="bg1"/>
                    </a:solidFill>
                  </a:tcPr>
                </a:tc>
                <a:extLst>
                  <a:ext uri="{0D108BD9-81ED-4DB2-BD59-A6C34878D82A}">
                    <a16:rowId xmlns:a16="http://schemas.microsoft.com/office/drawing/2014/main" val="10008"/>
                  </a:ext>
                </a:extLst>
              </a:tr>
              <a:tr h="214450">
                <a:tc>
                  <a:txBody>
                    <a:bodyPr/>
                    <a:lstStyle/>
                    <a:p>
                      <a:pPr algn="l" fontAlgn="b"/>
                      <a:r>
                        <a:rPr lang="es-MX" sz="1050" u="none" strike="noStrike">
                          <a:effectLst/>
                        </a:rPr>
                        <a:t>Vigilancia</a:t>
                      </a:r>
                      <a:endParaRPr lang="es-MX" sz="1050" b="0" i="0" u="none" strike="noStrike">
                        <a:solidFill>
                          <a:srgbClr val="000000"/>
                        </a:solidFill>
                        <a:effectLst/>
                        <a:latin typeface="Calibri"/>
                      </a:endParaRPr>
                    </a:p>
                  </a:txBody>
                  <a:tcPr marL="5924" marR="5924" marT="5924" marB="0" anchor="b"/>
                </a:tc>
                <a:tc>
                  <a:txBody>
                    <a:bodyPr/>
                    <a:lstStyle/>
                    <a:p>
                      <a:pPr algn="l" fontAlgn="b"/>
                      <a:r>
                        <a:rPr lang="es-MX" sz="1050" u="none" strike="noStrike">
                          <a:effectLst/>
                        </a:rPr>
                        <a:t> $           1,123,800.00 </a:t>
                      </a:r>
                      <a:endParaRPr lang="es-MX" sz="1050" b="0" i="0" u="none" strike="noStrike">
                        <a:solidFill>
                          <a:srgbClr val="000000"/>
                        </a:solidFill>
                        <a:effectLst/>
                        <a:latin typeface="Calibri"/>
                      </a:endParaRPr>
                    </a:p>
                  </a:txBody>
                  <a:tcPr marL="5924" marR="5924" marT="5924" marB="0" anchor="b"/>
                </a:tc>
                <a:tc>
                  <a:txBody>
                    <a:bodyPr/>
                    <a:lstStyle/>
                    <a:p>
                      <a:pPr algn="l" fontAlgn="b"/>
                      <a:r>
                        <a:rPr lang="es-MX" sz="1050" u="none" strike="noStrike">
                          <a:effectLst/>
                        </a:rPr>
                        <a:t> $          1,143,800.00 </a:t>
                      </a:r>
                      <a:endParaRPr lang="es-MX" sz="1050" b="1" i="0" u="none" strike="noStrike">
                        <a:solidFill>
                          <a:srgbClr val="000000"/>
                        </a:solidFill>
                        <a:effectLst/>
                        <a:latin typeface="Calibri"/>
                      </a:endParaRPr>
                    </a:p>
                  </a:txBody>
                  <a:tcPr marL="5924" marR="5924" marT="5924" marB="0" anchor="b"/>
                </a:tc>
                <a:tc>
                  <a:txBody>
                    <a:bodyPr/>
                    <a:lstStyle/>
                    <a:p>
                      <a:pPr algn="l" fontAlgn="b"/>
                      <a:r>
                        <a:rPr lang="es-MX" sz="1050" u="none" strike="noStrike" dirty="0">
                          <a:effectLst/>
                        </a:rPr>
                        <a:t> $                20,000.00 </a:t>
                      </a:r>
                      <a:endParaRPr lang="es-MX" sz="1050" b="0" i="0" u="none" strike="noStrike" dirty="0">
                        <a:solidFill>
                          <a:srgbClr val="000000"/>
                        </a:solidFill>
                        <a:effectLst/>
                        <a:latin typeface="Calibri"/>
                      </a:endParaRPr>
                    </a:p>
                  </a:txBody>
                  <a:tcPr marL="5924" marR="5924" marT="5924" marB="0" anchor="b"/>
                </a:tc>
                <a:tc>
                  <a:txBody>
                    <a:bodyPr/>
                    <a:lstStyle/>
                    <a:p>
                      <a:pPr algn="r" fontAlgn="b"/>
                      <a:r>
                        <a:rPr lang="es-MX" sz="1050" u="none" strike="noStrike" dirty="0">
                          <a:effectLst/>
                        </a:rPr>
                        <a:t>1.78</a:t>
                      </a:r>
                      <a:endParaRPr lang="es-MX" sz="1050" b="0" i="0" u="none" strike="noStrike" dirty="0">
                        <a:solidFill>
                          <a:srgbClr val="000000"/>
                        </a:solidFill>
                        <a:effectLst/>
                        <a:latin typeface="Calibri"/>
                      </a:endParaRPr>
                    </a:p>
                  </a:txBody>
                  <a:tcPr marL="5924" marR="5924" marT="5924" marB="0" anchor="b"/>
                </a:tc>
                <a:extLst>
                  <a:ext uri="{0D108BD9-81ED-4DB2-BD59-A6C34878D82A}">
                    <a16:rowId xmlns:a16="http://schemas.microsoft.com/office/drawing/2014/main" val="10009"/>
                  </a:ext>
                </a:extLst>
              </a:tr>
              <a:tr h="214450">
                <a:tc>
                  <a:txBody>
                    <a:bodyPr/>
                    <a:lstStyle/>
                    <a:p>
                      <a:pPr algn="l" fontAlgn="b"/>
                      <a:r>
                        <a:rPr lang="es-MX" sz="1050" u="none" strike="noStrike" dirty="0">
                          <a:effectLst/>
                        </a:rPr>
                        <a:t>Proyectos de adaptaciones/obras</a:t>
                      </a:r>
                      <a:endParaRPr lang="es-MX" sz="1050" b="0" i="0" u="none" strike="noStrike" dirty="0">
                        <a:solidFill>
                          <a:srgbClr val="000000"/>
                        </a:solidFill>
                        <a:effectLst/>
                        <a:latin typeface="Calibri"/>
                      </a:endParaRPr>
                    </a:p>
                  </a:txBody>
                  <a:tcPr marL="5924" marR="5924" marT="5924" marB="0" anchor="b">
                    <a:solidFill>
                      <a:schemeClr val="bg1"/>
                    </a:solidFill>
                  </a:tcPr>
                </a:tc>
                <a:tc>
                  <a:txBody>
                    <a:bodyPr/>
                    <a:lstStyle/>
                    <a:p>
                      <a:pPr algn="l" fontAlgn="b"/>
                      <a:r>
                        <a:rPr lang="es-MX" sz="1050" u="none" strike="noStrike" dirty="0">
                          <a:effectLst/>
                        </a:rPr>
                        <a:t> $           5,371,400.00 </a:t>
                      </a:r>
                      <a:endParaRPr lang="es-MX" sz="1050" b="0" i="0" u="none" strike="noStrike" dirty="0">
                        <a:solidFill>
                          <a:srgbClr val="000000"/>
                        </a:solidFill>
                        <a:effectLst/>
                        <a:latin typeface="Calibri"/>
                      </a:endParaRPr>
                    </a:p>
                  </a:txBody>
                  <a:tcPr marL="5924" marR="5924" marT="5924" marB="0" anchor="b">
                    <a:solidFill>
                      <a:schemeClr val="bg1"/>
                    </a:solidFill>
                  </a:tcPr>
                </a:tc>
                <a:tc>
                  <a:txBody>
                    <a:bodyPr/>
                    <a:lstStyle/>
                    <a:p>
                      <a:pPr algn="l" fontAlgn="b"/>
                      <a:r>
                        <a:rPr lang="es-MX" sz="1050" u="none" strike="noStrike" dirty="0">
                          <a:effectLst/>
                        </a:rPr>
                        <a:t> $          1,000,000.00 </a:t>
                      </a:r>
                      <a:endParaRPr lang="es-MX" sz="1050" b="1" i="0" u="none" strike="noStrike" dirty="0">
                        <a:solidFill>
                          <a:srgbClr val="000000"/>
                        </a:solidFill>
                        <a:effectLst/>
                        <a:latin typeface="Calibri"/>
                      </a:endParaRPr>
                    </a:p>
                  </a:txBody>
                  <a:tcPr marL="5924" marR="5924" marT="5924" marB="0" anchor="b">
                    <a:solidFill>
                      <a:schemeClr val="bg1"/>
                    </a:solidFill>
                  </a:tcPr>
                </a:tc>
                <a:tc>
                  <a:txBody>
                    <a:bodyPr/>
                    <a:lstStyle/>
                    <a:p>
                      <a:pPr algn="l" fontAlgn="b"/>
                      <a:r>
                        <a:rPr lang="es-MX" sz="1050" u="none" strike="noStrike" dirty="0">
                          <a:solidFill>
                            <a:srgbClr val="FF0000"/>
                          </a:solidFill>
                          <a:effectLst/>
                        </a:rPr>
                        <a:t>-$         4,371,400.00 </a:t>
                      </a:r>
                      <a:endParaRPr lang="es-MX" sz="1050" b="0" i="0" u="none" strike="noStrike" dirty="0">
                        <a:solidFill>
                          <a:srgbClr val="FF0000"/>
                        </a:solidFill>
                        <a:effectLst/>
                        <a:latin typeface="Calibri"/>
                      </a:endParaRPr>
                    </a:p>
                  </a:txBody>
                  <a:tcPr marL="5924" marR="5924" marT="5924" marB="0" anchor="b">
                    <a:solidFill>
                      <a:schemeClr val="bg1"/>
                    </a:solidFill>
                  </a:tcPr>
                </a:tc>
                <a:tc>
                  <a:txBody>
                    <a:bodyPr/>
                    <a:lstStyle/>
                    <a:p>
                      <a:pPr algn="r" fontAlgn="b"/>
                      <a:r>
                        <a:rPr lang="es-MX" sz="1050" u="none" strike="noStrike" dirty="0">
                          <a:solidFill>
                            <a:srgbClr val="FF0000"/>
                          </a:solidFill>
                          <a:effectLst/>
                        </a:rPr>
                        <a:t>-81.38</a:t>
                      </a:r>
                      <a:endParaRPr lang="es-MX" sz="1050" b="0" i="0" u="none" strike="noStrike" dirty="0">
                        <a:solidFill>
                          <a:srgbClr val="FF0000"/>
                        </a:solidFill>
                        <a:effectLst/>
                        <a:latin typeface="Calibri"/>
                      </a:endParaRPr>
                    </a:p>
                  </a:txBody>
                  <a:tcPr marL="5924" marR="5924" marT="5924" marB="0" anchor="b">
                    <a:solidFill>
                      <a:schemeClr val="bg1"/>
                    </a:solidFill>
                  </a:tcPr>
                </a:tc>
                <a:extLst>
                  <a:ext uri="{0D108BD9-81ED-4DB2-BD59-A6C34878D82A}">
                    <a16:rowId xmlns:a16="http://schemas.microsoft.com/office/drawing/2014/main" val="10010"/>
                  </a:ext>
                </a:extLst>
              </a:tr>
              <a:tr h="214450">
                <a:tc>
                  <a:txBody>
                    <a:bodyPr/>
                    <a:lstStyle/>
                    <a:p>
                      <a:pPr algn="l" fontAlgn="b"/>
                      <a:r>
                        <a:rPr lang="es-MX" sz="1050" u="none" strike="noStrike">
                          <a:effectLst/>
                        </a:rPr>
                        <a:t>Programa anual de mantenimiento**</a:t>
                      </a:r>
                      <a:endParaRPr lang="es-MX" sz="1050" b="0" i="0" u="none" strike="noStrike">
                        <a:solidFill>
                          <a:srgbClr val="000000"/>
                        </a:solidFill>
                        <a:effectLst/>
                        <a:latin typeface="Calibri"/>
                      </a:endParaRPr>
                    </a:p>
                  </a:txBody>
                  <a:tcPr marL="5924" marR="5924" marT="5924" marB="0" anchor="b"/>
                </a:tc>
                <a:tc>
                  <a:txBody>
                    <a:bodyPr/>
                    <a:lstStyle/>
                    <a:p>
                      <a:pPr algn="l" fontAlgn="b"/>
                      <a:r>
                        <a:rPr lang="es-MX" sz="1050" u="none" strike="noStrike" dirty="0">
                          <a:effectLst/>
                        </a:rPr>
                        <a:t> $           1,199,834.00 </a:t>
                      </a:r>
                      <a:endParaRPr lang="es-MX" sz="1050" b="0" i="0" u="none" strike="noStrike" dirty="0">
                        <a:solidFill>
                          <a:srgbClr val="000000"/>
                        </a:solidFill>
                        <a:effectLst/>
                        <a:latin typeface="Calibri"/>
                      </a:endParaRPr>
                    </a:p>
                  </a:txBody>
                  <a:tcPr marL="5924" marR="5924" marT="5924" marB="0" anchor="b"/>
                </a:tc>
                <a:tc>
                  <a:txBody>
                    <a:bodyPr/>
                    <a:lstStyle/>
                    <a:p>
                      <a:pPr algn="l" fontAlgn="b"/>
                      <a:r>
                        <a:rPr lang="es-MX" sz="1050" u="none" strike="noStrike" dirty="0">
                          <a:effectLst/>
                        </a:rPr>
                        <a:t> $          1,000,000.00 </a:t>
                      </a:r>
                      <a:endParaRPr lang="es-MX" sz="1050" b="1" i="0" u="none" strike="noStrike" dirty="0">
                        <a:solidFill>
                          <a:srgbClr val="000000"/>
                        </a:solidFill>
                        <a:effectLst/>
                        <a:latin typeface="Calibri"/>
                      </a:endParaRPr>
                    </a:p>
                  </a:txBody>
                  <a:tcPr marL="5924" marR="5924" marT="5924" marB="0" anchor="b"/>
                </a:tc>
                <a:tc>
                  <a:txBody>
                    <a:bodyPr/>
                    <a:lstStyle/>
                    <a:p>
                      <a:pPr algn="l" fontAlgn="b"/>
                      <a:r>
                        <a:rPr lang="es-MX" sz="1050" u="none" strike="noStrike" dirty="0">
                          <a:solidFill>
                            <a:srgbClr val="FF0000"/>
                          </a:solidFill>
                          <a:effectLst/>
                        </a:rPr>
                        <a:t>-$             199,834.00 </a:t>
                      </a:r>
                      <a:endParaRPr lang="es-MX" sz="1050" b="0" i="0" u="none" strike="noStrike" dirty="0">
                        <a:solidFill>
                          <a:srgbClr val="FF0000"/>
                        </a:solidFill>
                        <a:effectLst/>
                        <a:latin typeface="Calibri"/>
                      </a:endParaRPr>
                    </a:p>
                  </a:txBody>
                  <a:tcPr marL="5924" marR="5924" marT="5924" marB="0" anchor="b"/>
                </a:tc>
                <a:tc>
                  <a:txBody>
                    <a:bodyPr/>
                    <a:lstStyle/>
                    <a:p>
                      <a:pPr algn="r" fontAlgn="b"/>
                      <a:r>
                        <a:rPr lang="es-MX" sz="1050" u="none" strike="noStrike" dirty="0">
                          <a:solidFill>
                            <a:srgbClr val="FF0000"/>
                          </a:solidFill>
                          <a:effectLst/>
                        </a:rPr>
                        <a:t>-16.66</a:t>
                      </a:r>
                      <a:endParaRPr lang="es-MX" sz="1050" b="0" i="0" u="none" strike="noStrike" dirty="0">
                        <a:solidFill>
                          <a:srgbClr val="FF0000"/>
                        </a:solidFill>
                        <a:effectLst/>
                        <a:latin typeface="Calibri"/>
                      </a:endParaRPr>
                    </a:p>
                  </a:txBody>
                  <a:tcPr marL="5924" marR="5924" marT="5924" marB="0" anchor="b"/>
                </a:tc>
                <a:extLst>
                  <a:ext uri="{0D108BD9-81ED-4DB2-BD59-A6C34878D82A}">
                    <a16:rowId xmlns:a16="http://schemas.microsoft.com/office/drawing/2014/main" val="10011"/>
                  </a:ext>
                </a:extLst>
              </a:tr>
              <a:tr h="214450">
                <a:tc>
                  <a:txBody>
                    <a:bodyPr/>
                    <a:lstStyle/>
                    <a:p>
                      <a:pPr algn="l" fontAlgn="b"/>
                      <a:r>
                        <a:rPr lang="es-MX" sz="1050" u="none" strike="noStrike" dirty="0">
                          <a:effectLst/>
                        </a:rPr>
                        <a:t>Mantenimiento especializado del edificio</a:t>
                      </a:r>
                      <a:endParaRPr lang="es-MX" sz="1050" b="0" i="0" u="none" strike="noStrike" dirty="0">
                        <a:solidFill>
                          <a:srgbClr val="000000"/>
                        </a:solidFill>
                        <a:effectLst/>
                        <a:latin typeface="Calibri"/>
                      </a:endParaRPr>
                    </a:p>
                  </a:txBody>
                  <a:tcPr marL="5924" marR="5924" marT="5924" marB="0" anchor="b">
                    <a:solidFill>
                      <a:schemeClr val="bg1"/>
                    </a:solidFill>
                  </a:tcPr>
                </a:tc>
                <a:tc>
                  <a:txBody>
                    <a:bodyPr/>
                    <a:lstStyle/>
                    <a:p>
                      <a:pPr algn="l" fontAlgn="b"/>
                      <a:r>
                        <a:rPr lang="es-MX" sz="1050" u="none" strike="noStrike" dirty="0">
                          <a:effectLst/>
                        </a:rPr>
                        <a:t> $               300,000.00 </a:t>
                      </a:r>
                      <a:endParaRPr lang="es-MX" sz="1050" b="0" i="0" u="none" strike="noStrike" dirty="0">
                        <a:solidFill>
                          <a:srgbClr val="000000"/>
                        </a:solidFill>
                        <a:effectLst/>
                        <a:latin typeface="Calibri"/>
                      </a:endParaRPr>
                    </a:p>
                  </a:txBody>
                  <a:tcPr marL="5924" marR="5924" marT="5924" marB="0" anchor="b">
                    <a:solidFill>
                      <a:schemeClr val="bg1"/>
                    </a:solidFill>
                  </a:tcPr>
                </a:tc>
                <a:tc>
                  <a:txBody>
                    <a:bodyPr/>
                    <a:lstStyle/>
                    <a:p>
                      <a:pPr algn="l" fontAlgn="b"/>
                      <a:r>
                        <a:rPr lang="es-MX" sz="1050" u="none" strike="noStrike" dirty="0">
                          <a:effectLst/>
                        </a:rPr>
                        <a:t> $          1,000,000.00 </a:t>
                      </a:r>
                      <a:endParaRPr lang="es-MX" sz="1050" b="1" i="0" u="none" strike="noStrike" dirty="0">
                        <a:solidFill>
                          <a:srgbClr val="000000"/>
                        </a:solidFill>
                        <a:effectLst/>
                        <a:latin typeface="Calibri"/>
                      </a:endParaRPr>
                    </a:p>
                  </a:txBody>
                  <a:tcPr marL="5924" marR="5924" marT="5924" marB="0" anchor="b">
                    <a:solidFill>
                      <a:schemeClr val="bg1"/>
                    </a:solidFill>
                  </a:tcPr>
                </a:tc>
                <a:tc>
                  <a:txBody>
                    <a:bodyPr/>
                    <a:lstStyle/>
                    <a:p>
                      <a:pPr algn="l" fontAlgn="b"/>
                      <a:r>
                        <a:rPr lang="es-MX" sz="1050" u="none" strike="noStrike" dirty="0">
                          <a:effectLst/>
                        </a:rPr>
                        <a:t> $              700,000.00 </a:t>
                      </a:r>
                      <a:endParaRPr lang="es-MX" sz="1050" b="0" i="0" u="none" strike="noStrike" dirty="0">
                        <a:solidFill>
                          <a:srgbClr val="000000"/>
                        </a:solidFill>
                        <a:effectLst/>
                        <a:latin typeface="Calibri"/>
                      </a:endParaRPr>
                    </a:p>
                  </a:txBody>
                  <a:tcPr marL="5924" marR="5924" marT="5924" marB="0" anchor="b">
                    <a:solidFill>
                      <a:schemeClr val="bg1"/>
                    </a:solidFill>
                  </a:tcPr>
                </a:tc>
                <a:tc>
                  <a:txBody>
                    <a:bodyPr/>
                    <a:lstStyle/>
                    <a:p>
                      <a:pPr algn="r" fontAlgn="b"/>
                      <a:r>
                        <a:rPr lang="es-MX" sz="1050" u="none" strike="noStrike" dirty="0">
                          <a:effectLst/>
                        </a:rPr>
                        <a:t>233.33</a:t>
                      </a:r>
                      <a:endParaRPr lang="es-MX" sz="1050" b="0" i="0" u="none" strike="noStrike" dirty="0">
                        <a:solidFill>
                          <a:srgbClr val="000000"/>
                        </a:solidFill>
                        <a:effectLst/>
                        <a:latin typeface="Calibri"/>
                      </a:endParaRPr>
                    </a:p>
                  </a:txBody>
                  <a:tcPr marL="5924" marR="5924" marT="5924" marB="0" anchor="b">
                    <a:solidFill>
                      <a:schemeClr val="bg1"/>
                    </a:solidFill>
                  </a:tcPr>
                </a:tc>
                <a:extLst>
                  <a:ext uri="{0D108BD9-81ED-4DB2-BD59-A6C34878D82A}">
                    <a16:rowId xmlns:a16="http://schemas.microsoft.com/office/drawing/2014/main" val="10012"/>
                  </a:ext>
                </a:extLst>
              </a:tr>
              <a:tr h="214450">
                <a:tc>
                  <a:txBody>
                    <a:bodyPr/>
                    <a:lstStyle/>
                    <a:p>
                      <a:pPr algn="l" fontAlgn="b"/>
                      <a:r>
                        <a:rPr lang="es-MX" sz="1050" u="none" strike="noStrike">
                          <a:effectLst/>
                        </a:rPr>
                        <a:t>Mantenimiento de infraestructura  TIC</a:t>
                      </a:r>
                      <a:endParaRPr lang="es-MX" sz="1050" b="0" i="0" u="none" strike="noStrike">
                        <a:solidFill>
                          <a:srgbClr val="000000"/>
                        </a:solidFill>
                        <a:effectLst/>
                        <a:latin typeface="Calibri"/>
                      </a:endParaRPr>
                    </a:p>
                  </a:txBody>
                  <a:tcPr marL="5924" marR="5924" marT="5924" marB="0" anchor="b"/>
                </a:tc>
                <a:tc>
                  <a:txBody>
                    <a:bodyPr/>
                    <a:lstStyle/>
                    <a:p>
                      <a:pPr algn="l" fontAlgn="b"/>
                      <a:r>
                        <a:rPr lang="es-MX" sz="1050" u="none" strike="noStrike">
                          <a:effectLst/>
                        </a:rPr>
                        <a:t> $           2,253,781.00 </a:t>
                      </a:r>
                      <a:endParaRPr lang="es-MX" sz="1050" b="0" i="0" u="none" strike="noStrike">
                        <a:solidFill>
                          <a:srgbClr val="000000"/>
                        </a:solidFill>
                        <a:effectLst/>
                        <a:latin typeface="Calibri"/>
                      </a:endParaRPr>
                    </a:p>
                  </a:txBody>
                  <a:tcPr marL="5924" marR="5924" marT="5924" marB="0" anchor="b"/>
                </a:tc>
                <a:tc>
                  <a:txBody>
                    <a:bodyPr/>
                    <a:lstStyle/>
                    <a:p>
                      <a:pPr algn="l" fontAlgn="b"/>
                      <a:r>
                        <a:rPr lang="es-MX" sz="1050" u="none" strike="noStrike">
                          <a:effectLst/>
                        </a:rPr>
                        <a:t> $              900,000.00 </a:t>
                      </a:r>
                      <a:endParaRPr lang="es-MX" sz="1050" b="1" i="0" u="none" strike="noStrike">
                        <a:solidFill>
                          <a:srgbClr val="000000"/>
                        </a:solidFill>
                        <a:effectLst/>
                        <a:latin typeface="Calibri"/>
                      </a:endParaRPr>
                    </a:p>
                  </a:txBody>
                  <a:tcPr marL="5924" marR="5924" marT="5924" marB="0" anchor="b"/>
                </a:tc>
                <a:tc>
                  <a:txBody>
                    <a:bodyPr/>
                    <a:lstStyle/>
                    <a:p>
                      <a:pPr algn="l" fontAlgn="b"/>
                      <a:r>
                        <a:rPr lang="es-MX" sz="1050" u="none" strike="noStrike" dirty="0">
                          <a:solidFill>
                            <a:srgbClr val="FF0000"/>
                          </a:solidFill>
                          <a:effectLst/>
                        </a:rPr>
                        <a:t>-$         1,353,781.00 </a:t>
                      </a:r>
                      <a:endParaRPr lang="es-MX" sz="1050" b="0" i="0" u="none" strike="noStrike" dirty="0">
                        <a:solidFill>
                          <a:srgbClr val="FF0000"/>
                        </a:solidFill>
                        <a:effectLst/>
                        <a:latin typeface="Calibri"/>
                      </a:endParaRPr>
                    </a:p>
                  </a:txBody>
                  <a:tcPr marL="5924" marR="5924" marT="5924" marB="0" anchor="b"/>
                </a:tc>
                <a:tc>
                  <a:txBody>
                    <a:bodyPr/>
                    <a:lstStyle/>
                    <a:p>
                      <a:pPr algn="r" fontAlgn="b"/>
                      <a:r>
                        <a:rPr lang="es-MX" sz="1050" u="none" strike="noStrike" dirty="0">
                          <a:solidFill>
                            <a:srgbClr val="FF0000"/>
                          </a:solidFill>
                          <a:effectLst/>
                        </a:rPr>
                        <a:t>-60.07</a:t>
                      </a:r>
                      <a:endParaRPr lang="es-MX" sz="1050" b="0" i="0" u="none" strike="noStrike" dirty="0">
                        <a:solidFill>
                          <a:srgbClr val="FF0000"/>
                        </a:solidFill>
                        <a:effectLst/>
                        <a:latin typeface="Calibri"/>
                      </a:endParaRPr>
                    </a:p>
                  </a:txBody>
                  <a:tcPr marL="5924" marR="5924" marT="5924" marB="0" anchor="b"/>
                </a:tc>
                <a:extLst>
                  <a:ext uri="{0D108BD9-81ED-4DB2-BD59-A6C34878D82A}">
                    <a16:rowId xmlns:a16="http://schemas.microsoft.com/office/drawing/2014/main" val="10013"/>
                  </a:ext>
                </a:extLst>
              </a:tr>
              <a:tr h="214450">
                <a:tc>
                  <a:txBody>
                    <a:bodyPr/>
                    <a:lstStyle/>
                    <a:p>
                      <a:pPr algn="l" fontAlgn="b"/>
                      <a:r>
                        <a:rPr lang="es-MX" sz="1050" u="none" strike="noStrike" dirty="0">
                          <a:effectLst/>
                        </a:rPr>
                        <a:t>Digitalización</a:t>
                      </a:r>
                      <a:endParaRPr lang="es-MX" sz="1050" b="0" i="0" u="none" strike="noStrike" dirty="0">
                        <a:solidFill>
                          <a:srgbClr val="000000"/>
                        </a:solidFill>
                        <a:effectLst/>
                        <a:latin typeface="Calibri"/>
                      </a:endParaRPr>
                    </a:p>
                  </a:txBody>
                  <a:tcPr marL="5924" marR="5924" marT="5924" marB="0" anchor="b">
                    <a:solidFill>
                      <a:schemeClr val="bg1"/>
                    </a:solidFill>
                  </a:tcPr>
                </a:tc>
                <a:tc>
                  <a:txBody>
                    <a:bodyPr/>
                    <a:lstStyle/>
                    <a:p>
                      <a:pPr algn="l" fontAlgn="b"/>
                      <a:r>
                        <a:rPr lang="es-MX" sz="1050" u="none" strike="noStrike" dirty="0">
                          <a:effectLst/>
                        </a:rPr>
                        <a:t> </a:t>
                      </a:r>
                      <a:endParaRPr lang="es-MX" sz="1050" b="0" i="0" u="none" strike="noStrike" dirty="0">
                        <a:solidFill>
                          <a:srgbClr val="000000"/>
                        </a:solidFill>
                        <a:effectLst/>
                        <a:latin typeface="Calibri"/>
                      </a:endParaRPr>
                    </a:p>
                  </a:txBody>
                  <a:tcPr marL="5924" marR="5924" marT="5924" marB="0" anchor="b">
                    <a:solidFill>
                      <a:schemeClr val="bg1"/>
                    </a:solidFill>
                  </a:tcPr>
                </a:tc>
                <a:tc>
                  <a:txBody>
                    <a:bodyPr/>
                    <a:lstStyle/>
                    <a:p>
                      <a:pPr algn="l" fontAlgn="b"/>
                      <a:r>
                        <a:rPr lang="es-MX" sz="1050" u="none" strike="noStrike" dirty="0">
                          <a:effectLst/>
                        </a:rPr>
                        <a:t> $              139,200.00 </a:t>
                      </a:r>
                      <a:endParaRPr lang="es-MX" sz="1050" b="1" i="0" u="none" strike="noStrike" dirty="0">
                        <a:solidFill>
                          <a:srgbClr val="000000"/>
                        </a:solidFill>
                        <a:effectLst/>
                        <a:latin typeface="Calibri"/>
                      </a:endParaRPr>
                    </a:p>
                  </a:txBody>
                  <a:tcPr marL="5924" marR="5924" marT="5924" marB="0" anchor="b">
                    <a:solidFill>
                      <a:schemeClr val="bg1"/>
                    </a:solidFill>
                  </a:tcPr>
                </a:tc>
                <a:tc>
                  <a:txBody>
                    <a:bodyPr/>
                    <a:lstStyle/>
                    <a:p>
                      <a:pPr algn="l" fontAlgn="b"/>
                      <a:r>
                        <a:rPr lang="es-MX" sz="1050" u="none" strike="noStrike" dirty="0">
                          <a:effectLst/>
                        </a:rPr>
                        <a:t> $              139,200.00 </a:t>
                      </a:r>
                      <a:endParaRPr lang="es-MX" sz="1050" b="0" i="0" u="none" strike="noStrike" dirty="0">
                        <a:solidFill>
                          <a:srgbClr val="000000"/>
                        </a:solidFill>
                        <a:effectLst/>
                        <a:latin typeface="Calibri"/>
                      </a:endParaRPr>
                    </a:p>
                  </a:txBody>
                  <a:tcPr marL="5924" marR="5924" marT="5924" marB="0" anchor="b">
                    <a:solidFill>
                      <a:schemeClr val="bg1"/>
                    </a:solidFill>
                  </a:tcPr>
                </a:tc>
                <a:tc>
                  <a:txBody>
                    <a:bodyPr/>
                    <a:lstStyle/>
                    <a:p>
                      <a:pPr algn="l" fontAlgn="b"/>
                      <a:r>
                        <a:rPr lang="es-MX" sz="1050" u="none" strike="noStrike" dirty="0">
                          <a:effectLst/>
                        </a:rPr>
                        <a:t> </a:t>
                      </a:r>
                      <a:endParaRPr lang="es-MX" sz="1050" b="0" i="0" u="none" strike="noStrike" dirty="0">
                        <a:solidFill>
                          <a:srgbClr val="FF0000"/>
                        </a:solidFill>
                        <a:effectLst/>
                        <a:latin typeface="Calibri"/>
                      </a:endParaRPr>
                    </a:p>
                  </a:txBody>
                  <a:tcPr marL="5924" marR="5924" marT="5924" marB="0" anchor="b">
                    <a:solidFill>
                      <a:schemeClr val="bg1"/>
                    </a:solidFill>
                  </a:tcPr>
                </a:tc>
                <a:extLst>
                  <a:ext uri="{0D108BD9-81ED-4DB2-BD59-A6C34878D82A}">
                    <a16:rowId xmlns:a16="http://schemas.microsoft.com/office/drawing/2014/main" val="10014"/>
                  </a:ext>
                </a:extLst>
              </a:tr>
              <a:tr h="214450">
                <a:tc>
                  <a:txBody>
                    <a:bodyPr/>
                    <a:lstStyle/>
                    <a:p>
                      <a:pPr algn="l" fontAlgn="b"/>
                      <a:r>
                        <a:rPr lang="es-MX" sz="1050" u="none" strike="noStrike">
                          <a:effectLst/>
                        </a:rPr>
                        <a:t>Pago de servicios**</a:t>
                      </a:r>
                      <a:endParaRPr lang="es-MX" sz="1050" b="0" i="0" u="none" strike="noStrike">
                        <a:solidFill>
                          <a:srgbClr val="000000"/>
                        </a:solidFill>
                        <a:effectLst/>
                        <a:latin typeface="Calibri"/>
                      </a:endParaRPr>
                    </a:p>
                  </a:txBody>
                  <a:tcPr marL="5924" marR="5924" marT="5924" marB="0" anchor="b"/>
                </a:tc>
                <a:tc>
                  <a:txBody>
                    <a:bodyPr/>
                    <a:lstStyle/>
                    <a:p>
                      <a:pPr algn="l" fontAlgn="b"/>
                      <a:r>
                        <a:rPr lang="es-MX" sz="1050" u="none" strike="noStrike">
                          <a:effectLst/>
                        </a:rPr>
                        <a:t> </a:t>
                      </a:r>
                      <a:endParaRPr lang="es-MX" sz="1050" b="0" i="0" u="none" strike="noStrike">
                        <a:solidFill>
                          <a:srgbClr val="000000"/>
                        </a:solidFill>
                        <a:effectLst/>
                        <a:latin typeface="Calibri"/>
                      </a:endParaRPr>
                    </a:p>
                  </a:txBody>
                  <a:tcPr marL="5924" marR="5924" marT="5924" marB="0" anchor="b"/>
                </a:tc>
                <a:tc>
                  <a:txBody>
                    <a:bodyPr/>
                    <a:lstStyle/>
                    <a:p>
                      <a:pPr algn="l" fontAlgn="b"/>
                      <a:r>
                        <a:rPr lang="es-MX" sz="1050" u="none" strike="noStrike">
                          <a:effectLst/>
                        </a:rPr>
                        <a:t> $          2,925,800.00 </a:t>
                      </a:r>
                      <a:endParaRPr lang="es-MX" sz="1050" b="1" i="0" u="none" strike="noStrike">
                        <a:solidFill>
                          <a:srgbClr val="000000"/>
                        </a:solidFill>
                        <a:effectLst/>
                        <a:latin typeface="Calibri"/>
                      </a:endParaRPr>
                    </a:p>
                  </a:txBody>
                  <a:tcPr marL="5924" marR="5924" marT="5924" marB="0" anchor="b"/>
                </a:tc>
                <a:tc>
                  <a:txBody>
                    <a:bodyPr/>
                    <a:lstStyle/>
                    <a:p>
                      <a:pPr algn="l" fontAlgn="b"/>
                      <a:r>
                        <a:rPr lang="es-MX" sz="1050" u="none" strike="noStrike">
                          <a:effectLst/>
                        </a:rPr>
                        <a:t> $          2,925,800.00 </a:t>
                      </a:r>
                      <a:endParaRPr lang="es-MX" sz="1050" b="0" i="0" u="none" strike="noStrike">
                        <a:solidFill>
                          <a:srgbClr val="000000"/>
                        </a:solidFill>
                        <a:effectLst/>
                        <a:latin typeface="Calibri"/>
                      </a:endParaRPr>
                    </a:p>
                  </a:txBody>
                  <a:tcPr marL="5924" marR="5924" marT="5924" marB="0" anchor="b"/>
                </a:tc>
                <a:tc>
                  <a:txBody>
                    <a:bodyPr/>
                    <a:lstStyle/>
                    <a:p>
                      <a:pPr algn="l" fontAlgn="b"/>
                      <a:r>
                        <a:rPr lang="es-MX" sz="1050" u="none" strike="noStrike">
                          <a:effectLst/>
                        </a:rPr>
                        <a:t> </a:t>
                      </a:r>
                      <a:endParaRPr lang="es-MX" sz="1050" b="0" i="0" u="none" strike="noStrike">
                        <a:solidFill>
                          <a:srgbClr val="FF0000"/>
                        </a:solidFill>
                        <a:effectLst/>
                        <a:latin typeface="Calibri"/>
                      </a:endParaRPr>
                    </a:p>
                  </a:txBody>
                  <a:tcPr marL="5924" marR="5924" marT="5924" marB="0" anchor="b"/>
                </a:tc>
                <a:extLst>
                  <a:ext uri="{0D108BD9-81ED-4DB2-BD59-A6C34878D82A}">
                    <a16:rowId xmlns:a16="http://schemas.microsoft.com/office/drawing/2014/main" val="10015"/>
                  </a:ext>
                </a:extLst>
              </a:tr>
              <a:tr h="214450">
                <a:tc>
                  <a:txBody>
                    <a:bodyPr/>
                    <a:lstStyle/>
                    <a:p>
                      <a:pPr algn="l" fontAlgn="b"/>
                      <a:r>
                        <a:rPr lang="es-MX" sz="1050" u="none" strike="noStrike" dirty="0">
                          <a:effectLst/>
                        </a:rPr>
                        <a:t>Arrendamiento de fotocopiadoras</a:t>
                      </a:r>
                      <a:endParaRPr lang="es-MX" sz="1050" b="0" i="0" u="none" strike="noStrike" dirty="0">
                        <a:solidFill>
                          <a:srgbClr val="000000"/>
                        </a:solidFill>
                        <a:effectLst/>
                        <a:latin typeface="Calibri"/>
                      </a:endParaRPr>
                    </a:p>
                  </a:txBody>
                  <a:tcPr marL="5924" marR="5924" marT="5924" marB="0" anchor="b">
                    <a:solidFill>
                      <a:schemeClr val="bg1"/>
                    </a:solidFill>
                  </a:tcPr>
                </a:tc>
                <a:tc>
                  <a:txBody>
                    <a:bodyPr/>
                    <a:lstStyle/>
                    <a:p>
                      <a:pPr algn="l" fontAlgn="b"/>
                      <a:r>
                        <a:rPr lang="es-MX" sz="1050" u="none" strike="noStrike">
                          <a:effectLst/>
                        </a:rPr>
                        <a:t> </a:t>
                      </a:r>
                      <a:endParaRPr lang="es-MX" sz="1050" b="0" i="0" u="none" strike="noStrike">
                        <a:solidFill>
                          <a:srgbClr val="000000"/>
                        </a:solidFill>
                        <a:effectLst/>
                        <a:latin typeface="Calibri"/>
                      </a:endParaRPr>
                    </a:p>
                  </a:txBody>
                  <a:tcPr marL="5924" marR="5924" marT="5924" marB="0" anchor="b">
                    <a:solidFill>
                      <a:schemeClr val="bg1"/>
                    </a:solidFill>
                  </a:tcPr>
                </a:tc>
                <a:tc>
                  <a:txBody>
                    <a:bodyPr/>
                    <a:lstStyle/>
                    <a:p>
                      <a:pPr algn="l" fontAlgn="b"/>
                      <a:r>
                        <a:rPr lang="es-MX" sz="1050" u="none" strike="noStrike">
                          <a:effectLst/>
                        </a:rPr>
                        <a:t> $              270,000.00 </a:t>
                      </a:r>
                      <a:endParaRPr lang="es-MX" sz="1050" b="1" i="0" u="none" strike="noStrike">
                        <a:solidFill>
                          <a:srgbClr val="000000"/>
                        </a:solidFill>
                        <a:effectLst/>
                        <a:latin typeface="Calibri"/>
                      </a:endParaRPr>
                    </a:p>
                  </a:txBody>
                  <a:tcPr marL="5924" marR="5924" marT="5924" marB="0" anchor="b">
                    <a:solidFill>
                      <a:schemeClr val="bg1"/>
                    </a:solidFill>
                  </a:tcPr>
                </a:tc>
                <a:tc>
                  <a:txBody>
                    <a:bodyPr/>
                    <a:lstStyle/>
                    <a:p>
                      <a:pPr algn="l" fontAlgn="b"/>
                      <a:r>
                        <a:rPr lang="es-MX" sz="1050" u="none" strike="noStrike" dirty="0">
                          <a:effectLst/>
                        </a:rPr>
                        <a:t> $              270,000.00 </a:t>
                      </a:r>
                      <a:endParaRPr lang="es-MX" sz="1050" b="0" i="0" u="none" strike="noStrike" dirty="0">
                        <a:solidFill>
                          <a:srgbClr val="000000"/>
                        </a:solidFill>
                        <a:effectLst/>
                        <a:latin typeface="Calibri"/>
                      </a:endParaRPr>
                    </a:p>
                  </a:txBody>
                  <a:tcPr marL="5924" marR="5924" marT="5924" marB="0" anchor="b">
                    <a:solidFill>
                      <a:schemeClr val="bg1"/>
                    </a:solidFill>
                  </a:tcPr>
                </a:tc>
                <a:tc>
                  <a:txBody>
                    <a:bodyPr/>
                    <a:lstStyle/>
                    <a:p>
                      <a:pPr algn="l" fontAlgn="b"/>
                      <a:r>
                        <a:rPr lang="es-MX" sz="1050" u="none" strike="noStrike" dirty="0">
                          <a:effectLst/>
                        </a:rPr>
                        <a:t> </a:t>
                      </a:r>
                      <a:endParaRPr lang="es-MX" sz="1050" b="0" i="0" u="none" strike="noStrike" dirty="0">
                        <a:solidFill>
                          <a:srgbClr val="FF0000"/>
                        </a:solidFill>
                        <a:effectLst/>
                        <a:latin typeface="Calibri"/>
                      </a:endParaRPr>
                    </a:p>
                  </a:txBody>
                  <a:tcPr marL="5924" marR="5924" marT="5924" marB="0" anchor="b">
                    <a:solidFill>
                      <a:schemeClr val="bg1"/>
                    </a:solidFill>
                  </a:tcPr>
                </a:tc>
                <a:extLst>
                  <a:ext uri="{0D108BD9-81ED-4DB2-BD59-A6C34878D82A}">
                    <a16:rowId xmlns:a16="http://schemas.microsoft.com/office/drawing/2014/main" val="10016"/>
                  </a:ext>
                </a:extLst>
              </a:tr>
              <a:tr h="214450">
                <a:tc>
                  <a:txBody>
                    <a:bodyPr/>
                    <a:lstStyle/>
                    <a:p>
                      <a:pPr algn="l" fontAlgn="b"/>
                      <a:r>
                        <a:rPr lang="es-MX" sz="1050" u="none" strike="noStrike" dirty="0">
                          <a:effectLst/>
                        </a:rPr>
                        <a:t>Pago de servicios (gas </a:t>
                      </a:r>
                      <a:r>
                        <a:rPr lang="es-MX" sz="1050" u="none" strike="noStrike" dirty="0" smtClean="0">
                          <a:effectLst/>
                        </a:rPr>
                        <a:t>LP)</a:t>
                      </a:r>
                      <a:endParaRPr lang="es-MX" sz="1050" b="0" i="0" u="none" strike="noStrike" dirty="0">
                        <a:solidFill>
                          <a:srgbClr val="000000"/>
                        </a:solidFill>
                        <a:effectLst/>
                        <a:latin typeface="Calibri"/>
                      </a:endParaRPr>
                    </a:p>
                  </a:txBody>
                  <a:tcPr marL="5924" marR="5924" marT="5924" marB="0" anchor="b"/>
                </a:tc>
                <a:tc>
                  <a:txBody>
                    <a:bodyPr/>
                    <a:lstStyle/>
                    <a:p>
                      <a:pPr algn="l" fontAlgn="b"/>
                      <a:r>
                        <a:rPr lang="es-MX" sz="1050" u="none" strike="noStrike" dirty="0">
                          <a:effectLst/>
                        </a:rPr>
                        <a:t> </a:t>
                      </a:r>
                      <a:endParaRPr lang="es-MX" sz="1050" b="0" i="0" u="none" strike="noStrike" dirty="0">
                        <a:solidFill>
                          <a:srgbClr val="000000"/>
                        </a:solidFill>
                        <a:effectLst/>
                        <a:latin typeface="Calibri"/>
                      </a:endParaRPr>
                    </a:p>
                  </a:txBody>
                  <a:tcPr marL="5924" marR="5924" marT="5924" marB="0" anchor="b"/>
                </a:tc>
                <a:tc>
                  <a:txBody>
                    <a:bodyPr/>
                    <a:lstStyle/>
                    <a:p>
                      <a:pPr algn="l" fontAlgn="b"/>
                      <a:r>
                        <a:rPr lang="es-MX" sz="1050" u="none" strike="noStrike" dirty="0">
                          <a:effectLst/>
                        </a:rPr>
                        <a:t> $              135,000.00 </a:t>
                      </a:r>
                      <a:endParaRPr lang="es-MX" sz="1050" b="1" i="0" u="none" strike="noStrike" dirty="0">
                        <a:solidFill>
                          <a:srgbClr val="000000"/>
                        </a:solidFill>
                        <a:effectLst/>
                        <a:latin typeface="Calibri"/>
                      </a:endParaRPr>
                    </a:p>
                  </a:txBody>
                  <a:tcPr marL="5924" marR="5924" marT="5924" marB="0" anchor="b"/>
                </a:tc>
                <a:tc>
                  <a:txBody>
                    <a:bodyPr/>
                    <a:lstStyle/>
                    <a:p>
                      <a:pPr algn="l" fontAlgn="b"/>
                      <a:r>
                        <a:rPr lang="es-MX" sz="1050" u="none" strike="noStrike" dirty="0">
                          <a:effectLst/>
                        </a:rPr>
                        <a:t> $              135,000.00 </a:t>
                      </a:r>
                      <a:endParaRPr lang="es-MX" sz="1050" b="0" i="0" u="none" strike="noStrike" dirty="0">
                        <a:solidFill>
                          <a:srgbClr val="000000"/>
                        </a:solidFill>
                        <a:effectLst/>
                        <a:latin typeface="Calibri"/>
                      </a:endParaRPr>
                    </a:p>
                  </a:txBody>
                  <a:tcPr marL="5924" marR="5924" marT="5924" marB="0" anchor="b"/>
                </a:tc>
                <a:tc>
                  <a:txBody>
                    <a:bodyPr/>
                    <a:lstStyle/>
                    <a:p>
                      <a:pPr algn="l" fontAlgn="b"/>
                      <a:r>
                        <a:rPr lang="es-MX" sz="1050" u="none" strike="noStrike">
                          <a:effectLst/>
                        </a:rPr>
                        <a:t> </a:t>
                      </a:r>
                      <a:endParaRPr lang="es-MX" sz="1050" b="0" i="0" u="none" strike="noStrike">
                        <a:solidFill>
                          <a:srgbClr val="000000"/>
                        </a:solidFill>
                        <a:effectLst/>
                        <a:latin typeface="Calibri"/>
                      </a:endParaRPr>
                    </a:p>
                  </a:txBody>
                  <a:tcPr marL="5924" marR="5924" marT="5924" marB="0" anchor="b"/>
                </a:tc>
                <a:extLst>
                  <a:ext uri="{0D108BD9-81ED-4DB2-BD59-A6C34878D82A}">
                    <a16:rowId xmlns:a16="http://schemas.microsoft.com/office/drawing/2014/main" val="10017"/>
                  </a:ext>
                </a:extLst>
              </a:tr>
              <a:tr h="214450">
                <a:tc>
                  <a:txBody>
                    <a:bodyPr/>
                    <a:lstStyle/>
                    <a:p>
                      <a:pPr algn="l" fontAlgn="b"/>
                      <a:r>
                        <a:rPr lang="es-MX" sz="1050" u="none" strike="noStrike" dirty="0">
                          <a:effectLst/>
                        </a:rPr>
                        <a:t>Análisis clínicos</a:t>
                      </a:r>
                      <a:endParaRPr lang="es-MX" sz="1050" b="0" i="0" u="none" strike="noStrike" dirty="0">
                        <a:solidFill>
                          <a:srgbClr val="000000"/>
                        </a:solidFill>
                        <a:effectLst/>
                        <a:latin typeface="Calibri"/>
                      </a:endParaRPr>
                    </a:p>
                  </a:txBody>
                  <a:tcPr marL="5924" marR="5924" marT="5924" marB="0" anchor="b">
                    <a:solidFill>
                      <a:schemeClr val="bg1"/>
                    </a:solidFill>
                  </a:tcPr>
                </a:tc>
                <a:tc>
                  <a:txBody>
                    <a:bodyPr/>
                    <a:lstStyle/>
                    <a:p>
                      <a:pPr algn="l" fontAlgn="b"/>
                      <a:r>
                        <a:rPr lang="es-MX" sz="1050" u="none" strike="noStrike" dirty="0">
                          <a:effectLst/>
                        </a:rPr>
                        <a:t> </a:t>
                      </a:r>
                      <a:endParaRPr lang="es-MX" sz="1050" b="0" i="0" u="none" strike="noStrike" dirty="0">
                        <a:solidFill>
                          <a:srgbClr val="000000"/>
                        </a:solidFill>
                        <a:effectLst/>
                        <a:latin typeface="Calibri"/>
                      </a:endParaRPr>
                    </a:p>
                  </a:txBody>
                  <a:tcPr marL="5924" marR="5924" marT="5924" marB="0" anchor="b">
                    <a:solidFill>
                      <a:schemeClr val="bg1"/>
                    </a:solidFill>
                  </a:tcPr>
                </a:tc>
                <a:tc>
                  <a:txBody>
                    <a:bodyPr/>
                    <a:lstStyle/>
                    <a:p>
                      <a:pPr algn="l" fontAlgn="b"/>
                      <a:r>
                        <a:rPr lang="es-MX" sz="1050" u="none" strike="noStrike" dirty="0">
                          <a:effectLst/>
                        </a:rPr>
                        <a:t> $                60,000.00 </a:t>
                      </a:r>
                      <a:endParaRPr lang="es-MX" sz="1050" b="1" i="0" u="none" strike="noStrike" dirty="0">
                        <a:solidFill>
                          <a:srgbClr val="000000"/>
                        </a:solidFill>
                        <a:effectLst/>
                        <a:latin typeface="Calibri"/>
                      </a:endParaRPr>
                    </a:p>
                  </a:txBody>
                  <a:tcPr marL="5924" marR="5924" marT="5924" marB="0" anchor="b">
                    <a:solidFill>
                      <a:schemeClr val="bg1"/>
                    </a:solidFill>
                  </a:tcPr>
                </a:tc>
                <a:tc>
                  <a:txBody>
                    <a:bodyPr/>
                    <a:lstStyle/>
                    <a:p>
                      <a:pPr algn="l" fontAlgn="b"/>
                      <a:r>
                        <a:rPr lang="es-MX" sz="1050" u="none" strike="noStrike" dirty="0">
                          <a:effectLst/>
                        </a:rPr>
                        <a:t> $                60,000.00 </a:t>
                      </a:r>
                      <a:endParaRPr lang="es-MX" sz="1050" b="0" i="0" u="none" strike="noStrike" dirty="0">
                        <a:solidFill>
                          <a:srgbClr val="000000"/>
                        </a:solidFill>
                        <a:effectLst/>
                        <a:latin typeface="Calibri"/>
                      </a:endParaRPr>
                    </a:p>
                  </a:txBody>
                  <a:tcPr marL="5924" marR="5924" marT="5924" marB="0" anchor="b">
                    <a:solidFill>
                      <a:schemeClr val="bg1"/>
                    </a:solidFill>
                  </a:tcPr>
                </a:tc>
                <a:tc>
                  <a:txBody>
                    <a:bodyPr/>
                    <a:lstStyle/>
                    <a:p>
                      <a:pPr algn="l" fontAlgn="b"/>
                      <a:r>
                        <a:rPr lang="es-MX" sz="1050" u="none" strike="noStrike" dirty="0">
                          <a:effectLst/>
                        </a:rPr>
                        <a:t> </a:t>
                      </a:r>
                      <a:endParaRPr lang="es-MX" sz="1050" b="0" i="0" u="none" strike="noStrike" dirty="0">
                        <a:solidFill>
                          <a:srgbClr val="000000"/>
                        </a:solidFill>
                        <a:effectLst/>
                        <a:latin typeface="Calibri"/>
                      </a:endParaRPr>
                    </a:p>
                  </a:txBody>
                  <a:tcPr marL="5924" marR="5924" marT="5924" marB="0" anchor="b">
                    <a:solidFill>
                      <a:schemeClr val="bg1"/>
                    </a:solidFill>
                  </a:tcPr>
                </a:tc>
                <a:extLst>
                  <a:ext uri="{0D108BD9-81ED-4DB2-BD59-A6C34878D82A}">
                    <a16:rowId xmlns:a16="http://schemas.microsoft.com/office/drawing/2014/main" val="10018"/>
                  </a:ext>
                </a:extLst>
              </a:tr>
              <a:tr h="214450">
                <a:tc>
                  <a:txBody>
                    <a:bodyPr/>
                    <a:lstStyle/>
                    <a:p>
                      <a:pPr algn="l" fontAlgn="b"/>
                      <a:r>
                        <a:rPr lang="es-MX" sz="1050" u="none" strike="noStrike" dirty="0">
                          <a:effectLst/>
                        </a:rPr>
                        <a:t>Apoyo a actividades académicas </a:t>
                      </a:r>
                      <a:r>
                        <a:rPr lang="es-MX" sz="1050" u="none" strike="noStrike" dirty="0" smtClean="0">
                          <a:effectLst/>
                        </a:rPr>
                        <a:t>a </a:t>
                      </a:r>
                      <a:r>
                        <a:rPr lang="es-MX" sz="1050" u="none" strike="noStrike" dirty="0">
                          <a:effectLst/>
                        </a:rPr>
                        <a:t>las divisiones para divisiones</a:t>
                      </a:r>
                      <a:endParaRPr lang="es-MX" sz="1050" b="0" i="0" u="none" strike="noStrike" dirty="0">
                        <a:solidFill>
                          <a:srgbClr val="000000"/>
                        </a:solidFill>
                        <a:effectLst/>
                        <a:latin typeface="Calibri"/>
                      </a:endParaRPr>
                    </a:p>
                  </a:txBody>
                  <a:tcPr marL="5924" marR="5924" marT="5924" marB="0" anchor="b"/>
                </a:tc>
                <a:tc>
                  <a:txBody>
                    <a:bodyPr/>
                    <a:lstStyle/>
                    <a:p>
                      <a:pPr algn="l" fontAlgn="b"/>
                      <a:r>
                        <a:rPr lang="es-MX" sz="1050" u="none" strike="noStrike">
                          <a:effectLst/>
                        </a:rPr>
                        <a:t> </a:t>
                      </a:r>
                      <a:endParaRPr lang="es-MX" sz="1050" b="0" i="0" u="none" strike="noStrike">
                        <a:solidFill>
                          <a:srgbClr val="000000"/>
                        </a:solidFill>
                        <a:effectLst/>
                        <a:latin typeface="Calibri"/>
                      </a:endParaRPr>
                    </a:p>
                  </a:txBody>
                  <a:tcPr marL="5924" marR="5924" marT="5924" marB="0" anchor="b"/>
                </a:tc>
                <a:tc>
                  <a:txBody>
                    <a:bodyPr/>
                    <a:lstStyle/>
                    <a:p>
                      <a:pPr algn="l" fontAlgn="b"/>
                      <a:r>
                        <a:rPr lang="es-MX" sz="1050" u="none" strike="noStrike">
                          <a:effectLst/>
                        </a:rPr>
                        <a:t> $              800,000.00 </a:t>
                      </a:r>
                      <a:endParaRPr lang="es-MX" sz="1050" b="1" i="0" u="none" strike="noStrike">
                        <a:solidFill>
                          <a:srgbClr val="000000"/>
                        </a:solidFill>
                        <a:effectLst/>
                        <a:latin typeface="Calibri"/>
                      </a:endParaRPr>
                    </a:p>
                  </a:txBody>
                  <a:tcPr marL="5924" marR="5924" marT="5924" marB="0" anchor="b"/>
                </a:tc>
                <a:tc>
                  <a:txBody>
                    <a:bodyPr/>
                    <a:lstStyle/>
                    <a:p>
                      <a:pPr algn="l" fontAlgn="b"/>
                      <a:r>
                        <a:rPr lang="es-MX" sz="1050" u="none" strike="noStrike">
                          <a:effectLst/>
                        </a:rPr>
                        <a:t> $              800,000.00 </a:t>
                      </a:r>
                      <a:endParaRPr lang="es-MX" sz="1050" b="0" i="0" u="none" strike="noStrike">
                        <a:solidFill>
                          <a:srgbClr val="000000"/>
                        </a:solidFill>
                        <a:effectLst/>
                        <a:latin typeface="Calibri"/>
                      </a:endParaRPr>
                    </a:p>
                  </a:txBody>
                  <a:tcPr marL="5924" marR="5924" marT="5924" marB="0" anchor="b"/>
                </a:tc>
                <a:tc>
                  <a:txBody>
                    <a:bodyPr/>
                    <a:lstStyle/>
                    <a:p>
                      <a:pPr algn="l" fontAlgn="b"/>
                      <a:r>
                        <a:rPr lang="es-MX" sz="1050" u="none" strike="noStrike">
                          <a:effectLst/>
                        </a:rPr>
                        <a:t> </a:t>
                      </a:r>
                      <a:endParaRPr lang="es-MX" sz="1050" b="0" i="0" u="none" strike="noStrike">
                        <a:solidFill>
                          <a:srgbClr val="000000"/>
                        </a:solidFill>
                        <a:effectLst/>
                        <a:latin typeface="Calibri"/>
                      </a:endParaRPr>
                    </a:p>
                  </a:txBody>
                  <a:tcPr marL="5924" marR="5924" marT="5924" marB="0" anchor="b"/>
                </a:tc>
                <a:extLst>
                  <a:ext uri="{0D108BD9-81ED-4DB2-BD59-A6C34878D82A}">
                    <a16:rowId xmlns:a16="http://schemas.microsoft.com/office/drawing/2014/main" val="10019"/>
                  </a:ext>
                </a:extLst>
              </a:tr>
              <a:tr h="214450">
                <a:tc>
                  <a:txBody>
                    <a:bodyPr/>
                    <a:lstStyle/>
                    <a:p>
                      <a:pPr algn="r" fontAlgn="b"/>
                      <a:r>
                        <a:rPr lang="es-MX" sz="1050" u="none" strike="noStrike" dirty="0">
                          <a:effectLst/>
                        </a:rPr>
                        <a:t>Total</a:t>
                      </a:r>
                      <a:endParaRPr lang="es-MX" sz="1050" b="0" i="0" u="none" strike="noStrike" dirty="0">
                        <a:solidFill>
                          <a:srgbClr val="000000"/>
                        </a:solidFill>
                        <a:effectLst/>
                        <a:latin typeface="Calibri"/>
                      </a:endParaRPr>
                    </a:p>
                  </a:txBody>
                  <a:tcPr marL="5924" marR="5924" marT="5924" marB="0" anchor="b">
                    <a:solidFill>
                      <a:schemeClr val="accent6">
                        <a:lumMod val="60000"/>
                        <a:lumOff val="40000"/>
                      </a:schemeClr>
                    </a:solidFill>
                  </a:tcPr>
                </a:tc>
                <a:tc>
                  <a:txBody>
                    <a:bodyPr/>
                    <a:lstStyle/>
                    <a:p>
                      <a:pPr algn="l" fontAlgn="b"/>
                      <a:r>
                        <a:rPr lang="es-MX" sz="1050" u="none" strike="noStrike" dirty="0">
                          <a:effectLst/>
                        </a:rPr>
                        <a:t> $         16,344,957.00 </a:t>
                      </a:r>
                      <a:endParaRPr lang="es-MX" sz="1050" b="0" i="0" u="none" strike="noStrike" dirty="0">
                        <a:solidFill>
                          <a:srgbClr val="000000"/>
                        </a:solidFill>
                        <a:effectLst/>
                        <a:latin typeface="Calibri"/>
                      </a:endParaRPr>
                    </a:p>
                  </a:txBody>
                  <a:tcPr marL="5924" marR="5924" marT="5924" marB="0" anchor="b">
                    <a:solidFill>
                      <a:schemeClr val="accent6">
                        <a:lumMod val="60000"/>
                        <a:lumOff val="40000"/>
                      </a:schemeClr>
                    </a:solidFill>
                  </a:tcPr>
                </a:tc>
                <a:tc>
                  <a:txBody>
                    <a:bodyPr/>
                    <a:lstStyle/>
                    <a:p>
                      <a:pPr algn="l" fontAlgn="b"/>
                      <a:r>
                        <a:rPr lang="es-MX" sz="1050" u="none" strike="noStrike" dirty="0">
                          <a:effectLst/>
                        </a:rPr>
                        <a:t> $        16,036,800.00 </a:t>
                      </a:r>
                      <a:endParaRPr lang="es-MX" sz="1050" b="1" i="0" u="none" strike="noStrike" dirty="0">
                        <a:solidFill>
                          <a:srgbClr val="000000"/>
                        </a:solidFill>
                        <a:effectLst/>
                        <a:latin typeface="Calibri"/>
                      </a:endParaRPr>
                    </a:p>
                  </a:txBody>
                  <a:tcPr marL="5924" marR="5924" marT="5924" marB="0" anchor="b">
                    <a:solidFill>
                      <a:schemeClr val="accent6">
                        <a:lumMod val="60000"/>
                        <a:lumOff val="40000"/>
                      </a:schemeClr>
                    </a:solidFill>
                  </a:tcPr>
                </a:tc>
                <a:tc>
                  <a:txBody>
                    <a:bodyPr/>
                    <a:lstStyle/>
                    <a:p>
                      <a:pPr algn="l" fontAlgn="b"/>
                      <a:r>
                        <a:rPr lang="es-MX" sz="1050" u="none" strike="noStrike" dirty="0">
                          <a:solidFill>
                            <a:srgbClr val="FF0000"/>
                          </a:solidFill>
                          <a:effectLst/>
                        </a:rPr>
                        <a:t>-$             308,157.00 </a:t>
                      </a:r>
                      <a:endParaRPr lang="es-MX" sz="1050" b="0" i="0" u="none" strike="noStrike" dirty="0">
                        <a:solidFill>
                          <a:srgbClr val="FF0000"/>
                        </a:solidFill>
                        <a:effectLst/>
                        <a:latin typeface="Calibri"/>
                      </a:endParaRPr>
                    </a:p>
                  </a:txBody>
                  <a:tcPr marL="5924" marR="5924" marT="5924" marB="0" anchor="b">
                    <a:solidFill>
                      <a:schemeClr val="accent6">
                        <a:lumMod val="60000"/>
                        <a:lumOff val="40000"/>
                      </a:schemeClr>
                    </a:solidFill>
                  </a:tcPr>
                </a:tc>
                <a:tc>
                  <a:txBody>
                    <a:bodyPr/>
                    <a:lstStyle/>
                    <a:p>
                      <a:pPr algn="r" fontAlgn="b"/>
                      <a:r>
                        <a:rPr lang="es-MX" sz="1050" u="none" strike="noStrike" dirty="0">
                          <a:solidFill>
                            <a:srgbClr val="FF0000"/>
                          </a:solidFill>
                          <a:effectLst/>
                        </a:rPr>
                        <a:t>-1.89</a:t>
                      </a:r>
                      <a:endParaRPr lang="es-MX" sz="1050" b="0" i="0" u="none" strike="noStrike" dirty="0">
                        <a:solidFill>
                          <a:srgbClr val="FF0000"/>
                        </a:solidFill>
                        <a:effectLst/>
                        <a:latin typeface="Calibri"/>
                      </a:endParaRPr>
                    </a:p>
                  </a:txBody>
                  <a:tcPr marL="5924" marR="5924" marT="5924" marB="0" anchor="b">
                    <a:solidFill>
                      <a:schemeClr val="accent6">
                        <a:lumMod val="60000"/>
                        <a:lumOff val="40000"/>
                      </a:schemeClr>
                    </a:solidFill>
                  </a:tcPr>
                </a:tc>
                <a:extLst>
                  <a:ext uri="{0D108BD9-81ED-4DB2-BD59-A6C34878D82A}">
                    <a16:rowId xmlns:a16="http://schemas.microsoft.com/office/drawing/2014/main" val="10020"/>
                  </a:ext>
                </a:extLst>
              </a:tr>
              <a:tr h="118481">
                <a:tc gridSpan="5">
                  <a:txBody>
                    <a:bodyPr/>
                    <a:lstStyle/>
                    <a:p>
                      <a:pPr algn="l" fontAlgn="b"/>
                      <a:r>
                        <a:rPr lang="es-MX" sz="1050" u="none" strike="noStrike" dirty="0">
                          <a:effectLst/>
                        </a:rPr>
                        <a:t>** Adicional a partidas protegidas de Rectoría general</a:t>
                      </a:r>
                      <a:endParaRPr lang="es-MX" sz="1050" b="0" i="0" u="none" strike="noStrike" dirty="0">
                        <a:solidFill>
                          <a:srgbClr val="000000"/>
                        </a:solidFill>
                        <a:effectLst/>
                        <a:latin typeface="Calibri"/>
                      </a:endParaRPr>
                    </a:p>
                  </a:txBody>
                  <a:tcPr marL="5924" marR="5924" marT="5924" marB="0" anchor="b">
                    <a:solidFill>
                      <a:schemeClr val="bg1"/>
                    </a:solidFill>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extLst>
                  <a:ext uri="{0D108BD9-81ED-4DB2-BD59-A6C34878D82A}">
                    <a16:rowId xmlns:a16="http://schemas.microsoft.com/office/drawing/2014/main" val="10021"/>
                  </a:ext>
                </a:extLst>
              </a:tr>
            </a:tbl>
          </a:graphicData>
        </a:graphic>
      </p:graphicFrame>
    </p:spTree>
    <p:extLst>
      <p:ext uri="{BB962C8B-B14F-4D97-AF65-F5344CB8AC3E}">
        <p14:creationId xmlns:p14="http://schemas.microsoft.com/office/powerpoint/2010/main" val="3662063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ChangeArrowheads="1"/>
          </p:cNvSpPr>
          <p:nvPr/>
        </p:nvSpPr>
        <p:spPr bwMode="auto">
          <a:xfrm>
            <a:off x="683568" y="142098"/>
            <a:ext cx="7704856" cy="10540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800" b="1" dirty="0" smtClean="0">
                <a:latin typeface="+mj-lt"/>
                <a:cs typeface="Times New Roman" pitchFamily="18" charset="0"/>
              </a:rPr>
              <a:t>Distribución de partidas protegidas y disponibilidad neta </a:t>
            </a:r>
            <a:endParaRPr lang="es-ES" sz="2800" b="1" dirty="0">
              <a:latin typeface="+mj-lt"/>
              <a:cs typeface="Times New Roman" pitchFamily="18" charset="0"/>
            </a:endParaRPr>
          </a:p>
        </p:txBody>
      </p:sp>
      <p:sp>
        <p:nvSpPr>
          <p:cNvPr id="7" name="6 Marcador de número de diapositiva"/>
          <p:cNvSpPr>
            <a:spLocks noGrp="1"/>
          </p:cNvSpPr>
          <p:nvPr>
            <p:ph type="sldNum" sz="quarter" idx="12"/>
          </p:nvPr>
        </p:nvSpPr>
        <p:spPr/>
        <p:txBody>
          <a:bodyPr/>
          <a:lstStyle/>
          <a:p>
            <a:fld id="{FF82613E-67FC-413B-BB09-D649653256A5}" type="slidenum">
              <a:rPr lang="es-MX" smtClean="0"/>
              <a:t>8</a:t>
            </a:fld>
            <a:endParaRPr lang="es-MX"/>
          </a:p>
        </p:txBody>
      </p:sp>
      <p:graphicFrame>
        <p:nvGraphicFramePr>
          <p:cNvPr id="8" name="2 Gráfico"/>
          <p:cNvGraphicFramePr>
            <a:graphicFrameLocks/>
          </p:cNvGraphicFramePr>
          <p:nvPr>
            <p:extLst>
              <p:ext uri="{D42A27DB-BD31-4B8C-83A1-F6EECF244321}">
                <p14:modId xmlns:p14="http://schemas.microsoft.com/office/powerpoint/2010/main" val="1174392148"/>
              </p:ext>
            </p:extLst>
          </p:nvPr>
        </p:nvGraphicFramePr>
        <p:xfrm>
          <a:off x="107504" y="3645024"/>
          <a:ext cx="4572000" cy="27432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4 Tabla"/>
          <p:cNvGraphicFramePr>
            <a:graphicFrameLocks noGrp="1"/>
          </p:cNvGraphicFramePr>
          <p:nvPr>
            <p:extLst>
              <p:ext uri="{D42A27DB-BD31-4B8C-83A1-F6EECF244321}">
                <p14:modId xmlns:p14="http://schemas.microsoft.com/office/powerpoint/2010/main" val="3642636284"/>
              </p:ext>
            </p:extLst>
          </p:nvPr>
        </p:nvGraphicFramePr>
        <p:xfrm>
          <a:off x="2488952" y="1700808"/>
          <a:ext cx="4531320" cy="1560195"/>
        </p:xfrm>
        <a:graphic>
          <a:graphicData uri="http://schemas.openxmlformats.org/drawingml/2006/table">
            <a:tbl>
              <a:tblPr>
                <a:tableStyleId>{69C7853C-536D-4A76-A0AE-DD22124D55A5}</a:tableStyleId>
              </a:tblPr>
              <a:tblGrid>
                <a:gridCol w="2910501">
                  <a:extLst>
                    <a:ext uri="{9D8B030D-6E8A-4147-A177-3AD203B41FA5}">
                      <a16:colId xmlns:a16="http://schemas.microsoft.com/office/drawing/2014/main" val="20000"/>
                    </a:ext>
                  </a:extLst>
                </a:gridCol>
                <a:gridCol w="1620819">
                  <a:extLst>
                    <a:ext uri="{9D8B030D-6E8A-4147-A177-3AD203B41FA5}">
                      <a16:colId xmlns:a16="http://schemas.microsoft.com/office/drawing/2014/main" val="20001"/>
                    </a:ext>
                  </a:extLst>
                </a:gridCol>
              </a:tblGrid>
              <a:tr h="190500">
                <a:tc>
                  <a:txBody>
                    <a:bodyPr/>
                    <a:lstStyle/>
                    <a:p>
                      <a:pPr algn="ctr" fontAlgn="b"/>
                      <a:r>
                        <a:rPr lang="es-MX" sz="1400" u="none" strike="noStrike" dirty="0">
                          <a:effectLst/>
                        </a:rPr>
                        <a:t>Concepto</a:t>
                      </a:r>
                      <a:endParaRPr lang="es-MX" sz="1400" b="0" i="0" u="none" strike="noStrike" dirty="0">
                        <a:solidFill>
                          <a:srgbClr val="000000"/>
                        </a:solidFill>
                        <a:effectLst/>
                        <a:latin typeface="Calibri"/>
                      </a:endParaRPr>
                    </a:p>
                  </a:txBody>
                  <a:tcPr marL="9525" marR="9525" marT="9525" marB="0" anchor="b"/>
                </a:tc>
                <a:tc>
                  <a:txBody>
                    <a:bodyPr/>
                    <a:lstStyle/>
                    <a:p>
                      <a:pPr algn="ctr" fontAlgn="b"/>
                      <a:r>
                        <a:rPr lang="es-MX" sz="1400" u="none" strike="noStrike">
                          <a:effectLst/>
                        </a:rPr>
                        <a:t> Monto </a:t>
                      </a:r>
                      <a:endParaRPr lang="es-MX" sz="1400" b="1" i="0" u="none" strike="noStrike">
                        <a:solidFill>
                          <a:srgbClr val="000000"/>
                        </a:solidFill>
                        <a:effectLst/>
                        <a:latin typeface="Calibri"/>
                      </a:endParaRPr>
                    </a:p>
                  </a:txBody>
                  <a:tcPr marL="9525" marR="9525" marT="9525" marB="0" anchor="b"/>
                </a:tc>
                <a:extLst>
                  <a:ext uri="{0D108BD9-81ED-4DB2-BD59-A6C34878D82A}">
                    <a16:rowId xmlns:a16="http://schemas.microsoft.com/office/drawing/2014/main" val="10000"/>
                  </a:ext>
                </a:extLst>
              </a:tr>
              <a:tr h="190500">
                <a:tc>
                  <a:txBody>
                    <a:bodyPr/>
                    <a:lstStyle/>
                    <a:p>
                      <a:pPr algn="l" fontAlgn="b"/>
                      <a:r>
                        <a:rPr lang="es-MX" sz="1400" u="none" strike="noStrike" dirty="0">
                          <a:effectLst/>
                        </a:rPr>
                        <a:t>Partidas protegidas generales</a:t>
                      </a:r>
                      <a:endParaRPr lang="es-MX" sz="1400" b="0" i="0" u="none" strike="noStrike" dirty="0">
                        <a:solidFill>
                          <a:srgbClr val="000000"/>
                        </a:solidFill>
                        <a:effectLst/>
                        <a:latin typeface="Calibri"/>
                      </a:endParaRPr>
                    </a:p>
                  </a:txBody>
                  <a:tcPr marL="9525" marR="9525" marT="9525" marB="0" anchor="b">
                    <a:solidFill>
                      <a:schemeClr val="accent3">
                        <a:lumMod val="60000"/>
                        <a:lumOff val="40000"/>
                      </a:schemeClr>
                    </a:solidFill>
                  </a:tcPr>
                </a:tc>
                <a:tc>
                  <a:txBody>
                    <a:bodyPr/>
                    <a:lstStyle/>
                    <a:p>
                      <a:pPr algn="l" fontAlgn="b"/>
                      <a:r>
                        <a:rPr lang="es-MX" sz="1400" u="none" strike="noStrike" dirty="0">
                          <a:effectLst/>
                        </a:rPr>
                        <a:t> $        21,692,052.00 </a:t>
                      </a:r>
                      <a:endParaRPr lang="es-MX" sz="1400" b="1" i="0" u="none" strike="noStrike" dirty="0">
                        <a:solidFill>
                          <a:srgbClr val="000000"/>
                        </a:solidFill>
                        <a:effectLst/>
                        <a:latin typeface="Calibri"/>
                      </a:endParaRPr>
                    </a:p>
                  </a:txBody>
                  <a:tcPr marL="9525" marR="9525" marT="9525" marB="0" anchor="b">
                    <a:solidFill>
                      <a:schemeClr val="accent3">
                        <a:lumMod val="60000"/>
                        <a:lumOff val="40000"/>
                      </a:schemeClr>
                    </a:solidFill>
                  </a:tcPr>
                </a:tc>
                <a:extLst>
                  <a:ext uri="{0D108BD9-81ED-4DB2-BD59-A6C34878D82A}">
                    <a16:rowId xmlns:a16="http://schemas.microsoft.com/office/drawing/2014/main" val="10001"/>
                  </a:ext>
                </a:extLst>
              </a:tr>
              <a:tr h="190500">
                <a:tc>
                  <a:txBody>
                    <a:bodyPr/>
                    <a:lstStyle/>
                    <a:p>
                      <a:pPr algn="l" fontAlgn="b"/>
                      <a:r>
                        <a:rPr lang="es-MX" sz="1400" u="none" strike="noStrike" dirty="0">
                          <a:effectLst/>
                        </a:rPr>
                        <a:t>Partidas protegidas unitarias</a:t>
                      </a:r>
                      <a:endParaRPr lang="es-MX" sz="1400" b="0" i="0" u="none" strike="noStrike" dirty="0">
                        <a:solidFill>
                          <a:srgbClr val="000000"/>
                        </a:solidFill>
                        <a:effectLst/>
                        <a:latin typeface="Calibri"/>
                      </a:endParaRPr>
                    </a:p>
                  </a:txBody>
                  <a:tcPr marL="9525" marR="9525" marT="9525" marB="0" anchor="b">
                    <a:solidFill>
                      <a:schemeClr val="accent3">
                        <a:lumMod val="40000"/>
                        <a:lumOff val="60000"/>
                      </a:schemeClr>
                    </a:solidFill>
                  </a:tcPr>
                </a:tc>
                <a:tc>
                  <a:txBody>
                    <a:bodyPr/>
                    <a:lstStyle/>
                    <a:p>
                      <a:pPr algn="l" fontAlgn="b"/>
                      <a:r>
                        <a:rPr lang="es-MX" sz="1400" u="none" strike="noStrike" dirty="0">
                          <a:effectLst/>
                        </a:rPr>
                        <a:t> $        16,036,800.00 </a:t>
                      </a:r>
                      <a:endParaRPr lang="es-MX" sz="1400" b="1" i="0" u="none" strike="noStrike" dirty="0">
                        <a:solidFill>
                          <a:srgbClr val="000000"/>
                        </a:solidFill>
                        <a:effectLst/>
                        <a:latin typeface="Calibri"/>
                      </a:endParaRPr>
                    </a:p>
                  </a:txBody>
                  <a:tcPr marL="9525" marR="9525" marT="9525" marB="0" anchor="b">
                    <a:solidFill>
                      <a:schemeClr val="accent3">
                        <a:lumMod val="40000"/>
                        <a:lumOff val="60000"/>
                      </a:schemeClr>
                    </a:solidFill>
                  </a:tcPr>
                </a:tc>
                <a:extLst>
                  <a:ext uri="{0D108BD9-81ED-4DB2-BD59-A6C34878D82A}">
                    <a16:rowId xmlns:a16="http://schemas.microsoft.com/office/drawing/2014/main" val="10002"/>
                  </a:ext>
                </a:extLst>
              </a:tr>
              <a:tr h="190500">
                <a:tc>
                  <a:txBody>
                    <a:bodyPr/>
                    <a:lstStyle/>
                    <a:p>
                      <a:pPr algn="l" fontAlgn="b"/>
                      <a:r>
                        <a:rPr lang="es-MX" sz="1400" u="none" strike="noStrike" dirty="0">
                          <a:effectLst/>
                        </a:rPr>
                        <a:t>Divisiones</a:t>
                      </a:r>
                      <a:endParaRPr lang="es-MX" sz="1400" b="0" i="0" u="none" strike="noStrike" dirty="0">
                        <a:solidFill>
                          <a:srgbClr val="000000"/>
                        </a:solidFill>
                        <a:effectLst/>
                        <a:latin typeface="Calibri"/>
                      </a:endParaRPr>
                    </a:p>
                  </a:txBody>
                  <a:tcPr marL="9525" marR="9525" marT="9525" marB="0" anchor="b">
                    <a:solidFill>
                      <a:schemeClr val="accent6">
                        <a:lumMod val="40000"/>
                        <a:lumOff val="60000"/>
                      </a:schemeClr>
                    </a:solidFill>
                  </a:tcPr>
                </a:tc>
                <a:tc>
                  <a:txBody>
                    <a:bodyPr/>
                    <a:lstStyle/>
                    <a:p>
                      <a:pPr algn="l" fontAlgn="b"/>
                      <a:r>
                        <a:rPr lang="es-MX" sz="1400" u="none" strike="noStrike" dirty="0">
                          <a:effectLst/>
                        </a:rPr>
                        <a:t> $        13,200,000.00 </a:t>
                      </a:r>
                      <a:endParaRPr lang="es-MX" sz="1400" b="1" i="0" u="none" strike="noStrike" dirty="0">
                        <a:solidFill>
                          <a:srgbClr val="000000"/>
                        </a:solidFill>
                        <a:effectLst/>
                        <a:latin typeface="Calibri"/>
                      </a:endParaRPr>
                    </a:p>
                  </a:txBody>
                  <a:tcPr marL="9525" marR="9525" marT="9525" marB="0" anchor="b">
                    <a:solidFill>
                      <a:schemeClr val="accent6">
                        <a:lumMod val="40000"/>
                        <a:lumOff val="60000"/>
                      </a:schemeClr>
                    </a:solidFill>
                  </a:tcPr>
                </a:tc>
                <a:extLst>
                  <a:ext uri="{0D108BD9-81ED-4DB2-BD59-A6C34878D82A}">
                    <a16:rowId xmlns:a16="http://schemas.microsoft.com/office/drawing/2014/main" val="10003"/>
                  </a:ext>
                </a:extLst>
              </a:tr>
              <a:tr h="190500">
                <a:tc>
                  <a:txBody>
                    <a:bodyPr/>
                    <a:lstStyle/>
                    <a:p>
                      <a:pPr algn="l" fontAlgn="b"/>
                      <a:r>
                        <a:rPr lang="es-MX" sz="1400" u="none" strike="noStrike" dirty="0">
                          <a:effectLst/>
                        </a:rPr>
                        <a:t>Disponibilidad Rectoría</a:t>
                      </a:r>
                      <a:endParaRPr lang="es-MX" sz="1400" b="0" i="0" u="none" strike="noStrike" dirty="0">
                        <a:solidFill>
                          <a:srgbClr val="000000"/>
                        </a:solidFill>
                        <a:effectLst/>
                        <a:latin typeface="Calibri"/>
                      </a:endParaRPr>
                    </a:p>
                  </a:txBody>
                  <a:tcPr marL="9525" marR="9525" marT="9525" marB="0" anchor="b">
                    <a:solidFill>
                      <a:schemeClr val="accent6">
                        <a:lumMod val="40000"/>
                        <a:lumOff val="60000"/>
                      </a:schemeClr>
                    </a:solidFill>
                  </a:tcPr>
                </a:tc>
                <a:tc>
                  <a:txBody>
                    <a:bodyPr/>
                    <a:lstStyle/>
                    <a:p>
                      <a:pPr algn="l" fontAlgn="b"/>
                      <a:r>
                        <a:rPr lang="es-MX" sz="1400" u="none" strike="noStrike" dirty="0">
                          <a:effectLst/>
                        </a:rPr>
                        <a:t> $        11,800,000.00 </a:t>
                      </a:r>
                      <a:endParaRPr lang="es-MX" sz="1400" b="1" i="0" u="none" strike="noStrike" dirty="0">
                        <a:solidFill>
                          <a:srgbClr val="000000"/>
                        </a:solidFill>
                        <a:effectLst/>
                        <a:latin typeface="Calibri"/>
                      </a:endParaRPr>
                    </a:p>
                  </a:txBody>
                  <a:tcPr marL="9525" marR="9525" marT="9525" marB="0" anchor="b">
                    <a:solidFill>
                      <a:schemeClr val="accent6">
                        <a:lumMod val="40000"/>
                        <a:lumOff val="60000"/>
                      </a:schemeClr>
                    </a:solidFill>
                  </a:tcPr>
                </a:tc>
                <a:extLst>
                  <a:ext uri="{0D108BD9-81ED-4DB2-BD59-A6C34878D82A}">
                    <a16:rowId xmlns:a16="http://schemas.microsoft.com/office/drawing/2014/main" val="10004"/>
                  </a:ext>
                </a:extLst>
              </a:tr>
              <a:tr h="190500">
                <a:tc>
                  <a:txBody>
                    <a:bodyPr/>
                    <a:lstStyle/>
                    <a:p>
                      <a:pPr algn="l" fontAlgn="b"/>
                      <a:r>
                        <a:rPr lang="es-MX" sz="1400" u="none" strike="noStrike" dirty="0">
                          <a:effectLst/>
                        </a:rPr>
                        <a:t>Disponibilidad Secretaría</a:t>
                      </a:r>
                      <a:endParaRPr lang="es-MX" sz="1400" b="0" i="0" u="none" strike="noStrike" dirty="0">
                        <a:solidFill>
                          <a:srgbClr val="000000"/>
                        </a:solidFill>
                        <a:effectLst/>
                        <a:latin typeface="Calibri"/>
                      </a:endParaRPr>
                    </a:p>
                  </a:txBody>
                  <a:tcPr marL="9525" marR="9525" marT="9525" marB="0" anchor="b">
                    <a:solidFill>
                      <a:schemeClr val="accent6">
                        <a:lumMod val="40000"/>
                        <a:lumOff val="60000"/>
                      </a:schemeClr>
                    </a:solidFill>
                  </a:tcPr>
                </a:tc>
                <a:tc>
                  <a:txBody>
                    <a:bodyPr/>
                    <a:lstStyle/>
                    <a:p>
                      <a:pPr algn="l" fontAlgn="b"/>
                      <a:r>
                        <a:rPr lang="es-MX" sz="1400" u="none" strike="noStrike" dirty="0">
                          <a:effectLst/>
                        </a:rPr>
                        <a:t> $          8,344,568.00 </a:t>
                      </a:r>
                      <a:endParaRPr lang="es-MX" sz="1400" b="1" i="0" u="none" strike="noStrike" dirty="0">
                        <a:solidFill>
                          <a:srgbClr val="000000"/>
                        </a:solidFill>
                        <a:effectLst/>
                        <a:latin typeface="Calibri"/>
                      </a:endParaRPr>
                    </a:p>
                  </a:txBody>
                  <a:tcPr marL="9525" marR="9525" marT="9525" marB="0" anchor="b">
                    <a:solidFill>
                      <a:schemeClr val="accent6">
                        <a:lumMod val="40000"/>
                        <a:lumOff val="60000"/>
                      </a:schemeClr>
                    </a:solidFill>
                  </a:tcPr>
                </a:tc>
                <a:extLst>
                  <a:ext uri="{0D108BD9-81ED-4DB2-BD59-A6C34878D82A}">
                    <a16:rowId xmlns:a16="http://schemas.microsoft.com/office/drawing/2014/main" val="10005"/>
                  </a:ext>
                </a:extLst>
              </a:tr>
              <a:tr h="190500">
                <a:tc>
                  <a:txBody>
                    <a:bodyPr/>
                    <a:lstStyle/>
                    <a:p>
                      <a:pPr algn="r" fontAlgn="b"/>
                      <a:r>
                        <a:rPr lang="es-MX" sz="1400" u="none" strike="noStrike">
                          <a:effectLst/>
                        </a:rPr>
                        <a:t>Total</a:t>
                      </a:r>
                      <a:endParaRPr lang="es-MX" sz="1400" b="0" i="0" u="none" strike="noStrike">
                        <a:solidFill>
                          <a:srgbClr val="000000"/>
                        </a:solidFill>
                        <a:effectLst/>
                        <a:latin typeface="Calibri"/>
                      </a:endParaRPr>
                    </a:p>
                  </a:txBody>
                  <a:tcPr marL="9525" marR="9525" marT="9525" marB="0" anchor="b"/>
                </a:tc>
                <a:tc>
                  <a:txBody>
                    <a:bodyPr/>
                    <a:lstStyle/>
                    <a:p>
                      <a:pPr algn="l" fontAlgn="b"/>
                      <a:r>
                        <a:rPr lang="es-MX" sz="1400" u="none" strike="noStrike" dirty="0">
                          <a:effectLst/>
                        </a:rPr>
                        <a:t> $        71,073,420.00 </a:t>
                      </a:r>
                      <a:endParaRPr lang="es-MX" sz="1400" b="1" i="0" u="none" strike="noStrike" dirty="0">
                        <a:solidFill>
                          <a:srgbClr val="000000"/>
                        </a:solidFill>
                        <a:effectLst/>
                        <a:latin typeface="Calibri"/>
                      </a:endParaRPr>
                    </a:p>
                  </a:txBody>
                  <a:tcPr marL="9525" marR="9525" marT="9525" marB="0" anchor="b"/>
                </a:tc>
                <a:extLst>
                  <a:ext uri="{0D108BD9-81ED-4DB2-BD59-A6C34878D82A}">
                    <a16:rowId xmlns:a16="http://schemas.microsoft.com/office/drawing/2014/main" val="10006"/>
                  </a:ext>
                </a:extLst>
              </a:tr>
            </a:tbl>
          </a:graphicData>
        </a:graphic>
      </p:graphicFrame>
      <p:graphicFrame>
        <p:nvGraphicFramePr>
          <p:cNvPr id="10" name="6 Gráfico"/>
          <p:cNvGraphicFramePr>
            <a:graphicFrameLocks/>
          </p:cNvGraphicFramePr>
          <p:nvPr>
            <p:extLst>
              <p:ext uri="{D42A27DB-BD31-4B8C-83A1-F6EECF244321}">
                <p14:modId xmlns:p14="http://schemas.microsoft.com/office/powerpoint/2010/main" val="2537520428"/>
              </p:ext>
            </p:extLst>
          </p:nvPr>
        </p:nvGraphicFramePr>
        <p:xfrm>
          <a:off x="4535996" y="3645024"/>
          <a:ext cx="4572000" cy="2743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56126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5"/>
          <p:cNvSpPr>
            <a:spLocks noChangeArrowheads="1"/>
          </p:cNvSpPr>
          <p:nvPr/>
        </p:nvSpPr>
        <p:spPr bwMode="auto">
          <a:xfrm>
            <a:off x="683568" y="332656"/>
            <a:ext cx="7704856" cy="8078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152352" bIns="38088" anchor="ctr">
            <a:spAutoFit/>
          </a:bodyPr>
          <a:lstStyle/>
          <a:p>
            <a:pPr algn="ctr" eaLnBrk="0" hangingPunct="0"/>
            <a:r>
              <a:rPr lang="es-MX" sz="2000" b="1" dirty="0" smtClean="0">
                <a:latin typeface="+mj-lt"/>
                <a:cs typeface="Times New Roman" pitchFamily="18" charset="0"/>
              </a:rPr>
              <a:t>Distribución mensual del presupuesto en Rectoría y Secretaría de Unidad</a:t>
            </a:r>
          </a:p>
        </p:txBody>
      </p:sp>
      <p:sp>
        <p:nvSpPr>
          <p:cNvPr id="7" name="6 CuadroTexto"/>
          <p:cNvSpPr txBox="1"/>
          <p:nvPr/>
        </p:nvSpPr>
        <p:spPr>
          <a:xfrm>
            <a:off x="4986" y="6639163"/>
            <a:ext cx="5580374" cy="246221"/>
          </a:xfrm>
          <a:prstGeom prst="rect">
            <a:avLst/>
          </a:prstGeom>
          <a:noFill/>
        </p:spPr>
        <p:txBody>
          <a:bodyPr wrap="none" rtlCol="0">
            <a:spAutoFit/>
          </a:bodyPr>
          <a:lstStyle/>
          <a:p>
            <a:r>
              <a:rPr lang="es-MX" sz="1000" dirty="0" smtClean="0"/>
              <a:t>Nota. La información de las divisiones se integrará a partir de la aprobación en sus Consejos Divisionales</a:t>
            </a:r>
          </a:p>
        </p:txBody>
      </p:sp>
      <p:sp>
        <p:nvSpPr>
          <p:cNvPr id="9" name="8 Marcador de número de diapositiva"/>
          <p:cNvSpPr>
            <a:spLocks noGrp="1"/>
          </p:cNvSpPr>
          <p:nvPr>
            <p:ph type="sldNum" sz="quarter" idx="12"/>
          </p:nvPr>
        </p:nvSpPr>
        <p:spPr>
          <a:xfrm>
            <a:off x="6553200" y="6063758"/>
            <a:ext cx="2133600" cy="365125"/>
          </a:xfrm>
        </p:spPr>
        <p:txBody>
          <a:bodyPr/>
          <a:lstStyle/>
          <a:p>
            <a:fld id="{FF82613E-67FC-413B-BB09-D649653256A5}" type="slidenum">
              <a:rPr lang="es-MX" smtClean="0"/>
              <a:t>9</a:t>
            </a:fld>
            <a:endParaRPr lang="es-MX"/>
          </a:p>
        </p:txBody>
      </p:sp>
      <p:graphicFrame>
        <p:nvGraphicFramePr>
          <p:cNvPr id="2" name="1 Tabla"/>
          <p:cNvGraphicFramePr>
            <a:graphicFrameLocks noGrp="1"/>
          </p:cNvGraphicFramePr>
          <p:nvPr>
            <p:extLst>
              <p:ext uri="{D42A27DB-BD31-4B8C-83A1-F6EECF244321}">
                <p14:modId xmlns:p14="http://schemas.microsoft.com/office/powerpoint/2010/main" val="883175762"/>
              </p:ext>
            </p:extLst>
          </p:nvPr>
        </p:nvGraphicFramePr>
        <p:xfrm>
          <a:off x="683568" y="1624240"/>
          <a:ext cx="7708900" cy="952500"/>
        </p:xfrm>
        <a:graphic>
          <a:graphicData uri="http://schemas.openxmlformats.org/drawingml/2006/table">
            <a:tbl>
              <a:tblPr>
                <a:tableStyleId>{35758FB7-9AC5-4552-8A53-C91805E547FA}</a:tableStyleId>
              </a:tblPr>
              <a:tblGrid>
                <a:gridCol w="1016000">
                  <a:extLst>
                    <a:ext uri="{9D8B030D-6E8A-4147-A177-3AD203B41FA5}">
                      <a16:colId xmlns:a16="http://schemas.microsoft.com/office/drawing/2014/main" val="20000"/>
                    </a:ext>
                  </a:extLst>
                </a:gridCol>
                <a:gridCol w="1104900">
                  <a:extLst>
                    <a:ext uri="{9D8B030D-6E8A-4147-A177-3AD203B41FA5}">
                      <a16:colId xmlns:a16="http://schemas.microsoft.com/office/drawing/2014/main" val="20001"/>
                    </a:ext>
                  </a:extLst>
                </a:gridCol>
                <a:gridCol w="1117600">
                  <a:extLst>
                    <a:ext uri="{9D8B030D-6E8A-4147-A177-3AD203B41FA5}">
                      <a16:colId xmlns:a16="http://schemas.microsoft.com/office/drawing/2014/main" val="20002"/>
                    </a:ext>
                  </a:extLst>
                </a:gridCol>
                <a:gridCol w="1117600">
                  <a:extLst>
                    <a:ext uri="{9D8B030D-6E8A-4147-A177-3AD203B41FA5}">
                      <a16:colId xmlns:a16="http://schemas.microsoft.com/office/drawing/2014/main" val="20003"/>
                    </a:ext>
                  </a:extLst>
                </a:gridCol>
                <a:gridCol w="1117600">
                  <a:extLst>
                    <a:ext uri="{9D8B030D-6E8A-4147-A177-3AD203B41FA5}">
                      <a16:colId xmlns:a16="http://schemas.microsoft.com/office/drawing/2014/main" val="20004"/>
                    </a:ext>
                  </a:extLst>
                </a:gridCol>
                <a:gridCol w="1117600">
                  <a:extLst>
                    <a:ext uri="{9D8B030D-6E8A-4147-A177-3AD203B41FA5}">
                      <a16:colId xmlns:a16="http://schemas.microsoft.com/office/drawing/2014/main" val="20005"/>
                    </a:ext>
                  </a:extLst>
                </a:gridCol>
                <a:gridCol w="1117600">
                  <a:extLst>
                    <a:ext uri="{9D8B030D-6E8A-4147-A177-3AD203B41FA5}">
                      <a16:colId xmlns:a16="http://schemas.microsoft.com/office/drawing/2014/main" val="20006"/>
                    </a:ext>
                  </a:extLst>
                </a:gridCol>
              </a:tblGrid>
              <a:tr h="190500">
                <a:tc>
                  <a:txBody>
                    <a:bodyPr/>
                    <a:lstStyle/>
                    <a:p>
                      <a:pPr algn="ctr" fontAlgn="ctr"/>
                      <a:r>
                        <a:rPr lang="es-MX" sz="1050" u="none" strike="noStrike" dirty="0">
                          <a:effectLst/>
                        </a:rPr>
                        <a:t>Área</a:t>
                      </a:r>
                      <a:endParaRPr lang="es-MX" sz="1050" b="1" i="0" u="none" strike="noStrike" dirty="0">
                        <a:solidFill>
                          <a:srgbClr val="000000"/>
                        </a:solidFill>
                        <a:effectLst/>
                        <a:latin typeface="Calibri"/>
                      </a:endParaRPr>
                    </a:p>
                  </a:txBody>
                  <a:tcPr marL="9525" marR="9525" marT="9525" marB="0" anchor="ctr"/>
                </a:tc>
                <a:tc>
                  <a:txBody>
                    <a:bodyPr/>
                    <a:lstStyle/>
                    <a:p>
                      <a:pPr algn="ctr" fontAlgn="ctr"/>
                      <a:r>
                        <a:rPr lang="es-MX" sz="1050" u="none" strike="noStrike" dirty="0">
                          <a:effectLst/>
                        </a:rPr>
                        <a:t>Enero</a:t>
                      </a:r>
                      <a:endParaRPr lang="es-MX" sz="1050" b="1" i="0" u="none" strike="noStrike" dirty="0">
                        <a:solidFill>
                          <a:srgbClr val="000000"/>
                        </a:solidFill>
                        <a:effectLst/>
                        <a:latin typeface="Calibri"/>
                      </a:endParaRPr>
                    </a:p>
                  </a:txBody>
                  <a:tcPr marL="9525" marR="9525" marT="9525" marB="0" anchor="ctr"/>
                </a:tc>
                <a:tc>
                  <a:txBody>
                    <a:bodyPr/>
                    <a:lstStyle/>
                    <a:p>
                      <a:pPr algn="ctr" fontAlgn="ctr"/>
                      <a:r>
                        <a:rPr lang="es-MX" sz="1050" u="none" strike="noStrike" dirty="0">
                          <a:effectLst/>
                        </a:rPr>
                        <a:t>Febrero</a:t>
                      </a:r>
                      <a:endParaRPr lang="es-MX" sz="1050" b="1" i="0" u="none" strike="noStrike" dirty="0">
                        <a:solidFill>
                          <a:srgbClr val="000000"/>
                        </a:solidFill>
                        <a:effectLst/>
                        <a:latin typeface="Calibri"/>
                      </a:endParaRPr>
                    </a:p>
                  </a:txBody>
                  <a:tcPr marL="9525" marR="9525" marT="9525" marB="0" anchor="ctr"/>
                </a:tc>
                <a:tc>
                  <a:txBody>
                    <a:bodyPr/>
                    <a:lstStyle/>
                    <a:p>
                      <a:pPr algn="ctr" fontAlgn="ctr"/>
                      <a:r>
                        <a:rPr lang="es-MX" sz="1050" u="none" strike="noStrike" dirty="0">
                          <a:effectLst/>
                        </a:rPr>
                        <a:t>Marzo</a:t>
                      </a:r>
                      <a:endParaRPr lang="es-MX" sz="1050" b="1" i="0" u="none" strike="noStrike" dirty="0">
                        <a:solidFill>
                          <a:srgbClr val="000000"/>
                        </a:solidFill>
                        <a:effectLst/>
                        <a:latin typeface="Calibri"/>
                      </a:endParaRPr>
                    </a:p>
                  </a:txBody>
                  <a:tcPr marL="9525" marR="9525" marT="9525" marB="0" anchor="ctr"/>
                </a:tc>
                <a:tc>
                  <a:txBody>
                    <a:bodyPr/>
                    <a:lstStyle/>
                    <a:p>
                      <a:pPr algn="ctr" fontAlgn="ctr"/>
                      <a:r>
                        <a:rPr lang="es-MX" sz="1050" u="none" strike="noStrike" dirty="0">
                          <a:effectLst/>
                        </a:rPr>
                        <a:t>Abril</a:t>
                      </a:r>
                      <a:endParaRPr lang="es-MX" sz="1050" b="1" i="0" u="none" strike="noStrike" dirty="0">
                        <a:solidFill>
                          <a:srgbClr val="000000"/>
                        </a:solidFill>
                        <a:effectLst/>
                        <a:latin typeface="Calibri"/>
                      </a:endParaRPr>
                    </a:p>
                  </a:txBody>
                  <a:tcPr marL="9525" marR="9525" marT="9525" marB="0" anchor="ctr"/>
                </a:tc>
                <a:tc>
                  <a:txBody>
                    <a:bodyPr/>
                    <a:lstStyle/>
                    <a:p>
                      <a:pPr algn="ctr" fontAlgn="ctr"/>
                      <a:r>
                        <a:rPr lang="es-MX" sz="1050" u="none" strike="noStrike" dirty="0">
                          <a:effectLst/>
                        </a:rPr>
                        <a:t>Mayo</a:t>
                      </a:r>
                      <a:endParaRPr lang="es-MX" sz="1050" b="1" i="0" u="none" strike="noStrike" dirty="0">
                        <a:solidFill>
                          <a:srgbClr val="000000"/>
                        </a:solidFill>
                        <a:effectLst/>
                        <a:latin typeface="Calibri"/>
                      </a:endParaRPr>
                    </a:p>
                  </a:txBody>
                  <a:tcPr marL="9525" marR="9525" marT="9525" marB="0" anchor="ctr"/>
                </a:tc>
                <a:tc>
                  <a:txBody>
                    <a:bodyPr/>
                    <a:lstStyle/>
                    <a:p>
                      <a:pPr algn="ctr" fontAlgn="ctr"/>
                      <a:r>
                        <a:rPr lang="es-MX" sz="1050" u="none" strike="noStrike" dirty="0">
                          <a:effectLst/>
                        </a:rPr>
                        <a:t>Junio</a:t>
                      </a:r>
                      <a:endParaRPr lang="es-MX" sz="1050" b="1"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0"/>
                  </a:ext>
                </a:extLst>
              </a:tr>
              <a:tr h="190500">
                <a:tc>
                  <a:txBody>
                    <a:bodyPr/>
                    <a:lstStyle/>
                    <a:p>
                      <a:pPr algn="l" fontAlgn="ctr"/>
                      <a:r>
                        <a:rPr lang="es-MX" sz="1050" u="none" strike="noStrike">
                          <a:effectLst/>
                        </a:rPr>
                        <a:t>Rectoría</a:t>
                      </a:r>
                      <a:endParaRPr lang="es-MX" sz="1050" b="1" i="0" u="none" strike="noStrike">
                        <a:solidFill>
                          <a:srgbClr val="000000"/>
                        </a:solidFill>
                        <a:effectLst/>
                        <a:latin typeface="Calibri"/>
                      </a:endParaRPr>
                    </a:p>
                  </a:txBody>
                  <a:tcPr marL="9525" marR="9525" marT="9525" marB="0" anchor="ctr"/>
                </a:tc>
                <a:tc>
                  <a:txBody>
                    <a:bodyPr/>
                    <a:lstStyle/>
                    <a:p>
                      <a:pPr algn="r" fontAlgn="b"/>
                      <a:r>
                        <a:rPr lang="es-MX" sz="1050" u="none" strike="noStrike">
                          <a:effectLst/>
                        </a:rPr>
                        <a:t>682,966.30</a:t>
                      </a:r>
                      <a:endParaRPr lang="es-MX" sz="1050" b="0" i="0" u="none" strike="noStrike">
                        <a:solidFill>
                          <a:srgbClr val="000000"/>
                        </a:solidFill>
                        <a:effectLst/>
                        <a:latin typeface="Calibri"/>
                      </a:endParaRPr>
                    </a:p>
                  </a:txBody>
                  <a:tcPr marL="9525" marR="9525" marT="9525" marB="0" anchor="b"/>
                </a:tc>
                <a:tc>
                  <a:txBody>
                    <a:bodyPr/>
                    <a:lstStyle/>
                    <a:p>
                      <a:pPr algn="l" fontAlgn="ctr"/>
                      <a:r>
                        <a:rPr lang="es-MX" sz="1050" u="none" strike="noStrike">
                          <a:effectLst/>
                        </a:rPr>
                        <a:t> $        1,232,104.80 </a:t>
                      </a:r>
                      <a:endParaRPr lang="es-MX" sz="1050" b="0" i="0" u="none" strike="noStrike">
                        <a:solidFill>
                          <a:srgbClr val="000000"/>
                        </a:solidFill>
                        <a:effectLst/>
                        <a:latin typeface="Calibri"/>
                      </a:endParaRPr>
                    </a:p>
                  </a:txBody>
                  <a:tcPr marL="9525" marR="9525" marT="9525" marB="0" anchor="ctr"/>
                </a:tc>
                <a:tc>
                  <a:txBody>
                    <a:bodyPr/>
                    <a:lstStyle/>
                    <a:p>
                      <a:pPr algn="l" fontAlgn="ctr"/>
                      <a:r>
                        <a:rPr lang="es-MX" sz="1050" u="none" strike="noStrike">
                          <a:effectLst/>
                        </a:rPr>
                        <a:t> $        1,056,321.30 </a:t>
                      </a:r>
                      <a:endParaRPr lang="es-MX" sz="1050" b="0" i="0" u="none" strike="noStrike">
                        <a:solidFill>
                          <a:srgbClr val="000000"/>
                        </a:solidFill>
                        <a:effectLst/>
                        <a:latin typeface="Calibri"/>
                      </a:endParaRPr>
                    </a:p>
                  </a:txBody>
                  <a:tcPr marL="9525" marR="9525" marT="9525" marB="0" anchor="ctr"/>
                </a:tc>
                <a:tc>
                  <a:txBody>
                    <a:bodyPr/>
                    <a:lstStyle/>
                    <a:p>
                      <a:pPr algn="l" fontAlgn="ctr"/>
                      <a:r>
                        <a:rPr lang="es-MX" sz="1050" u="none" strike="noStrike">
                          <a:effectLst/>
                        </a:rPr>
                        <a:t> $           941,176.30 </a:t>
                      </a:r>
                      <a:endParaRPr lang="es-MX" sz="1050" b="0" i="0" u="none" strike="noStrike">
                        <a:solidFill>
                          <a:srgbClr val="000000"/>
                        </a:solidFill>
                        <a:effectLst/>
                        <a:latin typeface="Calibri"/>
                      </a:endParaRPr>
                    </a:p>
                  </a:txBody>
                  <a:tcPr marL="9525" marR="9525" marT="9525" marB="0" anchor="ctr"/>
                </a:tc>
                <a:tc>
                  <a:txBody>
                    <a:bodyPr/>
                    <a:lstStyle/>
                    <a:p>
                      <a:pPr algn="l" fontAlgn="ctr"/>
                      <a:r>
                        <a:rPr lang="es-MX" sz="1050" u="none" strike="noStrike">
                          <a:effectLst/>
                        </a:rPr>
                        <a:t> $        1,828,235.80 </a:t>
                      </a:r>
                      <a:endParaRPr lang="es-MX" sz="1050" b="0" i="0" u="none" strike="noStrike">
                        <a:solidFill>
                          <a:srgbClr val="000000"/>
                        </a:solidFill>
                        <a:effectLst/>
                        <a:latin typeface="Calibri"/>
                      </a:endParaRPr>
                    </a:p>
                  </a:txBody>
                  <a:tcPr marL="9525" marR="9525" marT="9525" marB="0" anchor="ctr"/>
                </a:tc>
                <a:tc>
                  <a:txBody>
                    <a:bodyPr/>
                    <a:lstStyle/>
                    <a:p>
                      <a:pPr algn="l" fontAlgn="ctr"/>
                      <a:r>
                        <a:rPr lang="es-MX" sz="1050" u="none" strike="noStrike">
                          <a:effectLst/>
                        </a:rPr>
                        <a:t> $        1,256,322.30 </a:t>
                      </a:r>
                      <a:endParaRPr lang="es-MX" sz="105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1"/>
                  </a:ext>
                </a:extLst>
              </a:tr>
              <a:tr h="190500">
                <a:tc>
                  <a:txBody>
                    <a:bodyPr/>
                    <a:lstStyle/>
                    <a:p>
                      <a:pPr algn="l" fontAlgn="ctr"/>
                      <a:r>
                        <a:rPr lang="es-MX" sz="1050" u="none" strike="noStrike" dirty="0">
                          <a:effectLst/>
                        </a:rPr>
                        <a:t>Secretaría </a:t>
                      </a:r>
                      <a:endParaRPr lang="es-MX" sz="1050" b="1" i="0" u="none" strike="noStrike" dirty="0">
                        <a:solidFill>
                          <a:srgbClr val="000000"/>
                        </a:solidFill>
                        <a:effectLst/>
                        <a:latin typeface="Calibri"/>
                      </a:endParaRPr>
                    </a:p>
                  </a:txBody>
                  <a:tcPr marL="9525" marR="9525" marT="9525" marB="0" anchor="ctr"/>
                </a:tc>
                <a:tc>
                  <a:txBody>
                    <a:bodyPr/>
                    <a:lstStyle/>
                    <a:p>
                      <a:pPr algn="l" fontAlgn="ctr"/>
                      <a:r>
                        <a:rPr lang="es-MX" sz="1050" u="none" strike="noStrike">
                          <a:effectLst/>
                        </a:rPr>
                        <a:t> $       3,678,065.30 </a:t>
                      </a:r>
                      <a:endParaRPr lang="es-MX" sz="1050" b="0" i="0" u="none" strike="noStrike">
                        <a:solidFill>
                          <a:srgbClr val="000000"/>
                        </a:solidFill>
                        <a:effectLst/>
                        <a:latin typeface="Calibri"/>
                      </a:endParaRPr>
                    </a:p>
                  </a:txBody>
                  <a:tcPr marL="9525" marR="9525" marT="9525" marB="0" anchor="ctr"/>
                </a:tc>
                <a:tc>
                  <a:txBody>
                    <a:bodyPr/>
                    <a:lstStyle/>
                    <a:p>
                      <a:pPr algn="l" fontAlgn="ctr"/>
                      <a:r>
                        <a:rPr lang="es-MX" sz="1050" u="none" strike="noStrike">
                          <a:effectLst/>
                        </a:rPr>
                        <a:t> $        3,478,771.08 </a:t>
                      </a:r>
                      <a:endParaRPr lang="es-MX" sz="1050" b="0" i="0" u="none" strike="noStrike">
                        <a:solidFill>
                          <a:srgbClr val="000000"/>
                        </a:solidFill>
                        <a:effectLst/>
                        <a:latin typeface="Calibri"/>
                      </a:endParaRPr>
                    </a:p>
                  </a:txBody>
                  <a:tcPr marL="9525" marR="9525" marT="9525" marB="0" anchor="ctr"/>
                </a:tc>
                <a:tc>
                  <a:txBody>
                    <a:bodyPr/>
                    <a:lstStyle/>
                    <a:p>
                      <a:pPr algn="l" fontAlgn="ctr"/>
                      <a:r>
                        <a:rPr lang="es-MX" sz="1050" u="none" strike="noStrike">
                          <a:effectLst/>
                        </a:rPr>
                        <a:t> $        6,001,284.74 </a:t>
                      </a:r>
                      <a:endParaRPr lang="es-MX" sz="1050" b="0" i="0" u="none" strike="noStrike">
                        <a:solidFill>
                          <a:srgbClr val="000000"/>
                        </a:solidFill>
                        <a:effectLst/>
                        <a:latin typeface="Calibri"/>
                      </a:endParaRPr>
                    </a:p>
                  </a:txBody>
                  <a:tcPr marL="9525" marR="9525" marT="9525" marB="0" anchor="ctr"/>
                </a:tc>
                <a:tc>
                  <a:txBody>
                    <a:bodyPr/>
                    <a:lstStyle/>
                    <a:p>
                      <a:pPr algn="l" fontAlgn="ctr"/>
                      <a:r>
                        <a:rPr lang="es-MX" sz="1050" u="none" strike="noStrike">
                          <a:effectLst/>
                        </a:rPr>
                        <a:t> $        3,878,959.33 </a:t>
                      </a:r>
                      <a:endParaRPr lang="es-MX" sz="1050" b="0" i="0" u="none" strike="noStrike">
                        <a:solidFill>
                          <a:srgbClr val="000000"/>
                        </a:solidFill>
                        <a:effectLst/>
                        <a:latin typeface="Calibri"/>
                      </a:endParaRPr>
                    </a:p>
                  </a:txBody>
                  <a:tcPr marL="9525" marR="9525" marT="9525" marB="0" anchor="ctr"/>
                </a:tc>
                <a:tc>
                  <a:txBody>
                    <a:bodyPr/>
                    <a:lstStyle/>
                    <a:p>
                      <a:pPr algn="l" fontAlgn="ctr"/>
                      <a:r>
                        <a:rPr lang="es-MX" sz="1050" u="none" strike="noStrike">
                          <a:effectLst/>
                        </a:rPr>
                        <a:t> $        4,119,395.96 </a:t>
                      </a:r>
                      <a:endParaRPr lang="es-MX" sz="1050" b="0" i="0" u="none" strike="noStrike">
                        <a:solidFill>
                          <a:srgbClr val="000000"/>
                        </a:solidFill>
                        <a:effectLst/>
                        <a:latin typeface="Calibri"/>
                      </a:endParaRPr>
                    </a:p>
                  </a:txBody>
                  <a:tcPr marL="9525" marR="9525" marT="9525" marB="0" anchor="ctr"/>
                </a:tc>
                <a:tc>
                  <a:txBody>
                    <a:bodyPr/>
                    <a:lstStyle/>
                    <a:p>
                      <a:pPr algn="l" fontAlgn="ctr"/>
                      <a:r>
                        <a:rPr lang="es-MX" sz="1050" u="none" strike="noStrike">
                          <a:effectLst/>
                        </a:rPr>
                        <a:t> $        5,855,443.46 </a:t>
                      </a:r>
                      <a:endParaRPr lang="es-MX" sz="1050" b="0"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2"/>
                  </a:ext>
                </a:extLst>
              </a:tr>
              <a:tr h="190500">
                <a:tc>
                  <a:txBody>
                    <a:bodyPr/>
                    <a:lstStyle/>
                    <a:p>
                      <a:pPr algn="r" fontAlgn="ctr"/>
                      <a:r>
                        <a:rPr lang="es-MX" sz="1050" u="none" strike="noStrike" dirty="0">
                          <a:effectLst/>
                        </a:rPr>
                        <a:t>Total</a:t>
                      </a:r>
                      <a:endParaRPr lang="es-MX" sz="1050" b="1" i="0" u="none" strike="noStrike" dirty="0">
                        <a:solidFill>
                          <a:srgbClr val="000000"/>
                        </a:solidFill>
                        <a:effectLst/>
                        <a:latin typeface="Calibri"/>
                      </a:endParaRPr>
                    </a:p>
                  </a:txBody>
                  <a:tcPr marL="9525" marR="9525" marT="9525" marB="0" anchor="ctr"/>
                </a:tc>
                <a:tc>
                  <a:txBody>
                    <a:bodyPr/>
                    <a:lstStyle/>
                    <a:p>
                      <a:pPr algn="l" fontAlgn="ctr"/>
                      <a:r>
                        <a:rPr lang="es-MX" sz="1050" u="none" strike="noStrike">
                          <a:effectLst/>
                        </a:rPr>
                        <a:t> $       4,361,031.60 </a:t>
                      </a:r>
                      <a:endParaRPr lang="es-MX" sz="1050" b="1" i="0" u="none" strike="noStrike">
                        <a:solidFill>
                          <a:srgbClr val="000000"/>
                        </a:solidFill>
                        <a:effectLst/>
                        <a:latin typeface="Calibri"/>
                      </a:endParaRPr>
                    </a:p>
                  </a:txBody>
                  <a:tcPr marL="9525" marR="9525" marT="9525" marB="0" anchor="ctr"/>
                </a:tc>
                <a:tc>
                  <a:txBody>
                    <a:bodyPr/>
                    <a:lstStyle/>
                    <a:p>
                      <a:pPr algn="l" fontAlgn="ctr"/>
                      <a:r>
                        <a:rPr lang="es-MX" sz="1050" u="none" strike="noStrike">
                          <a:effectLst/>
                        </a:rPr>
                        <a:t> $        4,710,875.88 </a:t>
                      </a:r>
                      <a:endParaRPr lang="es-MX" sz="1050" b="1" i="0" u="none" strike="noStrike">
                        <a:solidFill>
                          <a:srgbClr val="000000"/>
                        </a:solidFill>
                        <a:effectLst/>
                        <a:latin typeface="Calibri"/>
                      </a:endParaRPr>
                    </a:p>
                  </a:txBody>
                  <a:tcPr marL="9525" marR="9525" marT="9525" marB="0" anchor="ctr"/>
                </a:tc>
                <a:tc>
                  <a:txBody>
                    <a:bodyPr/>
                    <a:lstStyle/>
                    <a:p>
                      <a:pPr algn="l" fontAlgn="ctr"/>
                      <a:r>
                        <a:rPr lang="es-MX" sz="1050" u="none" strike="noStrike">
                          <a:effectLst/>
                        </a:rPr>
                        <a:t> $        7,057,606.04 </a:t>
                      </a:r>
                      <a:endParaRPr lang="es-MX" sz="1050" b="1" i="0" u="none" strike="noStrike">
                        <a:solidFill>
                          <a:srgbClr val="000000"/>
                        </a:solidFill>
                        <a:effectLst/>
                        <a:latin typeface="Calibri"/>
                      </a:endParaRPr>
                    </a:p>
                  </a:txBody>
                  <a:tcPr marL="9525" marR="9525" marT="9525" marB="0" anchor="ctr"/>
                </a:tc>
                <a:tc>
                  <a:txBody>
                    <a:bodyPr/>
                    <a:lstStyle/>
                    <a:p>
                      <a:pPr algn="l" fontAlgn="ctr"/>
                      <a:r>
                        <a:rPr lang="es-MX" sz="1050" u="none" strike="noStrike">
                          <a:effectLst/>
                        </a:rPr>
                        <a:t> $        4,820,135.63 </a:t>
                      </a:r>
                      <a:endParaRPr lang="es-MX" sz="1050" b="1" i="0" u="none" strike="noStrike">
                        <a:solidFill>
                          <a:srgbClr val="000000"/>
                        </a:solidFill>
                        <a:effectLst/>
                        <a:latin typeface="Calibri"/>
                      </a:endParaRPr>
                    </a:p>
                  </a:txBody>
                  <a:tcPr marL="9525" marR="9525" marT="9525" marB="0" anchor="ctr"/>
                </a:tc>
                <a:tc>
                  <a:txBody>
                    <a:bodyPr/>
                    <a:lstStyle/>
                    <a:p>
                      <a:pPr algn="l" fontAlgn="ctr"/>
                      <a:r>
                        <a:rPr lang="es-MX" sz="1050" u="none" strike="noStrike">
                          <a:effectLst/>
                        </a:rPr>
                        <a:t> $        5,947,631.76 </a:t>
                      </a:r>
                      <a:endParaRPr lang="es-MX" sz="1050" b="1" i="0" u="none" strike="noStrike">
                        <a:solidFill>
                          <a:srgbClr val="000000"/>
                        </a:solidFill>
                        <a:effectLst/>
                        <a:latin typeface="Calibri"/>
                      </a:endParaRPr>
                    </a:p>
                  </a:txBody>
                  <a:tcPr marL="9525" marR="9525" marT="9525" marB="0" anchor="ctr"/>
                </a:tc>
                <a:tc>
                  <a:txBody>
                    <a:bodyPr/>
                    <a:lstStyle/>
                    <a:p>
                      <a:pPr algn="l" fontAlgn="ctr"/>
                      <a:r>
                        <a:rPr lang="es-MX" sz="1050" u="none" strike="noStrike">
                          <a:effectLst/>
                        </a:rPr>
                        <a:t> $        7,111,765.76 </a:t>
                      </a:r>
                      <a:endParaRPr lang="es-MX" sz="1050" b="1" i="0" u="none" strike="noStrike">
                        <a:solidFill>
                          <a:srgbClr val="000000"/>
                        </a:solidFill>
                        <a:effectLst/>
                        <a:latin typeface="Calibri"/>
                      </a:endParaRPr>
                    </a:p>
                  </a:txBody>
                  <a:tcPr marL="9525" marR="9525" marT="9525" marB="0" anchor="ctr"/>
                </a:tc>
                <a:extLst>
                  <a:ext uri="{0D108BD9-81ED-4DB2-BD59-A6C34878D82A}">
                    <a16:rowId xmlns:a16="http://schemas.microsoft.com/office/drawing/2014/main" val="10003"/>
                  </a:ext>
                </a:extLst>
              </a:tr>
              <a:tr h="190500">
                <a:tc>
                  <a:txBody>
                    <a:bodyPr/>
                    <a:lstStyle/>
                    <a:p>
                      <a:pPr algn="r" fontAlgn="ctr"/>
                      <a:r>
                        <a:rPr lang="es-MX" sz="1050" u="none" strike="noStrike">
                          <a:effectLst/>
                        </a:rPr>
                        <a:t>Porcentaje</a:t>
                      </a:r>
                      <a:endParaRPr lang="es-MX" sz="1050" b="1" i="0" u="none" strike="noStrike">
                        <a:solidFill>
                          <a:srgbClr val="000000"/>
                        </a:solidFill>
                        <a:effectLst/>
                        <a:latin typeface="Calibri"/>
                      </a:endParaRPr>
                    </a:p>
                  </a:txBody>
                  <a:tcPr marL="9525" marR="9525" marT="9525" marB="0" anchor="ctr"/>
                </a:tc>
                <a:tc>
                  <a:txBody>
                    <a:bodyPr/>
                    <a:lstStyle/>
                    <a:p>
                      <a:pPr algn="r" fontAlgn="ctr"/>
                      <a:r>
                        <a:rPr lang="es-MX" sz="1050" u="none" strike="noStrike" dirty="0">
                          <a:effectLst/>
                        </a:rPr>
                        <a:t>7.5%</a:t>
                      </a:r>
                      <a:endParaRPr lang="es-MX" sz="1050" b="0" i="0" u="none" strike="noStrike" dirty="0">
                        <a:solidFill>
                          <a:srgbClr val="000000"/>
                        </a:solidFill>
                        <a:effectLst/>
                        <a:latin typeface="Calibri"/>
                      </a:endParaRPr>
                    </a:p>
                  </a:txBody>
                  <a:tcPr marL="9525" marR="9525" marT="9525" marB="0" anchor="ctr"/>
                </a:tc>
                <a:tc>
                  <a:txBody>
                    <a:bodyPr/>
                    <a:lstStyle/>
                    <a:p>
                      <a:pPr algn="r" fontAlgn="ctr"/>
                      <a:r>
                        <a:rPr lang="es-MX" sz="1050" u="none" strike="noStrike" dirty="0">
                          <a:effectLst/>
                        </a:rPr>
                        <a:t>8.1%</a:t>
                      </a:r>
                      <a:endParaRPr lang="es-MX" sz="1050" b="0" i="0" u="none" strike="noStrike" dirty="0">
                        <a:solidFill>
                          <a:srgbClr val="000000"/>
                        </a:solidFill>
                        <a:effectLst/>
                        <a:latin typeface="Calibri"/>
                      </a:endParaRPr>
                    </a:p>
                  </a:txBody>
                  <a:tcPr marL="9525" marR="9525" marT="9525" marB="0" anchor="ctr"/>
                </a:tc>
                <a:tc>
                  <a:txBody>
                    <a:bodyPr/>
                    <a:lstStyle/>
                    <a:p>
                      <a:pPr algn="r" fontAlgn="ctr"/>
                      <a:r>
                        <a:rPr lang="es-MX" sz="1050" u="none" strike="noStrike">
                          <a:effectLst/>
                        </a:rPr>
                        <a:t>12.2%</a:t>
                      </a:r>
                      <a:endParaRPr lang="es-MX" sz="1050" b="0" i="0" u="none" strike="noStrike">
                        <a:solidFill>
                          <a:srgbClr val="000000"/>
                        </a:solidFill>
                        <a:effectLst/>
                        <a:latin typeface="Calibri"/>
                      </a:endParaRPr>
                    </a:p>
                  </a:txBody>
                  <a:tcPr marL="9525" marR="9525" marT="9525" marB="0" anchor="ctr"/>
                </a:tc>
                <a:tc>
                  <a:txBody>
                    <a:bodyPr/>
                    <a:lstStyle/>
                    <a:p>
                      <a:pPr algn="r" fontAlgn="ctr"/>
                      <a:r>
                        <a:rPr lang="es-MX" sz="1050" u="none" strike="noStrike">
                          <a:effectLst/>
                        </a:rPr>
                        <a:t>8.3%</a:t>
                      </a:r>
                      <a:endParaRPr lang="es-MX" sz="1050" b="0" i="0" u="none" strike="noStrike">
                        <a:solidFill>
                          <a:srgbClr val="000000"/>
                        </a:solidFill>
                        <a:effectLst/>
                        <a:latin typeface="Calibri"/>
                      </a:endParaRPr>
                    </a:p>
                  </a:txBody>
                  <a:tcPr marL="9525" marR="9525" marT="9525" marB="0" anchor="ctr"/>
                </a:tc>
                <a:tc>
                  <a:txBody>
                    <a:bodyPr/>
                    <a:lstStyle/>
                    <a:p>
                      <a:pPr algn="r" fontAlgn="ctr"/>
                      <a:r>
                        <a:rPr lang="es-MX" sz="1050" u="none" strike="noStrike">
                          <a:effectLst/>
                        </a:rPr>
                        <a:t>10.3%</a:t>
                      </a:r>
                      <a:endParaRPr lang="es-MX" sz="1050" b="0" i="0" u="none" strike="noStrike">
                        <a:solidFill>
                          <a:srgbClr val="000000"/>
                        </a:solidFill>
                        <a:effectLst/>
                        <a:latin typeface="Calibri"/>
                      </a:endParaRPr>
                    </a:p>
                  </a:txBody>
                  <a:tcPr marL="9525" marR="9525" marT="9525" marB="0" anchor="ctr"/>
                </a:tc>
                <a:tc>
                  <a:txBody>
                    <a:bodyPr/>
                    <a:lstStyle/>
                    <a:p>
                      <a:pPr algn="r" fontAlgn="ctr"/>
                      <a:r>
                        <a:rPr lang="es-MX" sz="1050" u="none" strike="noStrike" dirty="0">
                          <a:effectLst/>
                        </a:rPr>
                        <a:t>12.3%</a:t>
                      </a:r>
                      <a:endParaRPr lang="es-MX" sz="1050" b="0" i="0" u="none" strike="noStrike" dirty="0">
                        <a:solidFill>
                          <a:srgbClr val="000000"/>
                        </a:solidFill>
                        <a:effectLst/>
                        <a:latin typeface="Calibri"/>
                      </a:endParaRPr>
                    </a:p>
                  </a:txBody>
                  <a:tcPr marL="9525" marR="9525" marT="9525" marB="0" anchor="ctr"/>
                </a:tc>
                <a:extLst>
                  <a:ext uri="{0D108BD9-81ED-4DB2-BD59-A6C34878D82A}">
                    <a16:rowId xmlns:a16="http://schemas.microsoft.com/office/drawing/2014/main" val="10004"/>
                  </a:ext>
                </a:extLst>
              </a:tr>
            </a:tbl>
          </a:graphicData>
        </a:graphic>
      </p:graphicFrame>
      <p:graphicFrame>
        <p:nvGraphicFramePr>
          <p:cNvPr id="4" name="3 Tabla"/>
          <p:cNvGraphicFramePr>
            <a:graphicFrameLocks noGrp="1"/>
          </p:cNvGraphicFramePr>
          <p:nvPr>
            <p:extLst>
              <p:ext uri="{D42A27DB-BD31-4B8C-83A1-F6EECF244321}">
                <p14:modId xmlns:p14="http://schemas.microsoft.com/office/powerpoint/2010/main" val="714106557"/>
              </p:ext>
            </p:extLst>
          </p:nvPr>
        </p:nvGraphicFramePr>
        <p:xfrm>
          <a:off x="107506" y="3193232"/>
          <a:ext cx="8856981" cy="869383"/>
        </p:xfrm>
        <a:graphic>
          <a:graphicData uri="http://schemas.openxmlformats.org/drawingml/2006/table">
            <a:tbl>
              <a:tblPr>
                <a:tableStyleId>{35758FB7-9AC5-4552-8A53-C91805E547FA}</a:tableStyleId>
              </a:tblPr>
              <a:tblGrid>
                <a:gridCol w="1018045">
                  <a:extLst>
                    <a:ext uri="{9D8B030D-6E8A-4147-A177-3AD203B41FA5}">
                      <a16:colId xmlns:a16="http://schemas.microsoft.com/office/drawing/2014/main" val="20000"/>
                    </a:ext>
                  </a:extLst>
                </a:gridCol>
                <a:gridCol w="1119848">
                  <a:extLst>
                    <a:ext uri="{9D8B030D-6E8A-4147-A177-3AD203B41FA5}">
                      <a16:colId xmlns:a16="http://schemas.microsoft.com/office/drawing/2014/main" val="20001"/>
                    </a:ext>
                  </a:extLst>
                </a:gridCol>
                <a:gridCol w="1119848">
                  <a:extLst>
                    <a:ext uri="{9D8B030D-6E8A-4147-A177-3AD203B41FA5}">
                      <a16:colId xmlns:a16="http://schemas.microsoft.com/office/drawing/2014/main" val="20002"/>
                    </a:ext>
                  </a:extLst>
                </a:gridCol>
                <a:gridCol w="1119848">
                  <a:extLst>
                    <a:ext uri="{9D8B030D-6E8A-4147-A177-3AD203B41FA5}">
                      <a16:colId xmlns:a16="http://schemas.microsoft.com/office/drawing/2014/main" val="20003"/>
                    </a:ext>
                  </a:extLst>
                </a:gridCol>
                <a:gridCol w="1119848">
                  <a:extLst>
                    <a:ext uri="{9D8B030D-6E8A-4147-A177-3AD203B41FA5}">
                      <a16:colId xmlns:a16="http://schemas.microsoft.com/office/drawing/2014/main" val="20004"/>
                    </a:ext>
                  </a:extLst>
                </a:gridCol>
                <a:gridCol w="1119848">
                  <a:extLst>
                    <a:ext uri="{9D8B030D-6E8A-4147-A177-3AD203B41FA5}">
                      <a16:colId xmlns:a16="http://schemas.microsoft.com/office/drawing/2014/main" val="20005"/>
                    </a:ext>
                  </a:extLst>
                </a:gridCol>
                <a:gridCol w="1119848">
                  <a:extLst>
                    <a:ext uri="{9D8B030D-6E8A-4147-A177-3AD203B41FA5}">
                      <a16:colId xmlns:a16="http://schemas.microsoft.com/office/drawing/2014/main" val="20006"/>
                    </a:ext>
                  </a:extLst>
                </a:gridCol>
                <a:gridCol w="1119848">
                  <a:extLst>
                    <a:ext uri="{9D8B030D-6E8A-4147-A177-3AD203B41FA5}">
                      <a16:colId xmlns:a16="http://schemas.microsoft.com/office/drawing/2014/main" val="20007"/>
                    </a:ext>
                  </a:extLst>
                </a:gridCol>
              </a:tblGrid>
              <a:tr h="193831">
                <a:tc>
                  <a:txBody>
                    <a:bodyPr/>
                    <a:lstStyle/>
                    <a:p>
                      <a:pPr algn="ctr" fontAlgn="ctr"/>
                      <a:r>
                        <a:rPr lang="es-MX" sz="1050" u="none" strike="noStrike" dirty="0">
                          <a:effectLst/>
                        </a:rPr>
                        <a:t>Área</a:t>
                      </a:r>
                      <a:endParaRPr lang="es-MX" sz="1050" b="1" i="0" u="none" strike="noStrike" dirty="0">
                        <a:solidFill>
                          <a:srgbClr val="000000"/>
                        </a:solidFill>
                        <a:effectLst/>
                        <a:latin typeface="Calibri"/>
                      </a:endParaRPr>
                    </a:p>
                  </a:txBody>
                  <a:tcPr marL="8868" marR="8868" marT="8868" marB="0" anchor="ctr"/>
                </a:tc>
                <a:tc>
                  <a:txBody>
                    <a:bodyPr/>
                    <a:lstStyle/>
                    <a:p>
                      <a:pPr algn="ctr" fontAlgn="ctr"/>
                      <a:r>
                        <a:rPr lang="es-MX" sz="1050" u="none" strike="noStrike" dirty="0">
                          <a:effectLst/>
                        </a:rPr>
                        <a:t>Julio</a:t>
                      </a:r>
                      <a:endParaRPr lang="es-MX" sz="1050" b="1" i="0" u="none" strike="noStrike" dirty="0">
                        <a:solidFill>
                          <a:srgbClr val="000000"/>
                        </a:solidFill>
                        <a:effectLst/>
                        <a:latin typeface="Calibri"/>
                      </a:endParaRPr>
                    </a:p>
                  </a:txBody>
                  <a:tcPr marL="8868" marR="8868" marT="8868" marB="0" anchor="ctr"/>
                </a:tc>
                <a:tc>
                  <a:txBody>
                    <a:bodyPr/>
                    <a:lstStyle/>
                    <a:p>
                      <a:pPr algn="ctr" fontAlgn="ctr"/>
                      <a:r>
                        <a:rPr lang="es-MX" sz="1050" u="none" strike="noStrike" dirty="0">
                          <a:effectLst/>
                        </a:rPr>
                        <a:t>Agosto</a:t>
                      </a:r>
                      <a:endParaRPr lang="es-MX" sz="1050" b="1" i="0" u="none" strike="noStrike" dirty="0">
                        <a:solidFill>
                          <a:srgbClr val="000000"/>
                        </a:solidFill>
                        <a:effectLst/>
                        <a:latin typeface="Calibri"/>
                      </a:endParaRPr>
                    </a:p>
                  </a:txBody>
                  <a:tcPr marL="8868" marR="8868" marT="8868" marB="0" anchor="ctr"/>
                </a:tc>
                <a:tc>
                  <a:txBody>
                    <a:bodyPr/>
                    <a:lstStyle/>
                    <a:p>
                      <a:pPr algn="ctr" fontAlgn="ctr"/>
                      <a:r>
                        <a:rPr lang="es-MX" sz="1050" u="none" strike="noStrike" dirty="0">
                          <a:effectLst/>
                        </a:rPr>
                        <a:t>Septiembre</a:t>
                      </a:r>
                      <a:endParaRPr lang="es-MX" sz="1050" b="1" i="0" u="none" strike="noStrike" dirty="0">
                        <a:solidFill>
                          <a:srgbClr val="000000"/>
                        </a:solidFill>
                        <a:effectLst/>
                        <a:latin typeface="Calibri"/>
                      </a:endParaRPr>
                    </a:p>
                  </a:txBody>
                  <a:tcPr marL="8868" marR="8868" marT="8868" marB="0" anchor="ctr"/>
                </a:tc>
                <a:tc>
                  <a:txBody>
                    <a:bodyPr/>
                    <a:lstStyle/>
                    <a:p>
                      <a:pPr algn="ctr" fontAlgn="ctr"/>
                      <a:r>
                        <a:rPr lang="es-MX" sz="1050" u="none" strike="noStrike" dirty="0">
                          <a:effectLst/>
                        </a:rPr>
                        <a:t>Octubre</a:t>
                      </a:r>
                      <a:endParaRPr lang="es-MX" sz="1050" b="1" i="0" u="none" strike="noStrike" dirty="0">
                        <a:solidFill>
                          <a:srgbClr val="000000"/>
                        </a:solidFill>
                        <a:effectLst/>
                        <a:latin typeface="Calibri"/>
                      </a:endParaRPr>
                    </a:p>
                  </a:txBody>
                  <a:tcPr marL="8868" marR="8868" marT="8868" marB="0" anchor="ctr"/>
                </a:tc>
                <a:tc>
                  <a:txBody>
                    <a:bodyPr/>
                    <a:lstStyle/>
                    <a:p>
                      <a:pPr algn="ctr" fontAlgn="ctr"/>
                      <a:r>
                        <a:rPr lang="es-MX" sz="1050" u="none" strike="noStrike">
                          <a:effectLst/>
                        </a:rPr>
                        <a:t>Noviembre</a:t>
                      </a:r>
                      <a:endParaRPr lang="es-MX" sz="1050" b="1" i="0" u="none" strike="noStrike">
                        <a:solidFill>
                          <a:srgbClr val="000000"/>
                        </a:solidFill>
                        <a:effectLst/>
                        <a:latin typeface="Calibri"/>
                      </a:endParaRPr>
                    </a:p>
                  </a:txBody>
                  <a:tcPr marL="8868" marR="8868" marT="8868" marB="0" anchor="ctr"/>
                </a:tc>
                <a:tc>
                  <a:txBody>
                    <a:bodyPr/>
                    <a:lstStyle/>
                    <a:p>
                      <a:pPr algn="ctr" fontAlgn="ctr"/>
                      <a:r>
                        <a:rPr lang="es-MX" sz="1050" u="none" strike="noStrike">
                          <a:effectLst/>
                        </a:rPr>
                        <a:t>Diciembre</a:t>
                      </a:r>
                      <a:endParaRPr lang="es-MX" sz="1050" b="1" i="0" u="none" strike="noStrike">
                        <a:solidFill>
                          <a:srgbClr val="000000"/>
                        </a:solidFill>
                        <a:effectLst/>
                        <a:latin typeface="Calibri"/>
                      </a:endParaRPr>
                    </a:p>
                  </a:txBody>
                  <a:tcPr marL="8868" marR="8868" marT="8868" marB="0" anchor="ctr"/>
                </a:tc>
                <a:tc>
                  <a:txBody>
                    <a:bodyPr/>
                    <a:lstStyle/>
                    <a:p>
                      <a:pPr algn="ctr" fontAlgn="ctr"/>
                      <a:r>
                        <a:rPr lang="es-MX" sz="1050" u="none" strike="noStrike" dirty="0">
                          <a:effectLst/>
                        </a:rPr>
                        <a:t>Total</a:t>
                      </a:r>
                      <a:endParaRPr lang="es-MX" sz="1050" b="1" i="0" u="none" strike="noStrike" dirty="0">
                        <a:solidFill>
                          <a:srgbClr val="000000"/>
                        </a:solidFill>
                        <a:effectLst/>
                        <a:latin typeface="Calibri"/>
                      </a:endParaRPr>
                    </a:p>
                  </a:txBody>
                  <a:tcPr marL="8868" marR="8868" marT="8868" marB="0" anchor="ctr"/>
                </a:tc>
                <a:extLst>
                  <a:ext uri="{0D108BD9-81ED-4DB2-BD59-A6C34878D82A}">
                    <a16:rowId xmlns:a16="http://schemas.microsoft.com/office/drawing/2014/main" val="10000"/>
                  </a:ext>
                </a:extLst>
              </a:tr>
              <a:tr h="166211">
                <a:tc>
                  <a:txBody>
                    <a:bodyPr/>
                    <a:lstStyle/>
                    <a:p>
                      <a:pPr algn="l" fontAlgn="ctr"/>
                      <a:r>
                        <a:rPr lang="es-MX" sz="1050" u="none" strike="noStrike">
                          <a:effectLst/>
                        </a:rPr>
                        <a:t>Rectoría</a:t>
                      </a:r>
                      <a:endParaRPr lang="es-MX" sz="1050" b="1" i="0" u="none" strike="noStrike">
                        <a:solidFill>
                          <a:srgbClr val="000000"/>
                        </a:solidFill>
                        <a:effectLst/>
                        <a:latin typeface="Calibri"/>
                      </a:endParaRPr>
                    </a:p>
                  </a:txBody>
                  <a:tcPr marL="8868" marR="8868" marT="8868" marB="0" anchor="ctr"/>
                </a:tc>
                <a:tc>
                  <a:txBody>
                    <a:bodyPr/>
                    <a:lstStyle/>
                    <a:p>
                      <a:pPr algn="l" fontAlgn="ctr"/>
                      <a:r>
                        <a:rPr lang="es-MX" sz="1050" u="none" strike="noStrike">
                          <a:effectLst/>
                        </a:rPr>
                        <a:t> $        1,223,159.25 </a:t>
                      </a:r>
                      <a:endParaRPr lang="es-MX" sz="1050" b="0" i="0" u="none" strike="noStrike">
                        <a:solidFill>
                          <a:srgbClr val="000000"/>
                        </a:solidFill>
                        <a:effectLst/>
                        <a:latin typeface="Calibri"/>
                      </a:endParaRPr>
                    </a:p>
                  </a:txBody>
                  <a:tcPr marL="8868" marR="8868" marT="8868" marB="0" anchor="ctr"/>
                </a:tc>
                <a:tc>
                  <a:txBody>
                    <a:bodyPr/>
                    <a:lstStyle/>
                    <a:p>
                      <a:pPr algn="l" fontAlgn="ctr"/>
                      <a:r>
                        <a:rPr lang="es-MX" sz="1050" u="none" strike="noStrike">
                          <a:effectLst/>
                        </a:rPr>
                        <a:t> $              15,000.00 </a:t>
                      </a:r>
                      <a:endParaRPr lang="es-MX" sz="1050" b="0" i="0" u="none" strike="noStrike">
                        <a:solidFill>
                          <a:srgbClr val="000000"/>
                        </a:solidFill>
                        <a:effectLst/>
                        <a:latin typeface="Calibri"/>
                      </a:endParaRPr>
                    </a:p>
                  </a:txBody>
                  <a:tcPr marL="8868" marR="8868" marT="8868" marB="0" anchor="ctr"/>
                </a:tc>
                <a:tc>
                  <a:txBody>
                    <a:bodyPr/>
                    <a:lstStyle/>
                    <a:p>
                      <a:pPr algn="l" fontAlgn="ctr"/>
                      <a:r>
                        <a:rPr lang="es-MX" sz="1050" u="none" strike="noStrike">
                          <a:effectLst/>
                        </a:rPr>
                        <a:t> $        1,394,592.80 </a:t>
                      </a:r>
                      <a:endParaRPr lang="es-MX" sz="1050" b="0" i="0" u="none" strike="noStrike">
                        <a:solidFill>
                          <a:srgbClr val="000000"/>
                        </a:solidFill>
                        <a:effectLst/>
                        <a:latin typeface="Calibri"/>
                      </a:endParaRPr>
                    </a:p>
                  </a:txBody>
                  <a:tcPr marL="8868" marR="8868" marT="8868" marB="0" anchor="ctr"/>
                </a:tc>
                <a:tc>
                  <a:txBody>
                    <a:bodyPr/>
                    <a:lstStyle/>
                    <a:p>
                      <a:pPr algn="l" fontAlgn="ctr"/>
                      <a:r>
                        <a:rPr lang="es-MX" sz="1050" u="none" strike="noStrike">
                          <a:effectLst/>
                        </a:rPr>
                        <a:t> $           990,971.30 </a:t>
                      </a:r>
                      <a:endParaRPr lang="es-MX" sz="1050" b="0" i="0" u="none" strike="noStrike">
                        <a:solidFill>
                          <a:srgbClr val="000000"/>
                        </a:solidFill>
                        <a:effectLst/>
                        <a:latin typeface="Calibri"/>
                      </a:endParaRPr>
                    </a:p>
                  </a:txBody>
                  <a:tcPr marL="8868" marR="8868" marT="8868" marB="0" anchor="ctr"/>
                </a:tc>
                <a:tc>
                  <a:txBody>
                    <a:bodyPr/>
                    <a:lstStyle/>
                    <a:p>
                      <a:pPr algn="l" fontAlgn="ctr"/>
                      <a:r>
                        <a:rPr lang="es-MX" sz="1050" u="none" strike="noStrike" dirty="0">
                          <a:effectLst/>
                        </a:rPr>
                        <a:t> $        1,222,760.80 </a:t>
                      </a:r>
                      <a:endParaRPr lang="es-MX" sz="1050" b="0" i="0" u="none" strike="noStrike" dirty="0">
                        <a:solidFill>
                          <a:srgbClr val="000000"/>
                        </a:solidFill>
                        <a:effectLst/>
                        <a:latin typeface="Calibri"/>
                      </a:endParaRPr>
                    </a:p>
                  </a:txBody>
                  <a:tcPr marL="8868" marR="8868" marT="8868" marB="0" anchor="ctr"/>
                </a:tc>
                <a:tc>
                  <a:txBody>
                    <a:bodyPr/>
                    <a:lstStyle/>
                    <a:p>
                      <a:pPr algn="l" fontAlgn="ctr"/>
                      <a:r>
                        <a:rPr lang="es-MX" sz="1050" u="none" strike="noStrike" dirty="0">
                          <a:effectLst/>
                        </a:rPr>
                        <a:t> $           136,389.05 </a:t>
                      </a:r>
                      <a:endParaRPr lang="es-MX" sz="1050" b="0" i="0" u="none" strike="noStrike" dirty="0">
                        <a:solidFill>
                          <a:srgbClr val="000000"/>
                        </a:solidFill>
                        <a:effectLst/>
                        <a:latin typeface="Calibri"/>
                      </a:endParaRPr>
                    </a:p>
                  </a:txBody>
                  <a:tcPr marL="8868" marR="8868" marT="8868" marB="0" anchor="ctr"/>
                </a:tc>
                <a:tc>
                  <a:txBody>
                    <a:bodyPr/>
                    <a:lstStyle/>
                    <a:p>
                      <a:pPr algn="l" fontAlgn="ctr"/>
                      <a:r>
                        <a:rPr lang="es-MX" sz="1050" u="none" strike="noStrike" dirty="0">
                          <a:effectLst/>
                        </a:rPr>
                        <a:t> $     11,980,000.00 </a:t>
                      </a:r>
                      <a:endParaRPr lang="es-MX" sz="1050" b="1" i="0" u="none" strike="noStrike" dirty="0">
                        <a:solidFill>
                          <a:srgbClr val="000000"/>
                        </a:solidFill>
                        <a:effectLst/>
                        <a:latin typeface="Calibri"/>
                      </a:endParaRPr>
                    </a:p>
                  </a:txBody>
                  <a:tcPr marL="8868" marR="8868" marT="8868" marB="0" anchor="ctr"/>
                </a:tc>
                <a:extLst>
                  <a:ext uri="{0D108BD9-81ED-4DB2-BD59-A6C34878D82A}">
                    <a16:rowId xmlns:a16="http://schemas.microsoft.com/office/drawing/2014/main" val="10001"/>
                  </a:ext>
                </a:extLst>
              </a:tr>
              <a:tr h="144016">
                <a:tc>
                  <a:txBody>
                    <a:bodyPr/>
                    <a:lstStyle/>
                    <a:p>
                      <a:pPr algn="l" fontAlgn="ctr"/>
                      <a:r>
                        <a:rPr lang="es-MX" sz="1050" u="none" strike="noStrike">
                          <a:effectLst/>
                        </a:rPr>
                        <a:t>Secretaría </a:t>
                      </a:r>
                      <a:endParaRPr lang="es-MX" sz="1050" b="1" i="0" u="none" strike="noStrike">
                        <a:solidFill>
                          <a:srgbClr val="000000"/>
                        </a:solidFill>
                        <a:effectLst/>
                        <a:latin typeface="Calibri"/>
                      </a:endParaRPr>
                    </a:p>
                  </a:txBody>
                  <a:tcPr marL="8868" marR="8868" marT="8868" marB="0" anchor="ctr"/>
                </a:tc>
                <a:tc>
                  <a:txBody>
                    <a:bodyPr/>
                    <a:lstStyle/>
                    <a:p>
                      <a:pPr algn="l" fontAlgn="ctr"/>
                      <a:r>
                        <a:rPr lang="es-MX" sz="1050" u="none" strike="noStrike">
                          <a:effectLst/>
                        </a:rPr>
                        <a:t> $        3,569,625.49 </a:t>
                      </a:r>
                      <a:endParaRPr lang="es-MX" sz="1050" b="0" i="0" u="none" strike="noStrike">
                        <a:solidFill>
                          <a:srgbClr val="000000"/>
                        </a:solidFill>
                        <a:effectLst/>
                        <a:latin typeface="Calibri"/>
                      </a:endParaRPr>
                    </a:p>
                  </a:txBody>
                  <a:tcPr marL="8868" marR="8868" marT="8868" marB="0" anchor="ctr"/>
                </a:tc>
                <a:tc>
                  <a:txBody>
                    <a:bodyPr/>
                    <a:lstStyle/>
                    <a:p>
                      <a:pPr algn="l" fontAlgn="ctr"/>
                      <a:r>
                        <a:rPr lang="es-MX" sz="1050" u="none" strike="noStrike">
                          <a:effectLst/>
                        </a:rPr>
                        <a:t> $           957,322.49 </a:t>
                      </a:r>
                      <a:endParaRPr lang="es-MX" sz="1050" b="0" i="0" u="none" strike="noStrike">
                        <a:solidFill>
                          <a:srgbClr val="000000"/>
                        </a:solidFill>
                        <a:effectLst/>
                        <a:latin typeface="Calibri"/>
                      </a:endParaRPr>
                    </a:p>
                  </a:txBody>
                  <a:tcPr marL="8868" marR="8868" marT="8868" marB="0" anchor="ctr"/>
                </a:tc>
                <a:tc>
                  <a:txBody>
                    <a:bodyPr/>
                    <a:lstStyle/>
                    <a:p>
                      <a:pPr algn="l" fontAlgn="ctr"/>
                      <a:r>
                        <a:rPr lang="es-MX" sz="1050" u="none" strike="noStrike">
                          <a:effectLst/>
                        </a:rPr>
                        <a:t> $        3,732,848.38 </a:t>
                      </a:r>
                      <a:endParaRPr lang="es-MX" sz="1050" b="0" i="0" u="none" strike="noStrike">
                        <a:solidFill>
                          <a:srgbClr val="000000"/>
                        </a:solidFill>
                        <a:effectLst/>
                        <a:latin typeface="Calibri"/>
                      </a:endParaRPr>
                    </a:p>
                  </a:txBody>
                  <a:tcPr marL="8868" marR="8868" marT="8868" marB="0" anchor="ctr"/>
                </a:tc>
                <a:tc>
                  <a:txBody>
                    <a:bodyPr/>
                    <a:lstStyle/>
                    <a:p>
                      <a:pPr algn="l" fontAlgn="ctr"/>
                      <a:r>
                        <a:rPr lang="es-MX" sz="1050" u="none" strike="noStrike">
                          <a:effectLst/>
                        </a:rPr>
                        <a:t> $        3,189,357.96 </a:t>
                      </a:r>
                      <a:endParaRPr lang="es-MX" sz="1050" b="0" i="0" u="none" strike="noStrike">
                        <a:solidFill>
                          <a:srgbClr val="000000"/>
                        </a:solidFill>
                        <a:effectLst/>
                        <a:latin typeface="Calibri"/>
                      </a:endParaRPr>
                    </a:p>
                  </a:txBody>
                  <a:tcPr marL="8868" marR="8868" marT="8868" marB="0" anchor="ctr"/>
                </a:tc>
                <a:tc>
                  <a:txBody>
                    <a:bodyPr/>
                    <a:lstStyle/>
                    <a:p>
                      <a:pPr algn="l" fontAlgn="ctr"/>
                      <a:r>
                        <a:rPr lang="es-MX" sz="1050" u="none" strike="noStrike">
                          <a:effectLst/>
                        </a:rPr>
                        <a:t> $        4,762,191.46 </a:t>
                      </a:r>
                      <a:endParaRPr lang="es-MX" sz="1050" b="0" i="0" u="none" strike="noStrike">
                        <a:solidFill>
                          <a:srgbClr val="000000"/>
                        </a:solidFill>
                        <a:effectLst/>
                        <a:latin typeface="Calibri"/>
                      </a:endParaRPr>
                    </a:p>
                  </a:txBody>
                  <a:tcPr marL="8868" marR="8868" marT="8868" marB="0" anchor="ctr"/>
                </a:tc>
                <a:tc>
                  <a:txBody>
                    <a:bodyPr/>
                    <a:lstStyle/>
                    <a:p>
                      <a:pPr algn="l" fontAlgn="ctr"/>
                      <a:r>
                        <a:rPr lang="es-MX" sz="1050" u="none" strike="noStrike">
                          <a:effectLst/>
                        </a:rPr>
                        <a:t> $        2,670,154.35 </a:t>
                      </a:r>
                      <a:endParaRPr lang="es-MX" sz="1050" b="0" i="0" u="none" strike="noStrike">
                        <a:solidFill>
                          <a:srgbClr val="000000"/>
                        </a:solidFill>
                        <a:effectLst/>
                        <a:latin typeface="Calibri"/>
                      </a:endParaRPr>
                    </a:p>
                  </a:txBody>
                  <a:tcPr marL="8868" marR="8868" marT="8868" marB="0" anchor="ctr"/>
                </a:tc>
                <a:tc>
                  <a:txBody>
                    <a:bodyPr/>
                    <a:lstStyle/>
                    <a:p>
                      <a:pPr algn="l" fontAlgn="ctr"/>
                      <a:r>
                        <a:rPr lang="es-MX" sz="1050" u="none" strike="noStrike">
                          <a:effectLst/>
                        </a:rPr>
                        <a:t> $     45,893,420.00 </a:t>
                      </a:r>
                      <a:endParaRPr lang="es-MX" sz="1050" b="1" i="0" u="none" strike="noStrike">
                        <a:solidFill>
                          <a:srgbClr val="000000"/>
                        </a:solidFill>
                        <a:effectLst/>
                        <a:latin typeface="Calibri"/>
                      </a:endParaRPr>
                    </a:p>
                  </a:txBody>
                  <a:tcPr marL="8868" marR="8868" marT="8868" marB="0" anchor="ctr"/>
                </a:tc>
                <a:extLst>
                  <a:ext uri="{0D108BD9-81ED-4DB2-BD59-A6C34878D82A}">
                    <a16:rowId xmlns:a16="http://schemas.microsoft.com/office/drawing/2014/main" val="10002"/>
                  </a:ext>
                </a:extLst>
              </a:tr>
              <a:tr h="126764">
                <a:tc>
                  <a:txBody>
                    <a:bodyPr/>
                    <a:lstStyle/>
                    <a:p>
                      <a:pPr algn="r" fontAlgn="ctr"/>
                      <a:r>
                        <a:rPr lang="es-MX" sz="1050" u="none" strike="noStrike" dirty="0">
                          <a:effectLst/>
                        </a:rPr>
                        <a:t>Total</a:t>
                      </a:r>
                      <a:endParaRPr lang="es-MX" sz="1050" b="1" i="0" u="none" strike="noStrike" dirty="0">
                        <a:solidFill>
                          <a:srgbClr val="000000"/>
                        </a:solidFill>
                        <a:effectLst/>
                        <a:latin typeface="Calibri"/>
                      </a:endParaRPr>
                    </a:p>
                  </a:txBody>
                  <a:tcPr marL="8868" marR="8868" marT="8868" marB="0" anchor="ctr"/>
                </a:tc>
                <a:tc>
                  <a:txBody>
                    <a:bodyPr/>
                    <a:lstStyle/>
                    <a:p>
                      <a:pPr algn="l" fontAlgn="ctr"/>
                      <a:r>
                        <a:rPr lang="es-MX" sz="1050" u="none" strike="noStrike">
                          <a:effectLst/>
                        </a:rPr>
                        <a:t> $        4,792,784.74 </a:t>
                      </a:r>
                      <a:endParaRPr lang="es-MX" sz="1050" b="1" i="0" u="none" strike="noStrike">
                        <a:solidFill>
                          <a:srgbClr val="000000"/>
                        </a:solidFill>
                        <a:effectLst/>
                        <a:latin typeface="Calibri"/>
                      </a:endParaRPr>
                    </a:p>
                  </a:txBody>
                  <a:tcPr marL="8868" marR="8868" marT="8868" marB="0" anchor="ctr"/>
                </a:tc>
                <a:tc>
                  <a:txBody>
                    <a:bodyPr/>
                    <a:lstStyle/>
                    <a:p>
                      <a:pPr algn="l" fontAlgn="ctr"/>
                      <a:r>
                        <a:rPr lang="es-MX" sz="1050" u="none" strike="noStrike">
                          <a:effectLst/>
                        </a:rPr>
                        <a:t> $           972,322.49 </a:t>
                      </a:r>
                      <a:endParaRPr lang="es-MX" sz="1050" b="1" i="0" u="none" strike="noStrike">
                        <a:solidFill>
                          <a:srgbClr val="000000"/>
                        </a:solidFill>
                        <a:effectLst/>
                        <a:latin typeface="Calibri"/>
                      </a:endParaRPr>
                    </a:p>
                  </a:txBody>
                  <a:tcPr marL="8868" marR="8868" marT="8868" marB="0" anchor="ctr"/>
                </a:tc>
                <a:tc>
                  <a:txBody>
                    <a:bodyPr/>
                    <a:lstStyle/>
                    <a:p>
                      <a:pPr algn="l" fontAlgn="ctr"/>
                      <a:r>
                        <a:rPr lang="es-MX" sz="1050" u="none" strike="noStrike">
                          <a:effectLst/>
                        </a:rPr>
                        <a:t> $        5,127,441.18 </a:t>
                      </a:r>
                      <a:endParaRPr lang="es-MX" sz="1050" b="1" i="0" u="none" strike="noStrike">
                        <a:solidFill>
                          <a:srgbClr val="000000"/>
                        </a:solidFill>
                        <a:effectLst/>
                        <a:latin typeface="Calibri"/>
                      </a:endParaRPr>
                    </a:p>
                  </a:txBody>
                  <a:tcPr marL="8868" marR="8868" marT="8868" marB="0" anchor="ctr"/>
                </a:tc>
                <a:tc>
                  <a:txBody>
                    <a:bodyPr/>
                    <a:lstStyle/>
                    <a:p>
                      <a:pPr algn="l" fontAlgn="ctr"/>
                      <a:r>
                        <a:rPr lang="es-MX" sz="1050" u="none" strike="noStrike">
                          <a:effectLst/>
                        </a:rPr>
                        <a:t> $        4,180,329.26 </a:t>
                      </a:r>
                      <a:endParaRPr lang="es-MX" sz="1050" b="1" i="0" u="none" strike="noStrike">
                        <a:solidFill>
                          <a:srgbClr val="000000"/>
                        </a:solidFill>
                        <a:effectLst/>
                        <a:latin typeface="Calibri"/>
                      </a:endParaRPr>
                    </a:p>
                  </a:txBody>
                  <a:tcPr marL="8868" marR="8868" marT="8868" marB="0" anchor="ctr"/>
                </a:tc>
                <a:tc>
                  <a:txBody>
                    <a:bodyPr/>
                    <a:lstStyle/>
                    <a:p>
                      <a:pPr algn="l" fontAlgn="ctr"/>
                      <a:r>
                        <a:rPr lang="es-MX" sz="1050" u="none" strike="noStrike">
                          <a:effectLst/>
                        </a:rPr>
                        <a:t> $        5,984,952.26 </a:t>
                      </a:r>
                      <a:endParaRPr lang="es-MX" sz="1050" b="1" i="0" u="none" strike="noStrike">
                        <a:solidFill>
                          <a:srgbClr val="000000"/>
                        </a:solidFill>
                        <a:effectLst/>
                        <a:latin typeface="Calibri"/>
                      </a:endParaRPr>
                    </a:p>
                  </a:txBody>
                  <a:tcPr marL="8868" marR="8868" marT="8868" marB="0" anchor="ctr"/>
                </a:tc>
                <a:tc>
                  <a:txBody>
                    <a:bodyPr/>
                    <a:lstStyle/>
                    <a:p>
                      <a:pPr algn="l" fontAlgn="ctr"/>
                      <a:r>
                        <a:rPr lang="es-MX" sz="1050" u="none" strike="noStrike">
                          <a:effectLst/>
                        </a:rPr>
                        <a:t> $        2,806,543.40 </a:t>
                      </a:r>
                      <a:endParaRPr lang="es-MX" sz="1050" b="1" i="0" u="none" strike="noStrike">
                        <a:solidFill>
                          <a:srgbClr val="000000"/>
                        </a:solidFill>
                        <a:effectLst/>
                        <a:latin typeface="Calibri"/>
                      </a:endParaRPr>
                    </a:p>
                  </a:txBody>
                  <a:tcPr marL="8868" marR="8868" marT="8868" marB="0" anchor="ctr"/>
                </a:tc>
                <a:tc>
                  <a:txBody>
                    <a:bodyPr/>
                    <a:lstStyle/>
                    <a:p>
                      <a:pPr algn="l" fontAlgn="ctr"/>
                      <a:r>
                        <a:rPr lang="es-MX" sz="1050" u="none" strike="noStrike">
                          <a:effectLst/>
                        </a:rPr>
                        <a:t> $     57,873,420.00 </a:t>
                      </a:r>
                      <a:endParaRPr lang="es-MX" sz="1050" b="1" i="0" u="none" strike="noStrike">
                        <a:solidFill>
                          <a:srgbClr val="000000"/>
                        </a:solidFill>
                        <a:effectLst/>
                        <a:latin typeface="Calibri"/>
                      </a:endParaRPr>
                    </a:p>
                  </a:txBody>
                  <a:tcPr marL="8868" marR="8868" marT="8868" marB="0" anchor="ctr"/>
                </a:tc>
                <a:extLst>
                  <a:ext uri="{0D108BD9-81ED-4DB2-BD59-A6C34878D82A}">
                    <a16:rowId xmlns:a16="http://schemas.microsoft.com/office/drawing/2014/main" val="10003"/>
                  </a:ext>
                </a:extLst>
              </a:tr>
              <a:tr h="109512">
                <a:tc>
                  <a:txBody>
                    <a:bodyPr/>
                    <a:lstStyle/>
                    <a:p>
                      <a:pPr algn="r" fontAlgn="ctr"/>
                      <a:r>
                        <a:rPr lang="es-MX" sz="1050" u="none" strike="noStrike">
                          <a:effectLst/>
                        </a:rPr>
                        <a:t>Porcentaje</a:t>
                      </a:r>
                      <a:endParaRPr lang="es-MX" sz="1050" b="1" i="0" u="none" strike="noStrike">
                        <a:solidFill>
                          <a:srgbClr val="000000"/>
                        </a:solidFill>
                        <a:effectLst/>
                        <a:latin typeface="Calibri"/>
                      </a:endParaRPr>
                    </a:p>
                  </a:txBody>
                  <a:tcPr marL="8868" marR="8868" marT="8868" marB="0" anchor="ctr"/>
                </a:tc>
                <a:tc>
                  <a:txBody>
                    <a:bodyPr/>
                    <a:lstStyle/>
                    <a:p>
                      <a:pPr algn="r" fontAlgn="ctr"/>
                      <a:r>
                        <a:rPr lang="es-MX" sz="1050" u="none" strike="noStrike">
                          <a:effectLst/>
                        </a:rPr>
                        <a:t>8.3%</a:t>
                      </a:r>
                      <a:endParaRPr lang="es-MX" sz="1050" b="0" i="0" u="none" strike="noStrike">
                        <a:solidFill>
                          <a:srgbClr val="000000"/>
                        </a:solidFill>
                        <a:effectLst/>
                        <a:latin typeface="Calibri"/>
                      </a:endParaRPr>
                    </a:p>
                  </a:txBody>
                  <a:tcPr marL="8868" marR="8868" marT="8868" marB="0" anchor="ctr"/>
                </a:tc>
                <a:tc>
                  <a:txBody>
                    <a:bodyPr/>
                    <a:lstStyle/>
                    <a:p>
                      <a:pPr algn="r" fontAlgn="ctr"/>
                      <a:r>
                        <a:rPr lang="es-MX" sz="1050" u="none" strike="noStrike">
                          <a:effectLst/>
                        </a:rPr>
                        <a:t>1.7%</a:t>
                      </a:r>
                      <a:endParaRPr lang="es-MX" sz="1050" b="0" i="0" u="none" strike="noStrike">
                        <a:solidFill>
                          <a:srgbClr val="000000"/>
                        </a:solidFill>
                        <a:effectLst/>
                        <a:latin typeface="Calibri"/>
                      </a:endParaRPr>
                    </a:p>
                  </a:txBody>
                  <a:tcPr marL="8868" marR="8868" marT="8868" marB="0" anchor="ctr"/>
                </a:tc>
                <a:tc>
                  <a:txBody>
                    <a:bodyPr/>
                    <a:lstStyle/>
                    <a:p>
                      <a:pPr algn="r" fontAlgn="ctr"/>
                      <a:r>
                        <a:rPr lang="es-MX" sz="1050" u="none" strike="noStrike">
                          <a:effectLst/>
                        </a:rPr>
                        <a:t>8.9%</a:t>
                      </a:r>
                      <a:endParaRPr lang="es-MX" sz="1050" b="0" i="0" u="none" strike="noStrike">
                        <a:solidFill>
                          <a:srgbClr val="000000"/>
                        </a:solidFill>
                        <a:effectLst/>
                        <a:latin typeface="Calibri"/>
                      </a:endParaRPr>
                    </a:p>
                  </a:txBody>
                  <a:tcPr marL="8868" marR="8868" marT="8868" marB="0" anchor="ctr"/>
                </a:tc>
                <a:tc>
                  <a:txBody>
                    <a:bodyPr/>
                    <a:lstStyle/>
                    <a:p>
                      <a:pPr algn="r" fontAlgn="ctr"/>
                      <a:r>
                        <a:rPr lang="es-MX" sz="1050" u="none" strike="noStrike">
                          <a:effectLst/>
                        </a:rPr>
                        <a:t>7.2%</a:t>
                      </a:r>
                      <a:endParaRPr lang="es-MX" sz="1050" b="0" i="0" u="none" strike="noStrike">
                        <a:solidFill>
                          <a:srgbClr val="000000"/>
                        </a:solidFill>
                        <a:effectLst/>
                        <a:latin typeface="Calibri"/>
                      </a:endParaRPr>
                    </a:p>
                  </a:txBody>
                  <a:tcPr marL="8868" marR="8868" marT="8868" marB="0" anchor="ctr"/>
                </a:tc>
                <a:tc>
                  <a:txBody>
                    <a:bodyPr/>
                    <a:lstStyle/>
                    <a:p>
                      <a:pPr algn="r" fontAlgn="ctr"/>
                      <a:r>
                        <a:rPr lang="es-MX" sz="1050" u="none" strike="noStrike">
                          <a:effectLst/>
                        </a:rPr>
                        <a:t>10.3%</a:t>
                      </a:r>
                      <a:endParaRPr lang="es-MX" sz="1050" b="0" i="0" u="none" strike="noStrike">
                        <a:solidFill>
                          <a:srgbClr val="000000"/>
                        </a:solidFill>
                        <a:effectLst/>
                        <a:latin typeface="Calibri"/>
                      </a:endParaRPr>
                    </a:p>
                  </a:txBody>
                  <a:tcPr marL="8868" marR="8868" marT="8868" marB="0" anchor="ctr"/>
                </a:tc>
                <a:tc>
                  <a:txBody>
                    <a:bodyPr/>
                    <a:lstStyle/>
                    <a:p>
                      <a:pPr algn="r" fontAlgn="ctr"/>
                      <a:r>
                        <a:rPr lang="es-MX" sz="1050" u="none" strike="noStrike">
                          <a:effectLst/>
                        </a:rPr>
                        <a:t>4.8%</a:t>
                      </a:r>
                      <a:endParaRPr lang="es-MX" sz="1050" b="0" i="0" u="none" strike="noStrike">
                        <a:solidFill>
                          <a:srgbClr val="000000"/>
                        </a:solidFill>
                        <a:effectLst/>
                        <a:latin typeface="Calibri"/>
                      </a:endParaRPr>
                    </a:p>
                  </a:txBody>
                  <a:tcPr marL="8868" marR="8868" marT="8868" marB="0" anchor="ctr"/>
                </a:tc>
                <a:tc>
                  <a:txBody>
                    <a:bodyPr/>
                    <a:lstStyle/>
                    <a:p>
                      <a:pPr algn="r" fontAlgn="ctr"/>
                      <a:r>
                        <a:rPr lang="es-MX" sz="1050" u="none" strike="noStrike" dirty="0">
                          <a:effectLst/>
                        </a:rPr>
                        <a:t>100%</a:t>
                      </a:r>
                      <a:endParaRPr lang="es-MX" sz="1050" b="0" i="0" u="none" strike="noStrike" dirty="0">
                        <a:solidFill>
                          <a:srgbClr val="000000"/>
                        </a:solidFill>
                        <a:effectLst/>
                        <a:latin typeface="Calibri"/>
                      </a:endParaRPr>
                    </a:p>
                  </a:txBody>
                  <a:tcPr marL="8868" marR="8868" marT="8868" marB="0" anchor="ctr"/>
                </a:tc>
                <a:extLst>
                  <a:ext uri="{0D108BD9-81ED-4DB2-BD59-A6C34878D82A}">
                    <a16:rowId xmlns:a16="http://schemas.microsoft.com/office/drawing/2014/main" val="10004"/>
                  </a:ext>
                </a:extLst>
              </a:tr>
            </a:tbl>
          </a:graphicData>
        </a:graphic>
      </p:graphicFrame>
      <p:sp>
        <p:nvSpPr>
          <p:cNvPr id="6" name="5 CuadroTexto"/>
          <p:cNvSpPr txBox="1"/>
          <p:nvPr/>
        </p:nvSpPr>
        <p:spPr>
          <a:xfrm>
            <a:off x="3794534" y="1192192"/>
            <a:ext cx="1275798" cy="369332"/>
          </a:xfrm>
          <a:prstGeom prst="rect">
            <a:avLst/>
          </a:prstGeom>
          <a:noFill/>
        </p:spPr>
        <p:txBody>
          <a:bodyPr wrap="none" rtlCol="0">
            <a:spAutoFit/>
          </a:bodyPr>
          <a:lstStyle/>
          <a:p>
            <a:r>
              <a:rPr lang="es-MX" dirty="0" smtClean="0"/>
              <a:t>Enero-junio</a:t>
            </a:r>
            <a:endParaRPr lang="es-MX" dirty="0"/>
          </a:p>
        </p:txBody>
      </p:sp>
      <p:sp>
        <p:nvSpPr>
          <p:cNvPr id="10" name="9 CuadroTexto"/>
          <p:cNvSpPr txBox="1"/>
          <p:nvPr/>
        </p:nvSpPr>
        <p:spPr>
          <a:xfrm>
            <a:off x="3623461" y="2704360"/>
            <a:ext cx="1617943" cy="369332"/>
          </a:xfrm>
          <a:prstGeom prst="rect">
            <a:avLst/>
          </a:prstGeom>
          <a:noFill/>
        </p:spPr>
        <p:txBody>
          <a:bodyPr wrap="none" rtlCol="0">
            <a:spAutoFit/>
          </a:bodyPr>
          <a:lstStyle/>
          <a:p>
            <a:pPr algn="ctr"/>
            <a:r>
              <a:rPr lang="es-MX" dirty="0" smtClean="0"/>
              <a:t>Julio-diciembre</a:t>
            </a:r>
            <a:endParaRPr lang="es-MX" dirty="0"/>
          </a:p>
        </p:txBody>
      </p:sp>
      <p:graphicFrame>
        <p:nvGraphicFramePr>
          <p:cNvPr id="11" name="2 Gráfico"/>
          <p:cNvGraphicFramePr>
            <a:graphicFrameLocks/>
          </p:cNvGraphicFramePr>
          <p:nvPr>
            <p:extLst>
              <p:ext uri="{D42A27DB-BD31-4B8C-83A1-F6EECF244321}">
                <p14:modId xmlns:p14="http://schemas.microsoft.com/office/powerpoint/2010/main" val="2250288716"/>
              </p:ext>
            </p:extLst>
          </p:nvPr>
        </p:nvGraphicFramePr>
        <p:xfrm>
          <a:off x="763835" y="4293096"/>
          <a:ext cx="7544321" cy="2226271"/>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0143372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2272</TotalTime>
  <Words>2209</Words>
  <Application>Microsoft Office PowerPoint</Application>
  <PresentationFormat>Presentación en pantalla (4:3)</PresentationFormat>
  <Paragraphs>587</Paragraphs>
  <Slides>15</Slides>
  <Notes>3</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15</vt:i4>
      </vt:variant>
    </vt:vector>
  </HeadingPairs>
  <TitlesOfParts>
    <vt:vector size="20" baseType="lpstr">
      <vt:lpstr>Arial</vt:lpstr>
      <vt:lpstr>Calibri</vt:lpstr>
      <vt:lpstr>Tahoma</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Avazquez</dc:creator>
  <cp:lastModifiedBy>SU-OTCA01</cp:lastModifiedBy>
  <cp:revision>130</cp:revision>
  <cp:lastPrinted>2016-10-27T13:06:23Z</cp:lastPrinted>
  <dcterms:created xsi:type="dcterms:W3CDTF">2014-11-12T00:24:51Z</dcterms:created>
  <dcterms:modified xsi:type="dcterms:W3CDTF">2016-10-27T23:26:39Z</dcterms:modified>
</cp:coreProperties>
</file>