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323" r:id="rId2"/>
    <p:sldId id="325" r:id="rId3"/>
    <p:sldId id="387" r:id="rId4"/>
    <p:sldId id="390" r:id="rId5"/>
    <p:sldId id="391" r:id="rId6"/>
    <p:sldId id="392" r:id="rId7"/>
    <p:sldId id="393" r:id="rId8"/>
    <p:sldId id="386" r:id="rId9"/>
    <p:sldId id="396" r:id="rId10"/>
    <p:sldId id="388" r:id="rId11"/>
    <p:sldId id="377" r:id="rId12"/>
    <p:sldId id="397" r:id="rId13"/>
    <p:sldId id="394" r:id="rId14"/>
    <p:sldId id="369" r:id="rId15"/>
  </p:sldIdLst>
  <p:sldSz cx="9144000" cy="6858000" type="screen4x3"/>
  <p:notesSz cx="7010400" cy="9236075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rturo" initials="AR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C754F"/>
    <a:srgbClr val="43744E"/>
    <a:srgbClr val="616C4D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Estilo oscuro 1 - Énfasis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BC89EF96-8CEA-46FF-86C4-4CE0E7609802}" styleName="Estilo claro 3 - Acento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C2FFA5D-87B4-456A-9821-1D502468CF0F}" styleName="Estilo temático 1 - Énfasis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D113A9D2-9D6B-4929-AA2D-F23B5EE8CBE7}" styleName="Estilo temático 2 - Énfasis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012ECD-51FC-41F1-AA8D-1B2483CD663E}" styleName="Estilo claro 2 - Acento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Estilo claro 1 - Acent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Estilo medio 1 - Énfasis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065"/>
    <p:restoredTop sz="95660" autoAdjust="0"/>
  </p:normalViewPr>
  <p:slideViewPr>
    <p:cSldViewPr>
      <p:cViewPr varScale="1">
        <p:scale>
          <a:sx n="88" d="100"/>
          <a:sy n="88" d="100"/>
        </p:scale>
        <p:origin x="702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3408"/>
          </a:xfrm>
          <a:prstGeom prst="rect">
            <a:avLst/>
          </a:prstGeom>
        </p:spPr>
        <p:txBody>
          <a:bodyPr vert="horz" lIns="92830" tIns="46415" rIns="92830" bIns="46415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3408"/>
          </a:xfrm>
          <a:prstGeom prst="rect">
            <a:avLst/>
          </a:prstGeom>
        </p:spPr>
        <p:txBody>
          <a:bodyPr vert="horz" lIns="92830" tIns="46415" rIns="92830" bIns="46415" rtlCol="0"/>
          <a:lstStyle>
            <a:lvl1pPr algn="r">
              <a:defRPr sz="1200"/>
            </a:lvl1pPr>
          </a:lstStyle>
          <a:p>
            <a:fld id="{0CB26CB1-92AD-4EE4-B8F2-1C096D7FDD03}" type="datetimeFigureOut">
              <a:rPr lang="es-MX" smtClean="0"/>
              <a:t>16/03/2017</a:t>
            </a:fld>
            <a:endParaRPr lang="es-MX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427163" y="1154113"/>
            <a:ext cx="4156075" cy="31178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830" tIns="46415" rIns="92830" bIns="46415" rtlCol="0" anchor="ctr"/>
          <a:lstStyle/>
          <a:p>
            <a:endParaRPr lang="es-MX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701040" y="4444861"/>
            <a:ext cx="5608320" cy="3636705"/>
          </a:xfrm>
          <a:prstGeom prst="rect">
            <a:avLst/>
          </a:prstGeom>
        </p:spPr>
        <p:txBody>
          <a:bodyPr vert="horz" lIns="92830" tIns="46415" rIns="92830" bIns="46415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772669"/>
            <a:ext cx="3037840" cy="463407"/>
          </a:xfrm>
          <a:prstGeom prst="rect">
            <a:avLst/>
          </a:prstGeom>
        </p:spPr>
        <p:txBody>
          <a:bodyPr vert="horz" lIns="92830" tIns="46415" rIns="92830" bIns="46415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970938" y="8772669"/>
            <a:ext cx="3037840" cy="463407"/>
          </a:xfrm>
          <a:prstGeom prst="rect">
            <a:avLst/>
          </a:prstGeom>
        </p:spPr>
        <p:txBody>
          <a:bodyPr vert="horz" lIns="92830" tIns="46415" rIns="92830" bIns="46415" rtlCol="0" anchor="b"/>
          <a:lstStyle>
            <a:lvl1pPr algn="r">
              <a:defRPr sz="1200"/>
            </a:lvl1pPr>
          </a:lstStyle>
          <a:p>
            <a:fld id="{7831C1E7-A38B-414C-86A1-42DBE1CB902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7058163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A7606-4D4B-4BE2-AE93-DCE119BCB8C1}" type="datetimeFigureOut">
              <a:rPr lang="es-MX" smtClean="0"/>
              <a:pPr/>
              <a:t>16/03/2017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BDE21-2C13-4CDF-B700-C54E7FA8EBD4}" type="slidenum">
              <a:rPr lang="es-MX" smtClean="0"/>
              <a:pPr/>
              <a:t>‹Nº›</a:t>
            </a:fld>
            <a:endParaRPr lang="es-MX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934970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A7606-4D4B-4BE2-AE93-DCE119BCB8C1}" type="datetimeFigureOut">
              <a:rPr lang="es-MX" smtClean="0"/>
              <a:pPr/>
              <a:t>16/03/2017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BDE21-2C13-4CDF-B700-C54E7FA8EBD4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7543326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A7606-4D4B-4BE2-AE93-DCE119BCB8C1}" type="datetimeFigureOut">
              <a:rPr lang="es-MX" smtClean="0"/>
              <a:pPr/>
              <a:t>16/03/2017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BDE21-2C13-4CDF-B700-C54E7FA8EBD4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4493087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A7606-4D4B-4BE2-AE93-DCE119BCB8C1}" type="datetimeFigureOut">
              <a:rPr lang="es-MX" smtClean="0"/>
              <a:pPr/>
              <a:t>16/03/2017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BDE21-2C13-4CDF-B700-C54E7FA8EBD4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8735991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A7606-4D4B-4BE2-AE93-DCE119BCB8C1}" type="datetimeFigureOut">
              <a:rPr lang="es-MX" smtClean="0"/>
              <a:pPr/>
              <a:t>16/03/2017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BDE21-2C13-4CDF-B700-C54E7FA8EBD4}" type="slidenum">
              <a:rPr lang="es-MX" smtClean="0"/>
              <a:pPr/>
              <a:t>‹Nº›</a:t>
            </a:fld>
            <a:endParaRPr lang="es-MX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38450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A7606-4D4B-4BE2-AE93-DCE119BCB8C1}" type="datetimeFigureOut">
              <a:rPr lang="es-MX" smtClean="0"/>
              <a:pPr/>
              <a:t>16/03/2017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BDE21-2C13-4CDF-B700-C54E7FA8EBD4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759207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A7606-4D4B-4BE2-AE93-DCE119BCB8C1}" type="datetimeFigureOut">
              <a:rPr lang="es-MX" smtClean="0"/>
              <a:pPr/>
              <a:t>16/03/2017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BDE21-2C13-4CDF-B700-C54E7FA8EBD4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0157803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A7606-4D4B-4BE2-AE93-DCE119BCB8C1}" type="datetimeFigureOut">
              <a:rPr lang="es-MX" smtClean="0"/>
              <a:pPr/>
              <a:t>16/03/2017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BDE21-2C13-4CDF-B700-C54E7FA8EBD4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433540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A7606-4D4B-4BE2-AE93-DCE119BCB8C1}" type="datetimeFigureOut">
              <a:rPr lang="es-MX" smtClean="0"/>
              <a:pPr/>
              <a:t>16/03/2017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BDE21-2C13-4CDF-B700-C54E7FA8EBD4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6148800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fld id="{F97A7606-4D4B-4BE2-AE93-DCE119BCB8C1}" type="datetimeFigureOut">
              <a:rPr lang="es-MX" smtClean="0"/>
              <a:pPr/>
              <a:t>16/03/2017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07BDE21-2C13-4CDF-B700-C54E7FA8EBD4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397315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A7606-4D4B-4BE2-AE93-DCE119BCB8C1}" type="datetimeFigureOut">
              <a:rPr lang="es-MX" smtClean="0"/>
              <a:pPr/>
              <a:t>16/03/2017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BDE21-2C13-4CDF-B700-C54E7FA8EBD4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266225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F97A7606-4D4B-4BE2-AE93-DCE119BCB8C1}" type="datetimeFigureOut">
              <a:rPr lang="es-MX" smtClean="0"/>
              <a:pPr/>
              <a:t>16/03/2017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707BDE21-2C13-4CDF-B700-C54E7FA8EBD4}" type="slidenum">
              <a:rPr lang="es-MX" smtClean="0"/>
              <a:pPr/>
              <a:t>‹Nº›</a:t>
            </a:fld>
            <a:endParaRPr lang="es-MX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6 Imagen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16632"/>
            <a:ext cx="1262802" cy="930406"/>
          </a:xfrm>
          <a:prstGeom prst="rect">
            <a:avLst/>
          </a:prstGeom>
        </p:spPr>
      </p:pic>
      <p:cxnSp>
        <p:nvCxnSpPr>
          <p:cNvPr id="12" name="8 Conector recto"/>
          <p:cNvCxnSpPr/>
          <p:nvPr userDrawn="1"/>
        </p:nvCxnSpPr>
        <p:spPr>
          <a:xfrm>
            <a:off x="251520" y="1136065"/>
            <a:ext cx="8568952" cy="0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10035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mailto:h.beltran@dcniuamc.com" TargetMode="External"/><Relationship Id="rId2" Type="http://schemas.openxmlformats.org/officeDocument/2006/relationships/hyperlink" Target="mailto:hbeltran@correo.cua.uam.m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 Título"/>
          <p:cNvSpPr txBox="1">
            <a:spLocks/>
          </p:cNvSpPr>
          <p:nvPr/>
        </p:nvSpPr>
        <p:spPr>
          <a:xfrm>
            <a:off x="566295" y="3068960"/>
            <a:ext cx="7899648" cy="11521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>
              <a:spcBef>
                <a:spcPct val="0"/>
              </a:spcBef>
              <a:defRPr/>
            </a:pPr>
            <a:r>
              <a:rPr lang="en-US" sz="2600" b="1" dirty="0" err="1" smtClean="0"/>
              <a:t>Motivos</a:t>
            </a:r>
            <a:r>
              <a:rPr lang="en-US" sz="2600" b="1" dirty="0" smtClean="0"/>
              <a:t> y </a:t>
            </a:r>
            <a:r>
              <a:rPr lang="en-US" sz="2600" b="1" dirty="0" err="1" smtClean="0"/>
              <a:t>propuestas</a:t>
            </a:r>
            <a:r>
              <a:rPr lang="en-US" sz="2600" b="1" dirty="0" smtClean="0"/>
              <a:t> </a:t>
            </a:r>
            <a:r>
              <a:rPr lang="en-US" sz="2600" b="1" dirty="0"/>
              <a:t>para </a:t>
            </a:r>
            <a:r>
              <a:rPr lang="en-US" sz="2600" b="1" dirty="0" err="1" smtClean="0"/>
              <a:t>participar</a:t>
            </a:r>
            <a:r>
              <a:rPr lang="en-US" sz="2600" b="1" dirty="0" smtClean="0"/>
              <a:t> </a:t>
            </a:r>
            <a:r>
              <a:rPr lang="en-US" sz="2600" b="1" dirty="0" err="1" smtClean="0"/>
              <a:t>como</a:t>
            </a:r>
            <a:r>
              <a:rPr lang="en-US" sz="2600" b="1" dirty="0"/>
              <a:t> </a:t>
            </a:r>
            <a:r>
              <a:rPr lang="en-US" sz="2600" b="1" dirty="0" err="1" smtClean="0"/>
              <a:t>aspirante</a:t>
            </a:r>
            <a:r>
              <a:rPr lang="en-US" sz="2600" b="1" dirty="0" smtClean="0"/>
              <a:t> a Rector de la </a:t>
            </a:r>
            <a:r>
              <a:rPr lang="en-US" sz="2600" b="1" dirty="0" err="1" smtClean="0"/>
              <a:t>Unidad</a:t>
            </a:r>
            <a:r>
              <a:rPr lang="en-US" sz="2600" b="1" dirty="0" smtClean="0"/>
              <a:t> </a:t>
            </a:r>
            <a:r>
              <a:rPr lang="en-US" sz="2600" b="1" dirty="0" err="1" smtClean="0"/>
              <a:t>Cuajimalpa</a:t>
            </a:r>
            <a:r>
              <a:rPr lang="en-US" sz="2600" b="1" dirty="0" smtClean="0"/>
              <a:t> </a:t>
            </a:r>
          </a:p>
          <a:p>
            <a:pPr lvl="0" algn="r">
              <a:spcBef>
                <a:spcPct val="0"/>
              </a:spcBef>
              <a:defRPr/>
            </a:pPr>
            <a:r>
              <a:rPr lang="en-US" sz="2600" b="1" dirty="0" err="1" smtClean="0"/>
              <a:t>periodo</a:t>
            </a:r>
            <a:r>
              <a:rPr lang="en-US" sz="2600" b="1" dirty="0" smtClean="0"/>
              <a:t> 2017-2021</a:t>
            </a:r>
          </a:p>
        </p:txBody>
      </p:sp>
      <p:sp>
        <p:nvSpPr>
          <p:cNvPr id="12" name="2 Subtítulo"/>
          <p:cNvSpPr txBox="1">
            <a:spLocks/>
          </p:cNvSpPr>
          <p:nvPr/>
        </p:nvSpPr>
        <p:spPr>
          <a:xfrm>
            <a:off x="566295" y="5229200"/>
            <a:ext cx="4104456" cy="5040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MX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Dr. Hiram I.</a:t>
            </a:r>
            <a:r>
              <a:rPr kumimoji="0" lang="es-MX" sz="22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Beltrán Conde</a:t>
            </a:r>
            <a:endParaRPr kumimoji="0" lang="es-MX" sz="2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2 Subtítulo"/>
          <p:cNvSpPr txBox="1">
            <a:spLocks/>
          </p:cNvSpPr>
          <p:nvPr/>
        </p:nvSpPr>
        <p:spPr>
          <a:xfrm>
            <a:off x="2285984" y="5696704"/>
            <a:ext cx="6400800" cy="3965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s-MX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Marzo, 2017</a:t>
            </a:r>
            <a:endParaRPr kumimoji="0" lang="es-MX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/>
          <a:srcRect l="20863" t="15700" r="69833" b="73100"/>
          <a:stretch/>
        </p:blipFill>
        <p:spPr>
          <a:xfrm>
            <a:off x="125744" y="299765"/>
            <a:ext cx="2160240" cy="1462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9623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alphaModFix amt="15000"/>
          </a:blip>
          <a:srcRect t="21651" b="18500"/>
          <a:stretch/>
        </p:blipFill>
        <p:spPr>
          <a:xfrm>
            <a:off x="19952" y="-14325"/>
            <a:ext cx="9124047" cy="6868689"/>
          </a:xfrm>
          <a:prstGeom prst="rect">
            <a:avLst/>
          </a:prstGeom>
        </p:spPr>
      </p:pic>
      <p:sp>
        <p:nvSpPr>
          <p:cNvPr id="7" name="AutoShape 6"/>
          <p:cNvSpPr>
            <a:spLocks noChangeArrowheads="1"/>
          </p:cNvSpPr>
          <p:nvPr/>
        </p:nvSpPr>
        <p:spPr bwMode="gray">
          <a:xfrm>
            <a:off x="1565511" y="1196752"/>
            <a:ext cx="6856120" cy="508000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hangingPunct="0"/>
            <a:r>
              <a:rPr lang="es-ES" sz="2200" b="1" dirty="0" smtClean="0"/>
              <a:t>Visión </a:t>
            </a:r>
            <a:r>
              <a:rPr lang="es-ES" sz="2200" b="1" dirty="0"/>
              <a:t>crítica y práctica de la Universidad y de la Unidad</a:t>
            </a:r>
          </a:p>
        </p:txBody>
      </p:sp>
      <p:grpSp>
        <p:nvGrpSpPr>
          <p:cNvPr id="42" name="Group 39"/>
          <p:cNvGrpSpPr>
            <a:grpSpLocks/>
          </p:cNvGrpSpPr>
          <p:nvPr/>
        </p:nvGrpSpPr>
        <p:grpSpPr bwMode="auto">
          <a:xfrm>
            <a:off x="871924" y="1245965"/>
            <a:ext cx="355600" cy="381000"/>
            <a:chOff x="2078" y="1680"/>
            <a:chExt cx="1615" cy="1615"/>
          </a:xfrm>
        </p:grpSpPr>
        <p:sp>
          <p:nvSpPr>
            <p:cNvPr id="43" name="Oval 40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s-ES"/>
            </a:p>
          </p:txBody>
        </p:sp>
        <p:sp>
          <p:nvSpPr>
            <p:cNvPr id="44" name="Oval 41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s-ES"/>
            </a:p>
          </p:txBody>
        </p:sp>
        <p:sp>
          <p:nvSpPr>
            <p:cNvPr id="45" name="Oval 42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endParaRPr lang="es-ES"/>
            </a:p>
          </p:txBody>
        </p:sp>
        <p:sp>
          <p:nvSpPr>
            <p:cNvPr id="46" name="Oval 43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endParaRPr lang="es-ES"/>
            </a:p>
          </p:txBody>
        </p:sp>
        <p:sp>
          <p:nvSpPr>
            <p:cNvPr id="47" name="Oval 44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endParaRPr lang="es-ES"/>
            </a:p>
          </p:txBody>
        </p:sp>
        <p:sp>
          <p:nvSpPr>
            <p:cNvPr id="48" name="Oval 45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endParaRPr lang="es-ES"/>
            </a:p>
          </p:txBody>
        </p:sp>
      </p:grpSp>
      <p:sp>
        <p:nvSpPr>
          <p:cNvPr id="49" name="Rectangle 48"/>
          <p:cNvSpPr/>
          <p:nvPr/>
        </p:nvSpPr>
        <p:spPr>
          <a:xfrm>
            <a:off x="4427984" y="476672"/>
            <a:ext cx="43946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2400" b="1" u="sng" dirty="0" err="1"/>
              <a:t>Conocimientos</a:t>
            </a:r>
            <a:r>
              <a:rPr lang="en-US" sz="2400" b="1" u="sng" dirty="0"/>
              <a:t> y </a:t>
            </a:r>
            <a:r>
              <a:rPr lang="en-US" sz="2400" b="1" u="sng" dirty="0" err="1"/>
              <a:t>puntos</a:t>
            </a:r>
            <a:r>
              <a:rPr lang="en-US" sz="2400" b="1" u="sng" dirty="0"/>
              <a:t> de </a:t>
            </a:r>
            <a:r>
              <a:rPr lang="en-US" sz="2400" b="1" u="sng" dirty="0" smtClean="0"/>
              <a:t>vista</a:t>
            </a:r>
            <a:endParaRPr lang="en-US" sz="2400" b="1" u="sng" dirty="0"/>
          </a:p>
        </p:txBody>
      </p:sp>
      <p:sp>
        <p:nvSpPr>
          <p:cNvPr id="2" name="Rectangle 1"/>
          <p:cNvSpPr/>
          <p:nvPr/>
        </p:nvSpPr>
        <p:spPr>
          <a:xfrm>
            <a:off x="467543" y="2232636"/>
            <a:ext cx="591321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>
                <a:solidFill>
                  <a:srgbClr val="0070C0"/>
                </a:solidFill>
              </a:rPr>
              <a:t>http://</a:t>
            </a:r>
            <a:r>
              <a:rPr lang="en-US" sz="1200" b="1" dirty="0" err="1">
                <a:solidFill>
                  <a:srgbClr val="0070C0"/>
                </a:solidFill>
              </a:rPr>
              <a:t>www.uam.mx</a:t>
            </a:r>
            <a:r>
              <a:rPr lang="en-US" sz="1200" b="1" dirty="0">
                <a:solidFill>
                  <a:srgbClr val="0070C0"/>
                </a:solidFill>
              </a:rPr>
              <a:t>/</a:t>
            </a:r>
            <a:r>
              <a:rPr lang="en-US" sz="1200" b="1" dirty="0" err="1">
                <a:solidFill>
                  <a:srgbClr val="0070C0"/>
                </a:solidFill>
              </a:rPr>
              <a:t>pdi</a:t>
            </a:r>
            <a:r>
              <a:rPr lang="en-US" sz="1200" b="1" dirty="0">
                <a:solidFill>
                  <a:srgbClr val="0070C0"/>
                </a:solidFill>
              </a:rPr>
              <a:t>/</a:t>
            </a:r>
            <a:r>
              <a:rPr lang="en-US" sz="1200" b="1" dirty="0" err="1">
                <a:solidFill>
                  <a:srgbClr val="0070C0"/>
                </a:solidFill>
              </a:rPr>
              <a:t>pdi</a:t>
            </a:r>
            <a:r>
              <a:rPr lang="en-US" sz="1200" b="1" dirty="0">
                <a:solidFill>
                  <a:srgbClr val="0070C0"/>
                </a:solidFill>
              </a:rPr>
              <a:t>/pdi_2011_2024/assets/downloads/PDI_2011-2024.pdf</a:t>
            </a:r>
          </a:p>
        </p:txBody>
      </p:sp>
      <p:sp>
        <p:nvSpPr>
          <p:cNvPr id="16" name="Rectangle 15"/>
          <p:cNvSpPr/>
          <p:nvPr/>
        </p:nvSpPr>
        <p:spPr>
          <a:xfrm>
            <a:off x="323528" y="1894619"/>
            <a:ext cx="54539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2000" b="1" u="sng" dirty="0" smtClean="0"/>
              <a:t>Plan de </a:t>
            </a:r>
            <a:r>
              <a:rPr lang="en-US" sz="2000" b="1" u="sng" dirty="0" err="1" smtClean="0"/>
              <a:t>Desarrollo</a:t>
            </a:r>
            <a:r>
              <a:rPr lang="en-US" sz="2000" b="1" u="sng" dirty="0" smtClean="0"/>
              <a:t> </a:t>
            </a:r>
            <a:r>
              <a:rPr lang="en-US" sz="2000" b="1" u="sng" dirty="0" err="1" smtClean="0"/>
              <a:t>Institucional</a:t>
            </a:r>
            <a:r>
              <a:rPr lang="en-US" sz="2000" b="1" u="sng" dirty="0" smtClean="0"/>
              <a:t> UAM 2011-2024</a:t>
            </a:r>
            <a:endParaRPr lang="en-US" sz="2000" b="1" u="sng" dirty="0"/>
          </a:p>
        </p:txBody>
      </p:sp>
      <p:sp>
        <p:nvSpPr>
          <p:cNvPr id="14" name="AutoShape 6"/>
          <p:cNvSpPr>
            <a:spLocks noChangeArrowheads="1"/>
          </p:cNvSpPr>
          <p:nvPr/>
        </p:nvSpPr>
        <p:spPr bwMode="gray">
          <a:xfrm>
            <a:off x="467543" y="2636912"/>
            <a:ext cx="7281371" cy="508000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hangingPunct="0"/>
            <a:r>
              <a:rPr lang="es-ES" sz="2200" b="1" dirty="0" smtClean="0"/>
              <a:t>Universidades </a:t>
            </a:r>
            <a:r>
              <a:rPr lang="es-ES" sz="2200" b="1" dirty="0" smtClean="0">
                <a:sym typeface="Wingdings"/>
              </a:rPr>
              <a:t> Factores clave Sociedad del Conocimiento</a:t>
            </a:r>
            <a:endParaRPr lang="es-ES" sz="2200" b="1" dirty="0"/>
          </a:p>
        </p:txBody>
      </p:sp>
      <p:sp>
        <p:nvSpPr>
          <p:cNvPr id="3" name="Rectangle 2"/>
          <p:cNvSpPr/>
          <p:nvPr/>
        </p:nvSpPr>
        <p:spPr>
          <a:xfrm>
            <a:off x="251520" y="3478826"/>
            <a:ext cx="859779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2400" b="1" dirty="0" err="1"/>
              <a:t>Mejorar</a:t>
            </a:r>
            <a:r>
              <a:rPr lang="en-US" sz="2400" b="1" dirty="0"/>
              <a:t> </a:t>
            </a:r>
            <a:r>
              <a:rPr lang="en-US" sz="2400" b="1" dirty="0" err="1" smtClean="0"/>
              <a:t>calidad</a:t>
            </a:r>
            <a:r>
              <a:rPr lang="en-US" sz="2400" b="1" dirty="0" smtClean="0"/>
              <a:t> y </a:t>
            </a:r>
            <a:r>
              <a:rPr lang="en-US" sz="2400" b="1" dirty="0" err="1" smtClean="0"/>
              <a:t>transparentar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resultados</a:t>
            </a:r>
            <a:r>
              <a:rPr lang="en-US" sz="2400" b="1" dirty="0" smtClean="0"/>
              <a:t> UAM </a:t>
            </a:r>
            <a:r>
              <a:rPr lang="en-US" sz="2400" b="1" dirty="0" smtClean="0">
                <a:sym typeface="Wingdings"/>
              </a:rPr>
              <a:t>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Sociedad</a:t>
            </a:r>
            <a:r>
              <a:rPr lang="en-US" sz="2400" b="1" dirty="0" smtClean="0"/>
              <a:t> </a:t>
            </a:r>
            <a:endParaRPr lang="en-US" sz="2400" b="1" dirty="0"/>
          </a:p>
          <a:p>
            <a:pPr marL="285750" indent="-285750">
              <a:buFont typeface="Arial" charset="0"/>
              <a:buChar char="•"/>
            </a:pPr>
            <a:endParaRPr lang="en-US" sz="2400" b="1" dirty="0" smtClean="0"/>
          </a:p>
          <a:p>
            <a:pPr marL="285750" indent="-285750">
              <a:buFont typeface="Arial" charset="0"/>
              <a:buChar char="•"/>
            </a:pPr>
            <a:r>
              <a:rPr lang="en-US" sz="2400" b="1" dirty="0" err="1" smtClean="0"/>
              <a:t>Cumplir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Objeto</a:t>
            </a:r>
            <a:r>
              <a:rPr lang="en-US" sz="2400" b="1" dirty="0" smtClean="0"/>
              <a:t> y </a:t>
            </a:r>
            <a:r>
              <a:rPr lang="en-US" sz="2400" b="1" dirty="0" err="1" smtClean="0"/>
              <a:t>Misión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Institucional</a:t>
            </a:r>
            <a:endParaRPr lang="en-US" sz="2400" b="1" dirty="0" smtClean="0"/>
          </a:p>
          <a:p>
            <a:pPr marL="285750" indent="-285750">
              <a:buFont typeface="Arial" charset="0"/>
              <a:buChar char="•"/>
            </a:pPr>
            <a:endParaRPr lang="en-US" sz="2400" b="1" dirty="0" smtClean="0"/>
          </a:p>
          <a:p>
            <a:pPr marL="285750" indent="-285750">
              <a:buFont typeface="Arial" charset="0"/>
              <a:buChar char="•"/>
            </a:pPr>
            <a:r>
              <a:rPr lang="en-US" sz="2400" b="1" dirty="0" smtClean="0"/>
              <a:t>FODA</a:t>
            </a:r>
          </a:p>
          <a:p>
            <a:pPr marL="285750" indent="-285750">
              <a:buFont typeface="Arial" charset="0"/>
              <a:buChar char="•"/>
            </a:pPr>
            <a:endParaRPr lang="en-US" sz="2400" b="1" dirty="0" smtClean="0"/>
          </a:p>
          <a:p>
            <a:pPr marL="285750" indent="-285750">
              <a:buFont typeface="Arial" charset="0"/>
              <a:buChar char="•"/>
            </a:pPr>
            <a:r>
              <a:rPr lang="en-US" sz="2400" b="1" dirty="0" err="1" smtClean="0"/>
              <a:t>Objetivos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estratégicos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claros</a:t>
            </a:r>
            <a:r>
              <a:rPr lang="en-US" sz="2400" b="1" dirty="0" smtClean="0"/>
              <a:t> / </a:t>
            </a:r>
            <a:r>
              <a:rPr lang="en-US" sz="2400" b="1" dirty="0" err="1" smtClean="0"/>
              <a:t>Metas</a:t>
            </a:r>
            <a:r>
              <a:rPr lang="en-US" sz="2400" b="1" dirty="0" smtClean="0"/>
              <a:t> / </a:t>
            </a:r>
            <a:r>
              <a:rPr lang="en-US" sz="2400" b="1" dirty="0" err="1" smtClean="0"/>
              <a:t>Acciones</a:t>
            </a:r>
            <a:endParaRPr lang="en-US" sz="2400" b="1" dirty="0" smtClean="0"/>
          </a:p>
          <a:p>
            <a:endParaRPr lang="en-US" sz="2400" b="1" dirty="0" smtClean="0"/>
          </a:p>
          <a:p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829160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2">
            <a:alphaModFix amt="1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21"/>
          <a:stretch/>
        </p:blipFill>
        <p:spPr>
          <a:xfrm>
            <a:off x="0" y="0"/>
            <a:ext cx="9144000" cy="6335486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987824" y="1340768"/>
            <a:ext cx="54726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b="1"/>
              <a:t>Visión crítica y práctica de la Universidad y de la Unidad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427984" y="476672"/>
            <a:ext cx="43946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2400" b="1" u="sng" dirty="0" err="1"/>
              <a:t>Conocimientos</a:t>
            </a:r>
            <a:r>
              <a:rPr lang="en-US" sz="2400" b="1" u="sng" dirty="0"/>
              <a:t> y </a:t>
            </a:r>
            <a:r>
              <a:rPr lang="en-US" sz="2400" b="1" u="sng" dirty="0" err="1"/>
              <a:t>puntos</a:t>
            </a:r>
            <a:r>
              <a:rPr lang="en-US" sz="2400" b="1" u="sng" dirty="0"/>
              <a:t> de </a:t>
            </a:r>
            <a:r>
              <a:rPr lang="en-US" sz="2400" b="1" u="sng" dirty="0" smtClean="0"/>
              <a:t>vista</a:t>
            </a:r>
            <a:endParaRPr lang="en-US" sz="2400" b="1" u="sng" dirty="0"/>
          </a:p>
        </p:txBody>
      </p:sp>
      <p:sp>
        <p:nvSpPr>
          <p:cNvPr id="12" name="Rectangle 11"/>
          <p:cNvSpPr/>
          <p:nvPr/>
        </p:nvSpPr>
        <p:spPr>
          <a:xfrm>
            <a:off x="820223" y="2161384"/>
            <a:ext cx="632429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rgbClr val="0070C0"/>
                </a:solidFill>
              </a:rPr>
              <a:t>http://</a:t>
            </a:r>
            <a:r>
              <a:rPr lang="en-US" sz="1200" b="1" dirty="0" err="1">
                <a:solidFill>
                  <a:srgbClr val="0070C0"/>
                </a:solidFill>
              </a:rPr>
              <a:t>www.cua.uam.mx</a:t>
            </a:r>
            <a:r>
              <a:rPr lang="en-US" sz="1200" b="1" dirty="0">
                <a:solidFill>
                  <a:srgbClr val="0070C0"/>
                </a:solidFill>
              </a:rPr>
              <a:t>/pdfs/</a:t>
            </a:r>
            <a:r>
              <a:rPr lang="en-US" sz="1200" b="1" dirty="0" err="1">
                <a:solidFill>
                  <a:srgbClr val="0070C0"/>
                </a:solidFill>
              </a:rPr>
              <a:t>informacion_i</a:t>
            </a:r>
            <a:r>
              <a:rPr lang="en-US" sz="1200" b="1" dirty="0">
                <a:solidFill>
                  <a:srgbClr val="0070C0"/>
                </a:solidFill>
              </a:rPr>
              <a:t>/</a:t>
            </a:r>
            <a:r>
              <a:rPr lang="en-US" sz="1200" b="1" dirty="0" err="1">
                <a:solidFill>
                  <a:srgbClr val="0070C0"/>
                </a:solidFill>
              </a:rPr>
              <a:t>doc_aprobados</a:t>
            </a:r>
            <a:r>
              <a:rPr lang="en-US" sz="1200" b="1" dirty="0">
                <a:solidFill>
                  <a:srgbClr val="0070C0"/>
                </a:solidFill>
              </a:rPr>
              <a:t>/pdi_cuajimalpa_290413.pdf</a:t>
            </a:r>
          </a:p>
        </p:txBody>
      </p:sp>
      <p:sp>
        <p:nvSpPr>
          <p:cNvPr id="13" name="Rectangle 12"/>
          <p:cNvSpPr/>
          <p:nvPr/>
        </p:nvSpPr>
        <p:spPr>
          <a:xfrm>
            <a:off x="35496" y="1772816"/>
            <a:ext cx="745935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2000" b="1" u="sng" dirty="0" smtClean="0"/>
              <a:t>Plan de </a:t>
            </a:r>
            <a:r>
              <a:rPr lang="en-US" sz="2000" b="1" u="sng" dirty="0" err="1" smtClean="0"/>
              <a:t>Desarrollo</a:t>
            </a:r>
            <a:r>
              <a:rPr lang="en-US" sz="2000" b="1" u="sng" dirty="0" smtClean="0"/>
              <a:t> </a:t>
            </a:r>
            <a:r>
              <a:rPr lang="en-US" sz="2000" b="1" u="sng" dirty="0" err="1" smtClean="0"/>
              <a:t>Institucional</a:t>
            </a:r>
            <a:r>
              <a:rPr lang="en-US" sz="2000" b="1" u="sng" dirty="0" smtClean="0"/>
              <a:t> UAM </a:t>
            </a:r>
            <a:r>
              <a:rPr lang="en-US" sz="2000" b="1" u="sng" dirty="0" err="1" smtClean="0"/>
              <a:t>Unidad</a:t>
            </a:r>
            <a:r>
              <a:rPr lang="en-US" sz="2000" b="1" u="sng" dirty="0" smtClean="0"/>
              <a:t> </a:t>
            </a:r>
            <a:r>
              <a:rPr lang="en-US" sz="2000" b="1" u="sng" dirty="0" err="1" smtClean="0"/>
              <a:t>Cuajimalpa</a:t>
            </a:r>
            <a:r>
              <a:rPr lang="en-US" sz="2000" b="1" u="sng" dirty="0" smtClean="0"/>
              <a:t> 2011-2024</a:t>
            </a:r>
            <a:endParaRPr lang="en-US" sz="2000" b="1" u="sng" dirty="0"/>
          </a:p>
        </p:txBody>
      </p:sp>
      <p:sp>
        <p:nvSpPr>
          <p:cNvPr id="2" name="Rectangle 1"/>
          <p:cNvSpPr/>
          <p:nvPr/>
        </p:nvSpPr>
        <p:spPr>
          <a:xfrm>
            <a:off x="467544" y="2662227"/>
            <a:ext cx="8208912" cy="3086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200" b="1" dirty="0" err="1" smtClean="0"/>
              <a:t>Oferta</a:t>
            </a:r>
            <a:r>
              <a:rPr lang="en-US" sz="2200" b="1" dirty="0" smtClean="0"/>
              <a:t> </a:t>
            </a:r>
            <a:r>
              <a:rPr lang="en-US" sz="2200" b="1" dirty="0" err="1" smtClean="0"/>
              <a:t>educativa</a:t>
            </a:r>
            <a:r>
              <a:rPr lang="en-US" sz="2200" b="1" dirty="0" smtClean="0"/>
              <a:t> / </a:t>
            </a:r>
            <a:r>
              <a:rPr lang="en-US" sz="2200" b="1" dirty="0" err="1" smtClean="0"/>
              <a:t>Modelo</a:t>
            </a:r>
            <a:r>
              <a:rPr lang="en-US" sz="2200" b="1" dirty="0" smtClean="0"/>
              <a:t> </a:t>
            </a:r>
            <a:r>
              <a:rPr lang="en-US" sz="2200" b="1" dirty="0" err="1"/>
              <a:t>educativo</a:t>
            </a:r>
            <a:endParaRPr lang="en-US" sz="2200" b="1" dirty="0"/>
          </a:p>
          <a:p>
            <a:pPr>
              <a:lnSpc>
                <a:spcPct val="150000"/>
              </a:lnSpc>
            </a:pPr>
            <a:r>
              <a:rPr lang="en-US" sz="2200" b="1" dirty="0" err="1" smtClean="0"/>
              <a:t>Evaluación</a:t>
            </a:r>
            <a:r>
              <a:rPr lang="en-US" sz="2200" b="1" dirty="0" smtClean="0"/>
              <a:t> </a:t>
            </a:r>
            <a:r>
              <a:rPr lang="en-US" sz="2200" b="1" dirty="0"/>
              <a:t>externa </a:t>
            </a:r>
            <a:r>
              <a:rPr lang="en-US" sz="2200" b="1" dirty="0" err="1" smtClean="0"/>
              <a:t>programas</a:t>
            </a:r>
            <a:r>
              <a:rPr lang="en-US" sz="2200" b="1" dirty="0" smtClean="0"/>
              <a:t> </a:t>
            </a:r>
            <a:r>
              <a:rPr lang="en-US" sz="2200" b="1" dirty="0" err="1" smtClean="0"/>
              <a:t>educativos</a:t>
            </a:r>
            <a:endParaRPr lang="en-US" sz="2200" b="1" dirty="0" smtClean="0"/>
          </a:p>
          <a:p>
            <a:pPr>
              <a:lnSpc>
                <a:spcPct val="150000"/>
              </a:lnSpc>
            </a:pPr>
            <a:r>
              <a:rPr lang="en-US" sz="2200" b="1" dirty="0" err="1" smtClean="0"/>
              <a:t>Programas</a:t>
            </a:r>
            <a:r>
              <a:rPr lang="en-US" sz="2200" b="1" dirty="0" smtClean="0"/>
              <a:t> </a:t>
            </a:r>
            <a:r>
              <a:rPr lang="en-US" sz="2200" b="1" dirty="0" err="1" smtClean="0"/>
              <a:t>apoyo</a:t>
            </a:r>
            <a:r>
              <a:rPr lang="en-US" sz="2200" b="1" dirty="0" smtClean="0"/>
              <a:t> </a:t>
            </a:r>
            <a:r>
              <a:rPr lang="en-US" sz="2200" b="1" dirty="0" err="1" smtClean="0"/>
              <a:t>formación</a:t>
            </a:r>
            <a:r>
              <a:rPr lang="en-US" sz="2200" b="1" dirty="0" smtClean="0"/>
              <a:t> </a:t>
            </a:r>
            <a:r>
              <a:rPr lang="en-US" sz="2200" b="1" dirty="0"/>
              <a:t>integral </a:t>
            </a:r>
            <a:r>
              <a:rPr lang="en-US" sz="2200" b="1" dirty="0" smtClean="0"/>
              <a:t>/ </a:t>
            </a:r>
            <a:r>
              <a:rPr lang="en-US" sz="2200" b="1" dirty="0" err="1" smtClean="0"/>
              <a:t>permanencia</a:t>
            </a:r>
            <a:r>
              <a:rPr lang="en-US" sz="2200" b="1" dirty="0" smtClean="0"/>
              <a:t> </a:t>
            </a:r>
            <a:r>
              <a:rPr lang="en-US" sz="2200" b="1" dirty="0" err="1" smtClean="0"/>
              <a:t>alumnos</a:t>
            </a:r>
            <a:endParaRPr lang="en-US" sz="2200" b="1" dirty="0" smtClean="0"/>
          </a:p>
          <a:p>
            <a:pPr>
              <a:lnSpc>
                <a:spcPct val="150000"/>
              </a:lnSpc>
            </a:pPr>
            <a:r>
              <a:rPr lang="en-US" sz="2200" b="1" dirty="0" err="1" smtClean="0"/>
              <a:t>Aspirantes</a:t>
            </a:r>
            <a:r>
              <a:rPr lang="en-US" sz="2200" b="1" dirty="0" smtClean="0"/>
              <a:t> / </a:t>
            </a:r>
            <a:r>
              <a:rPr lang="en-US" sz="2200" b="1" dirty="0" err="1" smtClean="0"/>
              <a:t>Matrícula</a:t>
            </a:r>
            <a:r>
              <a:rPr lang="en-US" sz="2200" b="1" dirty="0" smtClean="0"/>
              <a:t> / </a:t>
            </a:r>
            <a:r>
              <a:rPr lang="en-US" sz="2200" b="1" dirty="0" err="1" smtClean="0"/>
              <a:t>Tasa</a:t>
            </a:r>
            <a:r>
              <a:rPr lang="en-US" sz="2200" b="1" dirty="0" smtClean="0"/>
              <a:t> </a:t>
            </a:r>
            <a:r>
              <a:rPr lang="en-US" sz="2200" b="1" dirty="0" err="1" smtClean="0"/>
              <a:t>retención</a:t>
            </a:r>
            <a:r>
              <a:rPr lang="en-US" sz="2200" b="1" dirty="0" smtClean="0"/>
              <a:t> / </a:t>
            </a:r>
            <a:r>
              <a:rPr lang="en-US" sz="2200" b="1" dirty="0" err="1" smtClean="0"/>
              <a:t>Eficiencia</a:t>
            </a:r>
            <a:r>
              <a:rPr lang="en-US" sz="2200" b="1" dirty="0" smtClean="0"/>
              <a:t> </a:t>
            </a:r>
            <a:r>
              <a:rPr lang="en-US" sz="2200" b="1" dirty="0"/>
              <a:t>terminal </a:t>
            </a:r>
            <a:r>
              <a:rPr lang="en-US" sz="2200" b="1" dirty="0" smtClean="0"/>
              <a:t>/ </a:t>
            </a:r>
            <a:r>
              <a:rPr lang="en-US" sz="2200" b="1" dirty="0" err="1" smtClean="0"/>
              <a:t>Titulación</a:t>
            </a:r>
            <a:endParaRPr lang="en-US" sz="2200" b="1" dirty="0" smtClean="0"/>
          </a:p>
          <a:p>
            <a:pPr>
              <a:lnSpc>
                <a:spcPct val="150000"/>
              </a:lnSpc>
            </a:pPr>
            <a:r>
              <a:rPr lang="en-US" sz="2200" b="1" dirty="0" err="1" smtClean="0"/>
              <a:t>Becas</a:t>
            </a:r>
            <a:r>
              <a:rPr lang="en-US" sz="2200" b="1" dirty="0"/>
              <a:t> </a:t>
            </a:r>
            <a:r>
              <a:rPr lang="en-US" sz="2200" b="1" dirty="0" smtClean="0"/>
              <a:t>/</a:t>
            </a:r>
            <a:r>
              <a:rPr lang="en-US" sz="2200" b="1" dirty="0" err="1" smtClean="0"/>
              <a:t>Movilidad</a:t>
            </a:r>
            <a:r>
              <a:rPr lang="en-US" sz="2200" b="1" dirty="0" smtClean="0"/>
              <a:t> / </a:t>
            </a:r>
            <a:r>
              <a:rPr lang="en-US" sz="2200" b="1" dirty="0" err="1" smtClean="0"/>
              <a:t>Prácticas</a:t>
            </a:r>
            <a:r>
              <a:rPr lang="en-US" sz="2200" b="1" dirty="0" smtClean="0"/>
              <a:t> </a:t>
            </a:r>
            <a:r>
              <a:rPr lang="en-US" sz="2200" b="1" dirty="0" err="1" smtClean="0"/>
              <a:t>profesionales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1701486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2">
            <a:alphaModFix amt="1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21"/>
          <a:stretch/>
        </p:blipFill>
        <p:spPr>
          <a:xfrm>
            <a:off x="0" y="0"/>
            <a:ext cx="9144000" cy="6335486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987824" y="1340768"/>
            <a:ext cx="54726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b="1"/>
              <a:t>Visión crítica y práctica de la Universidad y de la Unidad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427984" y="476672"/>
            <a:ext cx="43946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2400" b="1" u="sng" dirty="0" err="1"/>
              <a:t>Conocimientos</a:t>
            </a:r>
            <a:r>
              <a:rPr lang="en-US" sz="2400" b="1" u="sng" dirty="0"/>
              <a:t> y </a:t>
            </a:r>
            <a:r>
              <a:rPr lang="en-US" sz="2400" b="1" u="sng" dirty="0" err="1"/>
              <a:t>puntos</a:t>
            </a:r>
            <a:r>
              <a:rPr lang="en-US" sz="2400" b="1" u="sng" dirty="0"/>
              <a:t> de </a:t>
            </a:r>
            <a:r>
              <a:rPr lang="en-US" sz="2400" b="1" u="sng" dirty="0" smtClean="0"/>
              <a:t>vista</a:t>
            </a:r>
            <a:endParaRPr lang="en-US" sz="2400" b="1" u="sng" dirty="0"/>
          </a:p>
        </p:txBody>
      </p:sp>
      <p:sp>
        <p:nvSpPr>
          <p:cNvPr id="12" name="Rectangle 11"/>
          <p:cNvSpPr/>
          <p:nvPr/>
        </p:nvSpPr>
        <p:spPr>
          <a:xfrm>
            <a:off x="820223" y="2161384"/>
            <a:ext cx="632429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rgbClr val="0070C0"/>
                </a:solidFill>
              </a:rPr>
              <a:t>http://</a:t>
            </a:r>
            <a:r>
              <a:rPr lang="en-US" sz="1200" b="1" dirty="0" err="1">
                <a:solidFill>
                  <a:srgbClr val="0070C0"/>
                </a:solidFill>
              </a:rPr>
              <a:t>www.cua.uam.mx</a:t>
            </a:r>
            <a:r>
              <a:rPr lang="en-US" sz="1200" b="1" dirty="0">
                <a:solidFill>
                  <a:srgbClr val="0070C0"/>
                </a:solidFill>
              </a:rPr>
              <a:t>/pdfs/</a:t>
            </a:r>
            <a:r>
              <a:rPr lang="en-US" sz="1200" b="1" dirty="0" err="1">
                <a:solidFill>
                  <a:srgbClr val="0070C0"/>
                </a:solidFill>
              </a:rPr>
              <a:t>informacion_i</a:t>
            </a:r>
            <a:r>
              <a:rPr lang="en-US" sz="1200" b="1" dirty="0">
                <a:solidFill>
                  <a:srgbClr val="0070C0"/>
                </a:solidFill>
              </a:rPr>
              <a:t>/</a:t>
            </a:r>
            <a:r>
              <a:rPr lang="en-US" sz="1200" b="1" dirty="0" err="1">
                <a:solidFill>
                  <a:srgbClr val="0070C0"/>
                </a:solidFill>
              </a:rPr>
              <a:t>doc_aprobados</a:t>
            </a:r>
            <a:r>
              <a:rPr lang="en-US" sz="1200" b="1" dirty="0">
                <a:solidFill>
                  <a:srgbClr val="0070C0"/>
                </a:solidFill>
              </a:rPr>
              <a:t>/pdi_cuajimalpa_290413.pdf</a:t>
            </a:r>
          </a:p>
        </p:txBody>
      </p:sp>
      <p:sp>
        <p:nvSpPr>
          <p:cNvPr id="13" name="Rectangle 12"/>
          <p:cNvSpPr/>
          <p:nvPr/>
        </p:nvSpPr>
        <p:spPr>
          <a:xfrm>
            <a:off x="35496" y="1772816"/>
            <a:ext cx="745935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2000" b="1" u="sng" dirty="0" smtClean="0"/>
              <a:t>Plan de </a:t>
            </a:r>
            <a:r>
              <a:rPr lang="en-US" sz="2000" b="1" u="sng" dirty="0" err="1" smtClean="0"/>
              <a:t>Desarrollo</a:t>
            </a:r>
            <a:r>
              <a:rPr lang="en-US" sz="2000" b="1" u="sng" dirty="0" smtClean="0"/>
              <a:t> </a:t>
            </a:r>
            <a:r>
              <a:rPr lang="en-US" sz="2000" b="1" u="sng" dirty="0" err="1" smtClean="0"/>
              <a:t>Institucional</a:t>
            </a:r>
            <a:r>
              <a:rPr lang="en-US" sz="2000" b="1" u="sng" dirty="0" smtClean="0"/>
              <a:t> UAM </a:t>
            </a:r>
            <a:r>
              <a:rPr lang="en-US" sz="2000" b="1" u="sng" dirty="0" err="1" smtClean="0"/>
              <a:t>Unidad</a:t>
            </a:r>
            <a:r>
              <a:rPr lang="en-US" sz="2000" b="1" u="sng" dirty="0" smtClean="0"/>
              <a:t> </a:t>
            </a:r>
            <a:r>
              <a:rPr lang="en-US" sz="2000" b="1" u="sng" dirty="0" err="1" smtClean="0"/>
              <a:t>Cuajimalpa</a:t>
            </a:r>
            <a:r>
              <a:rPr lang="en-US" sz="2000" b="1" u="sng" dirty="0" smtClean="0"/>
              <a:t> 2011-2024</a:t>
            </a:r>
            <a:endParaRPr lang="en-US" sz="2000" b="1" u="sng" dirty="0"/>
          </a:p>
        </p:txBody>
      </p:sp>
      <p:sp>
        <p:nvSpPr>
          <p:cNvPr id="2" name="Rectangle 1"/>
          <p:cNvSpPr/>
          <p:nvPr/>
        </p:nvSpPr>
        <p:spPr>
          <a:xfrm>
            <a:off x="251520" y="2636912"/>
            <a:ext cx="8712968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sz="2200" b="1" dirty="0" err="1" smtClean="0"/>
              <a:t>Evaluación</a:t>
            </a:r>
            <a:r>
              <a:rPr lang="en-US" sz="2200" b="1" dirty="0" smtClean="0"/>
              <a:t> externa / </a:t>
            </a:r>
            <a:r>
              <a:rPr lang="en-US" sz="2200" b="1" dirty="0" err="1" smtClean="0"/>
              <a:t>Índice</a:t>
            </a:r>
            <a:r>
              <a:rPr lang="en-US" sz="2200" b="1" dirty="0" smtClean="0"/>
              <a:t> </a:t>
            </a:r>
            <a:r>
              <a:rPr lang="en-US" sz="2200" b="1" dirty="0" err="1" smtClean="0"/>
              <a:t>satisfacción</a:t>
            </a:r>
            <a:r>
              <a:rPr lang="en-US" sz="2200" b="1" dirty="0" smtClean="0"/>
              <a:t> </a:t>
            </a:r>
            <a:r>
              <a:rPr lang="en-US" sz="2200" b="1" dirty="0" err="1" smtClean="0"/>
              <a:t>alumnos</a:t>
            </a:r>
            <a:endParaRPr lang="en-US" sz="2200" b="1" dirty="0"/>
          </a:p>
          <a:p>
            <a:pPr algn="r">
              <a:lnSpc>
                <a:spcPct val="200000"/>
              </a:lnSpc>
            </a:pPr>
            <a:r>
              <a:rPr lang="en-US" sz="2200" b="1" dirty="0" smtClean="0"/>
              <a:t>Personal </a:t>
            </a:r>
            <a:r>
              <a:rPr lang="en-US" sz="2200" b="1" dirty="0" err="1" smtClean="0"/>
              <a:t>académico</a:t>
            </a:r>
            <a:endParaRPr lang="en-US" sz="2200" b="1" dirty="0"/>
          </a:p>
          <a:p>
            <a:pPr algn="r">
              <a:lnSpc>
                <a:spcPct val="200000"/>
              </a:lnSpc>
            </a:pPr>
            <a:r>
              <a:rPr lang="en-US" sz="2200" b="1" dirty="0" err="1" smtClean="0"/>
              <a:t>Investigación</a:t>
            </a:r>
            <a:r>
              <a:rPr lang="en-US" sz="2200" b="1" dirty="0" smtClean="0"/>
              <a:t> / </a:t>
            </a:r>
            <a:r>
              <a:rPr lang="en-US" sz="2200" b="1" dirty="0" err="1" smtClean="0"/>
              <a:t>Cuerpos</a:t>
            </a:r>
            <a:r>
              <a:rPr lang="en-US" sz="2200" b="1" dirty="0" smtClean="0"/>
              <a:t> </a:t>
            </a:r>
            <a:r>
              <a:rPr lang="en-US" sz="2200" b="1" dirty="0" err="1"/>
              <a:t>académicos</a:t>
            </a:r>
            <a:r>
              <a:rPr lang="en-US" sz="2200" b="1" dirty="0"/>
              <a:t> </a:t>
            </a:r>
            <a:r>
              <a:rPr lang="en-US" sz="2200" b="1" dirty="0" smtClean="0"/>
              <a:t>/ </a:t>
            </a:r>
            <a:r>
              <a:rPr lang="en-US" sz="2200" b="1" dirty="0" err="1"/>
              <a:t>líneas</a:t>
            </a:r>
            <a:r>
              <a:rPr lang="en-US" sz="2200" b="1" dirty="0"/>
              <a:t> de </a:t>
            </a:r>
            <a:r>
              <a:rPr lang="en-US" sz="2200" b="1" dirty="0" err="1" smtClean="0"/>
              <a:t>investigación</a:t>
            </a:r>
            <a:endParaRPr lang="en-US" sz="2200" b="1" dirty="0"/>
          </a:p>
          <a:p>
            <a:pPr algn="r">
              <a:lnSpc>
                <a:spcPct val="200000"/>
              </a:lnSpc>
            </a:pPr>
            <a:r>
              <a:rPr lang="en-US" sz="2200" b="1" dirty="0" err="1" smtClean="0"/>
              <a:t>Vinculación</a:t>
            </a:r>
            <a:endParaRPr lang="en-US" sz="2200" b="1" dirty="0" smtClean="0"/>
          </a:p>
          <a:p>
            <a:pPr algn="r">
              <a:lnSpc>
                <a:spcPct val="200000"/>
              </a:lnSpc>
            </a:pPr>
            <a:r>
              <a:rPr lang="en-US" sz="2200" b="1" dirty="0" err="1" smtClean="0"/>
              <a:t>Infraestructura</a:t>
            </a:r>
            <a:r>
              <a:rPr lang="en-US" sz="2200" b="1" dirty="0" smtClean="0"/>
              <a:t> </a:t>
            </a:r>
            <a:r>
              <a:rPr lang="en-US" sz="2200" b="1" dirty="0" err="1" smtClean="0"/>
              <a:t>Docencia</a:t>
            </a:r>
            <a:r>
              <a:rPr lang="en-US" sz="2200" b="1" dirty="0" smtClean="0"/>
              <a:t> / </a:t>
            </a:r>
            <a:r>
              <a:rPr lang="en-US" sz="2200" b="1" dirty="0" err="1" smtClean="0"/>
              <a:t>Investigación</a:t>
            </a:r>
            <a:r>
              <a:rPr lang="en-US" sz="2200" b="1" dirty="0" smtClean="0"/>
              <a:t> / </a:t>
            </a:r>
            <a:r>
              <a:rPr lang="en-US" sz="2200" b="1" dirty="0"/>
              <a:t>TI </a:t>
            </a:r>
            <a:r>
              <a:rPr lang="en-US" sz="2200" b="1" dirty="0" smtClean="0"/>
              <a:t>/ </a:t>
            </a:r>
            <a:r>
              <a:rPr lang="en-US" sz="2200" b="1" dirty="0" err="1" smtClean="0"/>
              <a:t>Comunicación</a:t>
            </a:r>
            <a:r>
              <a:rPr lang="en-US" sz="2200" b="1" dirty="0" smtClean="0"/>
              <a:t> </a:t>
            </a:r>
            <a:r>
              <a:rPr lang="en-US" sz="2200" b="1" dirty="0"/>
              <a:t>/ </a:t>
            </a:r>
            <a:r>
              <a:rPr lang="en-US" sz="2200" b="1" dirty="0" err="1" smtClean="0"/>
              <a:t>Biblioteca</a:t>
            </a:r>
            <a:endParaRPr lang="en-US" sz="2200" b="1" dirty="0" smtClean="0"/>
          </a:p>
        </p:txBody>
      </p:sp>
    </p:spTree>
    <p:extLst>
      <p:ext uri="{BB962C8B-B14F-4D97-AF65-F5344CB8AC3E}">
        <p14:creationId xmlns:p14="http://schemas.microsoft.com/office/powerpoint/2010/main" val="1565905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5947262" y="298972"/>
            <a:ext cx="25075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2800" b="1" u="sng" dirty="0" smtClean="0"/>
              <a:t>CONCLUSIONES</a:t>
            </a:r>
            <a:endParaRPr lang="en-US" sz="2800" b="1" u="sng" dirty="0"/>
          </a:p>
        </p:txBody>
      </p:sp>
      <p:sp>
        <p:nvSpPr>
          <p:cNvPr id="4" name="Rectangle 3"/>
          <p:cNvSpPr/>
          <p:nvPr/>
        </p:nvSpPr>
        <p:spPr>
          <a:xfrm>
            <a:off x="1063297" y="1815207"/>
            <a:ext cx="73915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2400" b="1" u="sng" dirty="0" err="1" smtClean="0"/>
              <a:t>Programa</a:t>
            </a:r>
            <a:r>
              <a:rPr lang="en-US" sz="2400" b="1" u="sng" dirty="0" smtClean="0"/>
              <a:t> de </a:t>
            </a:r>
            <a:r>
              <a:rPr lang="en-US" sz="2400" b="1" u="sng" dirty="0" err="1" smtClean="0"/>
              <a:t>trabajo</a:t>
            </a:r>
            <a:r>
              <a:rPr lang="en-US" sz="2400" b="1" u="sng" dirty="0" smtClean="0"/>
              <a:t> </a:t>
            </a:r>
            <a:r>
              <a:rPr lang="en-US" sz="2400" b="1" u="sng" dirty="0" err="1" smtClean="0"/>
              <a:t>incluyente</a:t>
            </a:r>
            <a:r>
              <a:rPr lang="en-US" sz="2400" b="1" u="sng" dirty="0" smtClean="0"/>
              <a:t>, </a:t>
            </a:r>
            <a:r>
              <a:rPr lang="en-US" sz="2400" b="1" u="sng" dirty="0" err="1" smtClean="0"/>
              <a:t>transparente</a:t>
            </a:r>
            <a:r>
              <a:rPr lang="en-US" sz="2400" b="1" u="sng" dirty="0" smtClean="0"/>
              <a:t> y </a:t>
            </a:r>
            <a:r>
              <a:rPr lang="en-US" sz="2400" b="1" u="sng" dirty="0" err="1" smtClean="0"/>
              <a:t>eficiente</a:t>
            </a:r>
            <a:endParaRPr lang="en-US" sz="2400" b="1" u="sng" dirty="0"/>
          </a:p>
        </p:txBody>
      </p:sp>
      <p:sp>
        <p:nvSpPr>
          <p:cNvPr id="5" name="Rectangle 4"/>
          <p:cNvSpPr/>
          <p:nvPr/>
        </p:nvSpPr>
        <p:spPr>
          <a:xfrm>
            <a:off x="539552" y="2585229"/>
            <a:ext cx="82089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s-MX" sz="2400" b="1" u="sng" dirty="0" smtClean="0"/>
              <a:t>Conciencia</a:t>
            </a:r>
            <a:r>
              <a:rPr lang="en-US" sz="2400" b="1" u="sng" dirty="0" smtClean="0"/>
              <a:t> de la </a:t>
            </a:r>
            <a:r>
              <a:rPr lang="en-US" sz="2400" b="1" u="sng" dirty="0" err="1" smtClean="0"/>
              <a:t>situación</a:t>
            </a:r>
            <a:r>
              <a:rPr lang="en-US" sz="2400" b="1" u="sng" dirty="0" smtClean="0"/>
              <a:t> del </a:t>
            </a:r>
            <a:r>
              <a:rPr lang="en-US" sz="2400" b="1" u="sng" dirty="0" err="1" smtClean="0"/>
              <a:t>país</a:t>
            </a:r>
            <a:r>
              <a:rPr lang="en-US" sz="2400" b="1" u="sng" dirty="0" smtClean="0"/>
              <a:t> y las </a:t>
            </a:r>
            <a:r>
              <a:rPr lang="en-US" sz="2400" b="1" u="sng" dirty="0" err="1" smtClean="0"/>
              <a:t>necesidades</a:t>
            </a:r>
            <a:r>
              <a:rPr lang="en-US" sz="2400" b="1" u="sng" dirty="0" smtClean="0"/>
              <a:t> </a:t>
            </a:r>
            <a:r>
              <a:rPr lang="en-US" sz="2400" b="1" u="sng" dirty="0" err="1" smtClean="0"/>
              <a:t>institucionales</a:t>
            </a:r>
            <a:r>
              <a:rPr lang="en-US" sz="2400" b="1" u="sng" dirty="0" smtClean="0"/>
              <a:t> con </a:t>
            </a:r>
            <a:r>
              <a:rPr lang="en-US" sz="2400" b="1" u="sng" dirty="0" err="1" smtClean="0"/>
              <a:t>capacidad</a:t>
            </a:r>
            <a:r>
              <a:rPr lang="en-US" sz="2400" b="1" u="sng" dirty="0" smtClean="0"/>
              <a:t> </a:t>
            </a:r>
            <a:r>
              <a:rPr lang="en-US" sz="2400" b="1" u="sng" dirty="0" err="1" smtClean="0"/>
              <a:t>en</a:t>
            </a:r>
            <a:r>
              <a:rPr lang="en-US" sz="2400" b="1" u="sng" dirty="0" smtClean="0"/>
              <a:t> la </a:t>
            </a:r>
            <a:r>
              <a:rPr lang="en-US" sz="2400" b="1" u="sng" dirty="0" err="1" smtClean="0"/>
              <a:t>transformación</a:t>
            </a:r>
            <a:r>
              <a:rPr lang="en-US" sz="2400" b="1" u="sng" dirty="0" smtClean="0"/>
              <a:t> de </a:t>
            </a:r>
            <a:r>
              <a:rPr lang="en-US" sz="2400" b="1" u="sng" dirty="0" err="1" smtClean="0"/>
              <a:t>problemas</a:t>
            </a:r>
            <a:r>
              <a:rPr lang="en-US" sz="2400" b="1" u="sng" dirty="0" smtClean="0"/>
              <a:t> </a:t>
            </a:r>
            <a:r>
              <a:rPr lang="en-US" sz="2400" b="1" u="sng" dirty="0" err="1" smtClean="0"/>
              <a:t>en</a:t>
            </a:r>
            <a:r>
              <a:rPr lang="en-US" sz="2400" b="1" u="sng" dirty="0" smtClean="0"/>
              <a:t> </a:t>
            </a:r>
            <a:r>
              <a:rPr lang="en-US" sz="2400" b="1" u="sng" dirty="0" err="1" smtClean="0"/>
              <a:t>oportunidades</a:t>
            </a:r>
            <a:endParaRPr lang="en-US" sz="2400" b="1" u="sng" dirty="0"/>
          </a:p>
        </p:txBody>
      </p:sp>
      <p:sp>
        <p:nvSpPr>
          <p:cNvPr id="6" name="Rectangle 5"/>
          <p:cNvSpPr/>
          <p:nvPr/>
        </p:nvSpPr>
        <p:spPr>
          <a:xfrm>
            <a:off x="1580763" y="4241413"/>
            <a:ext cx="63565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2400" b="1" u="sng" dirty="0" smtClean="0"/>
              <a:t>Buenos </a:t>
            </a:r>
            <a:r>
              <a:rPr lang="en-US" sz="2400" b="1" u="sng" dirty="0" err="1" smtClean="0"/>
              <a:t>resultados</a:t>
            </a:r>
            <a:r>
              <a:rPr lang="en-US" sz="2400" b="1" u="sng" dirty="0" smtClean="0"/>
              <a:t> </a:t>
            </a:r>
            <a:r>
              <a:rPr lang="en-US" sz="2400" b="1" u="sng" dirty="0" err="1" smtClean="0"/>
              <a:t>en</a:t>
            </a:r>
            <a:r>
              <a:rPr lang="en-US" sz="2400" b="1" u="sng" dirty="0" smtClean="0"/>
              <a:t> </a:t>
            </a:r>
            <a:r>
              <a:rPr lang="en-US" sz="2400" b="1" u="sng" dirty="0" err="1" smtClean="0"/>
              <a:t>gestiones</a:t>
            </a:r>
            <a:r>
              <a:rPr lang="en-US" sz="2400" b="1" u="sng" dirty="0" smtClean="0"/>
              <a:t> </a:t>
            </a:r>
            <a:r>
              <a:rPr lang="en-US" sz="2400" b="1" u="sng" dirty="0" err="1" smtClean="0"/>
              <a:t>previas</a:t>
            </a:r>
            <a:endParaRPr lang="en-US" sz="2400" b="1" u="sng" dirty="0"/>
          </a:p>
        </p:txBody>
      </p:sp>
      <p:sp>
        <p:nvSpPr>
          <p:cNvPr id="8" name="Rectangle 7"/>
          <p:cNvSpPr/>
          <p:nvPr/>
        </p:nvSpPr>
        <p:spPr>
          <a:xfrm>
            <a:off x="107504" y="5033501"/>
            <a:ext cx="892899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3200" b="1" u="sng" dirty="0" err="1" smtClean="0"/>
              <a:t>Dirigir</a:t>
            </a:r>
            <a:r>
              <a:rPr lang="en-US" sz="3200" b="1" u="sng" dirty="0" smtClean="0"/>
              <a:t> las </a:t>
            </a:r>
            <a:r>
              <a:rPr lang="en-US" sz="3200" b="1" u="sng" dirty="0" err="1" smtClean="0"/>
              <a:t>funciones</a:t>
            </a:r>
            <a:r>
              <a:rPr lang="en-US" sz="3200" b="1" u="sng" dirty="0" smtClean="0"/>
              <a:t> de la RU </a:t>
            </a:r>
            <a:r>
              <a:rPr lang="en-US" sz="3200" b="1" u="sng" dirty="0" err="1" smtClean="0"/>
              <a:t>Cuajimalpa</a:t>
            </a:r>
            <a:r>
              <a:rPr lang="en-US" sz="3200" b="1" u="sng" dirty="0" smtClean="0"/>
              <a:t> al </a:t>
            </a:r>
            <a:r>
              <a:rPr lang="en-US" sz="3200" b="1" u="sng" dirty="0" err="1" smtClean="0"/>
              <a:t>servicio</a:t>
            </a:r>
            <a:r>
              <a:rPr lang="en-US" sz="3200" b="1" u="sng" dirty="0" smtClean="0"/>
              <a:t> de la </a:t>
            </a:r>
            <a:r>
              <a:rPr lang="en-US" sz="3200" b="1" u="sng" dirty="0" err="1" smtClean="0"/>
              <a:t>comunidad</a:t>
            </a:r>
            <a:r>
              <a:rPr lang="en-US" sz="3200" b="1" u="sng" dirty="0"/>
              <a:t>,</a:t>
            </a:r>
            <a:r>
              <a:rPr lang="en-US" sz="3200" b="1" u="sng" dirty="0" smtClean="0"/>
              <a:t> </a:t>
            </a:r>
            <a:r>
              <a:rPr lang="en-US" sz="3200" b="1" u="sng" dirty="0" err="1" smtClean="0"/>
              <a:t>principalmente</a:t>
            </a:r>
            <a:r>
              <a:rPr lang="en-US" sz="3200" b="1" u="sng" dirty="0" smtClean="0"/>
              <a:t> a </a:t>
            </a:r>
            <a:r>
              <a:rPr lang="en-US" sz="3200" b="1" u="sng" dirty="0" err="1" smtClean="0"/>
              <a:t>los</a:t>
            </a:r>
            <a:r>
              <a:rPr lang="en-US" sz="3200" b="1" u="sng" dirty="0" smtClean="0"/>
              <a:t> </a:t>
            </a:r>
            <a:r>
              <a:rPr lang="en-US" sz="3200" b="1" u="sng" dirty="0" err="1" smtClean="0"/>
              <a:t>alumnos</a:t>
            </a:r>
            <a:endParaRPr lang="en-US" sz="3200" b="1" u="sng" dirty="0"/>
          </a:p>
        </p:txBody>
      </p:sp>
    </p:spTree>
    <p:extLst>
      <p:ext uri="{BB962C8B-B14F-4D97-AF65-F5344CB8AC3E}">
        <p14:creationId xmlns:p14="http://schemas.microsoft.com/office/powerpoint/2010/main" val="2014887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ángulo 31"/>
          <p:cNvSpPr/>
          <p:nvPr/>
        </p:nvSpPr>
        <p:spPr>
          <a:xfrm>
            <a:off x="835968" y="1565176"/>
            <a:ext cx="7920880" cy="525066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8" name="Título 7"/>
          <p:cNvSpPr>
            <a:spLocks noGrp="1"/>
          </p:cNvSpPr>
          <p:nvPr>
            <p:ph type="title"/>
          </p:nvPr>
        </p:nvSpPr>
        <p:spPr>
          <a:xfrm>
            <a:off x="822960" y="286605"/>
            <a:ext cx="7853496" cy="838140"/>
          </a:xfrm>
        </p:spPr>
        <p:txBody>
          <a:bodyPr/>
          <a:lstStyle/>
          <a:p>
            <a:pPr algn="r"/>
            <a:r>
              <a:rPr lang="es-MX" dirty="0" smtClean="0"/>
              <a:t>Gracias</a:t>
            </a:r>
            <a:endParaRPr lang="es-MX" dirty="0"/>
          </a:p>
        </p:txBody>
      </p:sp>
      <p:sp>
        <p:nvSpPr>
          <p:cNvPr id="33" name="Rectángulo 32"/>
          <p:cNvSpPr/>
          <p:nvPr/>
        </p:nvSpPr>
        <p:spPr>
          <a:xfrm>
            <a:off x="4427984" y="1988840"/>
            <a:ext cx="4536504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s-CO" sz="2000" b="1" dirty="0"/>
              <a:t>DR. HIRAM ISAAC BELTRÁN </a:t>
            </a:r>
            <a:r>
              <a:rPr lang="es-CO" sz="2000" b="1" dirty="0" smtClean="0"/>
              <a:t>CONDE</a:t>
            </a:r>
            <a:endParaRPr lang="es-ES_tradnl" sz="2000" dirty="0"/>
          </a:p>
          <a:p>
            <a:pPr algn="r"/>
            <a:r>
              <a:rPr lang="es-ES" sz="2000" b="1" dirty="0" smtClean="0"/>
              <a:t>Profesor Investigador Titular Departamento de Ciencias Naturales</a:t>
            </a:r>
          </a:p>
          <a:p>
            <a:pPr algn="r"/>
            <a:r>
              <a:rPr lang="es-ES" sz="2000" b="1" dirty="0" smtClean="0"/>
              <a:t>DCNI, UAM Cuajimalpa</a:t>
            </a:r>
          </a:p>
          <a:p>
            <a:pPr algn="r"/>
            <a:r>
              <a:rPr lang="es-ES" sz="2000" b="1" dirty="0" smtClean="0"/>
              <a:t>SNI   Nivel II</a:t>
            </a:r>
          </a:p>
          <a:p>
            <a:pPr algn="r"/>
            <a:r>
              <a:rPr lang="es-ES" sz="2000" b="1" dirty="0" smtClean="0"/>
              <a:t>Área de Biología y Química</a:t>
            </a:r>
            <a:endParaRPr lang="es-ES_tradnl" sz="2000" dirty="0"/>
          </a:p>
          <a:p>
            <a:pPr algn="r"/>
            <a:endParaRPr lang="es-CO" sz="2000" dirty="0" smtClean="0"/>
          </a:p>
          <a:p>
            <a:pPr algn="r"/>
            <a:r>
              <a:rPr lang="es-CO" sz="2000" dirty="0" smtClean="0"/>
              <a:t>Av</a:t>
            </a:r>
            <a:r>
              <a:rPr lang="es-CO" sz="2000" dirty="0"/>
              <a:t>. Vasco de Quiroga 4871, 7° piso</a:t>
            </a:r>
            <a:endParaRPr lang="es-ES_tradnl" sz="2000" dirty="0"/>
          </a:p>
          <a:p>
            <a:pPr algn="r"/>
            <a:r>
              <a:rPr lang="es-CO" sz="2000" dirty="0"/>
              <a:t>Col. Santa Fe </a:t>
            </a:r>
            <a:r>
              <a:rPr lang="es-CO" sz="2000" dirty="0" smtClean="0"/>
              <a:t>Cuajimalpa</a:t>
            </a:r>
            <a:endParaRPr lang="es-ES_tradnl" sz="2000" dirty="0"/>
          </a:p>
          <a:p>
            <a:pPr algn="r"/>
            <a:r>
              <a:rPr lang="es-CO" sz="2000" dirty="0"/>
              <a:t>Delegación Cuajimalpa de Morelos</a:t>
            </a:r>
            <a:endParaRPr lang="es-ES_tradnl" sz="2000" dirty="0"/>
          </a:p>
          <a:p>
            <a:pPr algn="r"/>
            <a:r>
              <a:rPr lang="es-CO" sz="2000" dirty="0"/>
              <a:t>México, D. F., C.P. 05300</a:t>
            </a:r>
            <a:endParaRPr lang="es-ES_tradnl" sz="2000" dirty="0"/>
          </a:p>
          <a:p>
            <a:pPr algn="r"/>
            <a:r>
              <a:rPr lang="es-CO" sz="2000" dirty="0" smtClean="0">
                <a:hlinkClick r:id="rId2"/>
              </a:rPr>
              <a:t>hbeltran@correo.cua.uam.mx</a:t>
            </a:r>
            <a:endParaRPr lang="es-CO" sz="2000" dirty="0" smtClean="0"/>
          </a:p>
          <a:p>
            <a:pPr algn="r"/>
            <a:r>
              <a:rPr lang="es-CO" sz="2000" dirty="0" smtClean="0">
                <a:hlinkClick r:id="rId3"/>
              </a:rPr>
              <a:t>h.beltran@dcniuamc.com</a:t>
            </a:r>
            <a:r>
              <a:rPr lang="es-CO" sz="2000" dirty="0" smtClean="0"/>
              <a:t>  </a:t>
            </a:r>
            <a:endParaRPr lang="es-ES_tradnl" sz="2000" dirty="0"/>
          </a:p>
        </p:txBody>
      </p:sp>
    </p:spTree>
    <p:extLst>
      <p:ext uri="{BB962C8B-B14F-4D97-AF65-F5344CB8AC3E}">
        <p14:creationId xmlns:p14="http://schemas.microsoft.com/office/powerpoint/2010/main" val="542284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Rectángulo 56"/>
          <p:cNvSpPr/>
          <p:nvPr/>
        </p:nvSpPr>
        <p:spPr>
          <a:xfrm>
            <a:off x="683568" y="1412776"/>
            <a:ext cx="7920880" cy="525066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Título 7"/>
          <p:cNvSpPr>
            <a:spLocks noGrp="1"/>
          </p:cNvSpPr>
          <p:nvPr>
            <p:ph type="title"/>
          </p:nvPr>
        </p:nvSpPr>
        <p:spPr>
          <a:xfrm>
            <a:off x="822960" y="286605"/>
            <a:ext cx="7853496" cy="838140"/>
          </a:xfrm>
        </p:spPr>
        <p:txBody>
          <a:bodyPr/>
          <a:lstStyle/>
          <a:p>
            <a:pPr algn="r"/>
            <a:r>
              <a:rPr lang="es-MX" sz="3600" dirty="0" smtClean="0"/>
              <a:t>Contenido</a:t>
            </a:r>
            <a:r>
              <a:rPr lang="es-MX" dirty="0" smtClean="0"/>
              <a:t> </a:t>
            </a:r>
            <a:endParaRPr lang="es-MX" dirty="0"/>
          </a:p>
        </p:txBody>
      </p:sp>
      <p:sp>
        <p:nvSpPr>
          <p:cNvPr id="5" name="AutoShape 4"/>
          <p:cNvSpPr>
            <a:spLocks noChangeArrowheads="1"/>
          </p:cNvSpPr>
          <p:nvPr/>
        </p:nvSpPr>
        <p:spPr bwMode="ltGray">
          <a:xfrm rot="5400000">
            <a:off x="-2422526" y="1483172"/>
            <a:ext cx="4824413" cy="4770438"/>
          </a:xfrm>
          <a:custGeom>
            <a:avLst/>
            <a:gdLst>
              <a:gd name="G0" fmla="+- 10478 0 0"/>
              <a:gd name="G1" fmla="+- -11739500 0 0"/>
              <a:gd name="G2" fmla="+- 0 0 -11739500"/>
              <a:gd name="T0" fmla="*/ 0 256 1"/>
              <a:gd name="T1" fmla="*/ 180 256 1"/>
              <a:gd name="G3" fmla="+- -11739500 T0 T1"/>
              <a:gd name="T2" fmla="*/ 0 256 1"/>
              <a:gd name="T3" fmla="*/ 90 256 1"/>
              <a:gd name="G4" fmla="+- -11739500 T2 T3"/>
              <a:gd name="G5" fmla="*/ G4 2 1"/>
              <a:gd name="T4" fmla="*/ 90 256 1"/>
              <a:gd name="T5" fmla="*/ 0 256 1"/>
              <a:gd name="G6" fmla="+- -11739500 T4 T5"/>
              <a:gd name="G7" fmla="*/ G6 2 1"/>
              <a:gd name="G8" fmla="abs -1173950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10478"/>
              <a:gd name="G18" fmla="*/ 10478 1 2"/>
              <a:gd name="G19" fmla="+- G18 5400 0"/>
              <a:gd name="G20" fmla="cos G19 -11739500"/>
              <a:gd name="G21" fmla="sin G19 -11739500"/>
              <a:gd name="G22" fmla="+- G20 10800 0"/>
              <a:gd name="G23" fmla="+- G21 10800 0"/>
              <a:gd name="G24" fmla="+- 10800 0 G20"/>
              <a:gd name="G25" fmla="+- 10478 10800 0"/>
              <a:gd name="G26" fmla="?: G9 G17 G25"/>
              <a:gd name="G27" fmla="?: G9 0 21600"/>
              <a:gd name="G28" fmla="cos 10800 -11739500"/>
              <a:gd name="G29" fmla="sin 10800 -11739500"/>
              <a:gd name="G30" fmla="sin 10478 -11739500"/>
              <a:gd name="G31" fmla="+- G28 10800 0"/>
              <a:gd name="G32" fmla="+- G29 10800 0"/>
              <a:gd name="G33" fmla="+- G30 10800 0"/>
              <a:gd name="G34" fmla="?: G4 0 G31"/>
              <a:gd name="G35" fmla="?: -11739500 G34 0"/>
              <a:gd name="G36" fmla="?: G6 G35 G31"/>
              <a:gd name="G37" fmla="+- 21600 0 G36"/>
              <a:gd name="G38" fmla="?: G4 0 G33"/>
              <a:gd name="G39" fmla="?: -1173950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162 w 21600"/>
              <a:gd name="T15" fmla="*/ 10638 h 21600"/>
              <a:gd name="T16" fmla="*/ 10800 w 21600"/>
              <a:gd name="T17" fmla="*/ 322 h 21600"/>
              <a:gd name="T18" fmla="*/ 21438 w 21600"/>
              <a:gd name="T19" fmla="*/ 10638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323" y="10641"/>
                </a:moveTo>
                <a:cubicBezTo>
                  <a:pt x="410" y="4916"/>
                  <a:pt x="5075" y="321"/>
                  <a:pt x="10800" y="321"/>
                </a:cubicBezTo>
                <a:cubicBezTo>
                  <a:pt x="16524" y="321"/>
                  <a:pt x="21189" y="4916"/>
                  <a:pt x="21276" y="10641"/>
                </a:cubicBezTo>
                <a:lnTo>
                  <a:pt x="21598" y="10636"/>
                </a:lnTo>
                <a:cubicBezTo>
                  <a:pt x="21509" y="4736"/>
                  <a:pt x="16700" y="0"/>
                  <a:pt x="10799" y="0"/>
                </a:cubicBezTo>
                <a:cubicBezTo>
                  <a:pt x="4899" y="0"/>
                  <a:pt x="90" y="4736"/>
                  <a:pt x="1" y="10636"/>
                </a:cubicBezTo>
                <a:close/>
              </a:path>
            </a:pathLst>
          </a:custGeom>
          <a:gradFill rotWithShape="1">
            <a:gsLst>
              <a:gs pos="0">
                <a:schemeClr val="bg2">
                  <a:gamma/>
                  <a:tint val="45490"/>
                  <a:invGamma/>
                </a:schemeClr>
              </a:gs>
              <a:gs pos="50000">
                <a:schemeClr val="bg2"/>
              </a:gs>
              <a:gs pos="100000">
                <a:schemeClr val="bg2">
                  <a:gamma/>
                  <a:tint val="45490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6" name="AutoShape 5"/>
          <p:cNvSpPr>
            <a:spLocks noChangeArrowheads="1"/>
          </p:cNvSpPr>
          <p:nvPr/>
        </p:nvSpPr>
        <p:spPr bwMode="ltGray">
          <a:xfrm rot="5400000" flipH="1">
            <a:off x="-2016918" y="1918940"/>
            <a:ext cx="4032250" cy="3929063"/>
          </a:xfrm>
          <a:custGeom>
            <a:avLst/>
            <a:gdLst>
              <a:gd name="G0" fmla="+- 56 0 0"/>
              <a:gd name="G1" fmla="+- 11796480 0 0"/>
              <a:gd name="G2" fmla="+- 0 0 11796480"/>
              <a:gd name="T0" fmla="*/ 0 256 1"/>
              <a:gd name="T1" fmla="*/ 180 256 1"/>
              <a:gd name="G3" fmla="+- 11796480 T0 T1"/>
              <a:gd name="T2" fmla="*/ 0 256 1"/>
              <a:gd name="T3" fmla="*/ 90 256 1"/>
              <a:gd name="G4" fmla="+- 11796480 T2 T3"/>
              <a:gd name="G5" fmla="*/ G4 2 1"/>
              <a:gd name="T4" fmla="*/ 90 256 1"/>
              <a:gd name="T5" fmla="*/ 0 256 1"/>
              <a:gd name="G6" fmla="+- 11796480 T4 T5"/>
              <a:gd name="G7" fmla="*/ G6 2 1"/>
              <a:gd name="G8" fmla="abs 1179648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56"/>
              <a:gd name="G18" fmla="*/ 56 1 2"/>
              <a:gd name="G19" fmla="+- G18 5400 0"/>
              <a:gd name="G20" fmla="cos G19 11796480"/>
              <a:gd name="G21" fmla="sin G19 11796480"/>
              <a:gd name="G22" fmla="+- G20 10800 0"/>
              <a:gd name="G23" fmla="+- G21 10800 0"/>
              <a:gd name="G24" fmla="+- 10800 0 G20"/>
              <a:gd name="G25" fmla="+- 56 10800 0"/>
              <a:gd name="G26" fmla="?: G9 G17 G25"/>
              <a:gd name="G27" fmla="?: G9 0 21600"/>
              <a:gd name="G28" fmla="cos 10800 11796480"/>
              <a:gd name="G29" fmla="sin 10800 11796480"/>
              <a:gd name="G30" fmla="sin 56 11796480"/>
              <a:gd name="G31" fmla="+- G28 10800 0"/>
              <a:gd name="G32" fmla="+- G29 10800 0"/>
              <a:gd name="G33" fmla="+- G30 10800 0"/>
              <a:gd name="G34" fmla="?: G4 0 G31"/>
              <a:gd name="G35" fmla="?: 11796480 G34 0"/>
              <a:gd name="G36" fmla="?: G6 G35 G31"/>
              <a:gd name="G37" fmla="+- 21600 0 G36"/>
              <a:gd name="G38" fmla="?: G4 0 G33"/>
              <a:gd name="G39" fmla="?: 1179648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5372 w 21600"/>
              <a:gd name="T15" fmla="*/ 10800 h 21600"/>
              <a:gd name="T16" fmla="*/ 10800 w 21600"/>
              <a:gd name="T17" fmla="*/ 10744 h 21600"/>
              <a:gd name="T18" fmla="*/ 16228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0744" y="10800"/>
                </a:moveTo>
                <a:cubicBezTo>
                  <a:pt x="10744" y="10769"/>
                  <a:pt x="10769" y="10744"/>
                  <a:pt x="10800" y="10744"/>
                </a:cubicBezTo>
                <a:cubicBezTo>
                  <a:pt x="10830" y="10744"/>
                  <a:pt x="10855" y="10769"/>
                  <a:pt x="10855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s-ES"/>
          </a:p>
        </p:txBody>
      </p:sp>
      <p:sp>
        <p:nvSpPr>
          <p:cNvPr id="7" name="AutoShape 6"/>
          <p:cNvSpPr>
            <a:spLocks noChangeArrowheads="1"/>
          </p:cNvSpPr>
          <p:nvPr/>
        </p:nvSpPr>
        <p:spPr bwMode="gray">
          <a:xfrm>
            <a:off x="2110482" y="5153248"/>
            <a:ext cx="5629870" cy="508000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hangingPunct="0"/>
            <a:r>
              <a:rPr lang="es-ES" b="1" smtClean="0"/>
              <a:t>Visión </a:t>
            </a:r>
            <a:r>
              <a:rPr lang="es-ES" b="1"/>
              <a:t>crítica y práctica de la Universidad y de la Unidad</a:t>
            </a:r>
            <a:endParaRPr lang="es-ES" b="1" dirty="0"/>
          </a:p>
        </p:txBody>
      </p:sp>
      <p:sp>
        <p:nvSpPr>
          <p:cNvPr id="10" name="AutoShape 7"/>
          <p:cNvSpPr>
            <a:spLocks noChangeArrowheads="1"/>
          </p:cNvSpPr>
          <p:nvPr/>
        </p:nvSpPr>
        <p:spPr bwMode="gray">
          <a:xfrm>
            <a:off x="2593040" y="4163060"/>
            <a:ext cx="5435344" cy="555352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gamma/>
                        <a:tint val="0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hangingPunct="0"/>
            <a:r>
              <a:rPr lang="es-ES" sz="2000" b="1" dirty="0" smtClean="0"/>
              <a:t>Necesidades </a:t>
            </a:r>
            <a:r>
              <a:rPr lang="es-ES" sz="2000" b="1" dirty="0"/>
              <a:t>de la educación superior en el país</a:t>
            </a:r>
          </a:p>
        </p:txBody>
      </p:sp>
      <p:sp>
        <p:nvSpPr>
          <p:cNvPr id="11" name="AutoShape 8"/>
          <p:cNvSpPr>
            <a:spLocks noChangeArrowheads="1"/>
          </p:cNvSpPr>
          <p:nvPr/>
        </p:nvSpPr>
        <p:spPr bwMode="gray">
          <a:xfrm>
            <a:off x="2582416" y="3142548"/>
            <a:ext cx="3141712" cy="553616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hangingPunct="0"/>
            <a:r>
              <a:rPr lang="es-ES" sz="2000" b="1" dirty="0" smtClean="0"/>
              <a:t>Situación </a:t>
            </a:r>
            <a:r>
              <a:rPr lang="es-ES" sz="2000" b="1" dirty="0"/>
              <a:t>política nacional</a:t>
            </a:r>
          </a:p>
        </p:txBody>
      </p:sp>
      <p:sp>
        <p:nvSpPr>
          <p:cNvPr id="12" name="AutoShape 9"/>
          <p:cNvSpPr>
            <a:spLocks noChangeArrowheads="1"/>
          </p:cNvSpPr>
          <p:nvPr/>
        </p:nvSpPr>
        <p:spPr bwMode="gray">
          <a:xfrm>
            <a:off x="1756556" y="1602656"/>
            <a:ext cx="6415844" cy="541941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gamma/>
                        <a:tint val="0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hangingPunct="0"/>
            <a:r>
              <a:rPr lang="en-US" sz="2000" b="1" dirty="0" err="1" smtClean="0"/>
              <a:t>Motivos</a:t>
            </a:r>
            <a:r>
              <a:rPr lang="en-US" sz="2000" b="1" dirty="0" smtClean="0"/>
              <a:t> y </a:t>
            </a:r>
            <a:r>
              <a:rPr lang="en-US" sz="2000" b="1" dirty="0" err="1"/>
              <a:t>propuestas</a:t>
            </a:r>
            <a:r>
              <a:rPr lang="en-US" sz="2000" b="1" dirty="0"/>
              <a:t> para </a:t>
            </a:r>
            <a:r>
              <a:rPr lang="en-US" sz="2000" b="1" dirty="0" err="1"/>
              <a:t>ocupar</a:t>
            </a:r>
            <a:r>
              <a:rPr lang="en-US" sz="2000" b="1" dirty="0"/>
              <a:t> el cargo </a:t>
            </a:r>
            <a:r>
              <a:rPr lang="en-US" sz="2000" b="1" dirty="0" smtClean="0"/>
              <a:t>RU </a:t>
            </a:r>
            <a:r>
              <a:rPr lang="en-US" sz="2000" b="1" dirty="0" err="1" smtClean="0"/>
              <a:t>Cuajimalpa</a:t>
            </a:r>
            <a:endParaRPr lang="es-ES" sz="2000" b="1" dirty="0"/>
          </a:p>
        </p:txBody>
      </p:sp>
      <p:grpSp>
        <p:nvGrpSpPr>
          <p:cNvPr id="21" name="Group 18"/>
          <p:cNvGrpSpPr>
            <a:grpSpLocks/>
          </p:cNvGrpSpPr>
          <p:nvPr/>
        </p:nvGrpSpPr>
        <p:grpSpPr bwMode="auto">
          <a:xfrm>
            <a:off x="1154896" y="1691072"/>
            <a:ext cx="381000" cy="381000"/>
            <a:chOff x="2078" y="1680"/>
            <a:chExt cx="1615" cy="1615"/>
          </a:xfrm>
        </p:grpSpPr>
        <p:sp>
          <p:nvSpPr>
            <p:cNvPr id="22" name="Oval 19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s-ES"/>
            </a:p>
          </p:txBody>
        </p:sp>
        <p:sp>
          <p:nvSpPr>
            <p:cNvPr id="23" name="Oval 20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s-ES"/>
            </a:p>
          </p:txBody>
        </p:sp>
        <p:sp>
          <p:nvSpPr>
            <p:cNvPr id="24" name="Oval 21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endParaRPr lang="es-ES"/>
            </a:p>
          </p:txBody>
        </p:sp>
        <p:sp>
          <p:nvSpPr>
            <p:cNvPr id="25" name="Oval 22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endParaRPr lang="es-ES"/>
            </a:p>
          </p:txBody>
        </p:sp>
        <p:sp>
          <p:nvSpPr>
            <p:cNvPr id="26" name="Oval 23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endParaRPr lang="es-ES"/>
            </a:p>
          </p:txBody>
        </p:sp>
        <p:sp>
          <p:nvSpPr>
            <p:cNvPr id="27" name="Oval 24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endParaRPr lang="es-ES"/>
            </a:p>
          </p:txBody>
        </p:sp>
      </p:grpSp>
      <p:grpSp>
        <p:nvGrpSpPr>
          <p:cNvPr id="28" name="Group 25"/>
          <p:cNvGrpSpPr>
            <a:grpSpLocks/>
          </p:cNvGrpSpPr>
          <p:nvPr/>
        </p:nvGrpSpPr>
        <p:grpSpPr bwMode="auto">
          <a:xfrm>
            <a:off x="2102768" y="3171148"/>
            <a:ext cx="381000" cy="381000"/>
            <a:chOff x="2078" y="1680"/>
            <a:chExt cx="1615" cy="1615"/>
          </a:xfrm>
        </p:grpSpPr>
        <p:sp>
          <p:nvSpPr>
            <p:cNvPr id="29" name="Oval 26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s-ES"/>
            </a:p>
          </p:txBody>
        </p:sp>
        <p:sp>
          <p:nvSpPr>
            <p:cNvPr id="30" name="Oval 27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s-ES"/>
            </a:p>
          </p:txBody>
        </p:sp>
        <p:sp>
          <p:nvSpPr>
            <p:cNvPr id="31" name="Oval 28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endParaRPr lang="es-ES"/>
            </a:p>
          </p:txBody>
        </p:sp>
        <p:sp>
          <p:nvSpPr>
            <p:cNvPr id="32" name="Oval 29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endParaRPr lang="es-ES"/>
            </a:p>
          </p:txBody>
        </p:sp>
        <p:sp>
          <p:nvSpPr>
            <p:cNvPr id="33" name="Oval 30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endParaRPr lang="es-ES"/>
            </a:p>
          </p:txBody>
        </p:sp>
        <p:sp>
          <p:nvSpPr>
            <p:cNvPr id="34" name="Oval 31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endParaRPr lang="es-ES"/>
            </a:p>
          </p:txBody>
        </p:sp>
      </p:grpSp>
      <p:grpSp>
        <p:nvGrpSpPr>
          <p:cNvPr id="35" name="Group 32"/>
          <p:cNvGrpSpPr>
            <a:grpSpLocks/>
          </p:cNvGrpSpPr>
          <p:nvPr/>
        </p:nvGrpSpPr>
        <p:grpSpPr bwMode="auto">
          <a:xfrm>
            <a:off x="2090026" y="4265404"/>
            <a:ext cx="358118" cy="381000"/>
            <a:chOff x="2078" y="1680"/>
            <a:chExt cx="1615" cy="1615"/>
          </a:xfrm>
        </p:grpSpPr>
        <p:sp>
          <p:nvSpPr>
            <p:cNvPr id="36" name="Oval 33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s-ES"/>
            </a:p>
          </p:txBody>
        </p:sp>
        <p:sp>
          <p:nvSpPr>
            <p:cNvPr id="37" name="Oval 34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s-ES"/>
            </a:p>
          </p:txBody>
        </p:sp>
        <p:sp>
          <p:nvSpPr>
            <p:cNvPr id="38" name="Oval 35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endParaRPr lang="es-ES"/>
            </a:p>
          </p:txBody>
        </p:sp>
        <p:sp>
          <p:nvSpPr>
            <p:cNvPr id="39" name="Oval 36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endParaRPr lang="es-ES"/>
            </a:p>
          </p:txBody>
        </p:sp>
        <p:sp>
          <p:nvSpPr>
            <p:cNvPr id="40" name="Oval 37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endParaRPr lang="es-ES"/>
            </a:p>
          </p:txBody>
        </p:sp>
        <p:sp>
          <p:nvSpPr>
            <p:cNvPr id="41" name="Oval 38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endParaRPr lang="es-ES"/>
            </a:p>
          </p:txBody>
        </p:sp>
      </p:grpSp>
      <p:grpSp>
        <p:nvGrpSpPr>
          <p:cNvPr id="42" name="Group 39"/>
          <p:cNvGrpSpPr>
            <a:grpSpLocks/>
          </p:cNvGrpSpPr>
          <p:nvPr/>
        </p:nvGrpSpPr>
        <p:grpSpPr bwMode="auto">
          <a:xfrm>
            <a:off x="1691680" y="5202461"/>
            <a:ext cx="355600" cy="381000"/>
            <a:chOff x="2078" y="1680"/>
            <a:chExt cx="1615" cy="1615"/>
          </a:xfrm>
        </p:grpSpPr>
        <p:sp>
          <p:nvSpPr>
            <p:cNvPr id="43" name="Oval 40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s-ES"/>
            </a:p>
          </p:txBody>
        </p:sp>
        <p:sp>
          <p:nvSpPr>
            <p:cNvPr id="44" name="Oval 41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s-ES"/>
            </a:p>
          </p:txBody>
        </p:sp>
        <p:sp>
          <p:nvSpPr>
            <p:cNvPr id="45" name="Oval 42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endParaRPr lang="es-ES"/>
            </a:p>
          </p:txBody>
        </p:sp>
        <p:sp>
          <p:nvSpPr>
            <p:cNvPr id="46" name="Oval 43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endParaRPr lang="es-ES"/>
            </a:p>
          </p:txBody>
        </p:sp>
        <p:sp>
          <p:nvSpPr>
            <p:cNvPr id="47" name="Oval 44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endParaRPr lang="es-ES"/>
            </a:p>
          </p:txBody>
        </p:sp>
        <p:sp>
          <p:nvSpPr>
            <p:cNvPr id="48" name="Oval 45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endParaRPr lang="es-ES"/>
            </a:p>
          </p:txBody>
        </p:sp>
      </p:grpSp>
      <p:sp>
        <p:nvSpPr>
          <p:cNvPr id="3" name="Rectangle 2"/>
          <p:cNvSpPr/>
          <p:nvPr/>
        </p:nvSpPr>
        <p:spPr>
          <a:xfrm>
            <a:off x="3345751" y="2398238"/>
            <a:ext cx="43946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2400" b="1" u="sng" dirty="0" err="1"/>
              <a:t>Conocimientos</a:t>
            </a:r>
            <a:r>
              <a:rPr lang="en-US" sz="2400" b="1" u="sng" dirty="0"/>
              <a:t> y </a:t>
            </a:r>
            <a:r>
              <a:rPr lang="en-US" sz="2400" b="1" u="sng" dirty="0" err="1"/>
              <a:t>puntos</a:t>
            </a:r>
            <a:r>
              <a:rPr lang="en-US" sz="2400" b="1" u="sng" dirty="0"/>
              <a:t> de </a:t>
            </a:r>
            <a:r>
              <a:rPr lang="en-US" sz="2400" b="1" u="sng" dirty="0" smtClean="0"/>
              <a:t>vista</a:t>
            </a:r>
            <a:endParaRPr lang="en-US" sz="2400" b="1" u="sng" dirty="0"/>
          </a:p>
        </p:txBody>
      </p:sp>
    </p:spTree>
    <p:extLst>
      <p:ext uri="{BB962C8B-B14F-4D97-AF65-F5344CB8AC3E}">
        <p14:creationId xmlns:p14="http://schemas.microsoft.com/office/powerpoint/2010/main" val="2132894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ángulo 56"/>
          <p:cNvSpPr/>
          <p:nvPr/>
        </p:nvSpPr>
        <p:spPr>
          <a:xfrm>
            <a:off x="0" y="6317455"/>
            <a:ext cx="9144000" cy="54054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7" name="Rectángulo 56"/>
          <p:cNvSpPr/>
          <p:nvPr/>
        </p:nvSpPr>
        <p:spPr>
          <a:xfrm>
            <a:off x="480657" y="1419363"/>
            <a:ext cx="7920880" cy="525066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AutoShape 9"/>
          <p:cNvSpPr>
            <a:spLocks noChangeArrowheads="1"/>
          </p:cNvSpPr>
          <p:nvPr/>
        </p:nvSpPr>
        <p:spPr bwMode="gray">
          <a:xfrm>
            <a:off x="1655169" y="411448"/>
            <a:ext cx="7289564" cy="541941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gamma/>
                        <a:tint val="0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en-US" sz="2400" b="1" dirty="0" err="1" smtClean="0"/>
              <a:t>Motivos</a:t>
            </a:r>
            <a:r>
              <a:rPr lang="en-US" sz="2000" dirty="0" smtClean="0"/>
              <a:t> </a:t>
            </a:r>
            <a:r>
              <a:rPr lang="en-US" sz="2000" dirty="0"/>
              <a:t>y </a:t>
            </a:r>
            <a:r>
              <a:rPr lang="en-US" sz="2000" dirty="0" err="1"/>
              <a:t>propuestas</a:t>
            </a:r>
            <a:r>
              <a:rPr lang="en-US" sz="2000" dirty="0"/>
              <a:t> para </a:t>
            </a:r>
            <a:r>
              <a:rPr lang="en-US" sz="2000" dirty="0" err="1"/>
              <a:t>ocupar</a:t>
            </a:r>
            <a:r>
              <a:rPr lang="en-US" sz="2000" dirty="0"/>
              <a:t> el cargo </a:t>
            </a:r>
            <a:r>
              <a:rPr lang="en-US" sz="2000" dirty="0" smtClean="0"/>
              <a:t>RU </a:t>
            </a:r>
            <a:r>
              <a:rPr lang="en-US" sz="2000" dirty="0" err="1" smtClean="0"/>
              <a:t>Cuajimalpa</a:t>
            </a:r>
            <a:endParaRPr lang="es-ES" sz="2000" dirty="0"/>
          </a:p>
        </p:txBody>
      </p:sp>
      <p:sp>
        <p:nvSpPr>
          <p:cNvPr id="53" name="Rectangle 52"/>
          <p:cNvSpPr/>
          <p:nvPr/>
        </p:nvSpPr>
        <p:spPr>
          <a:xfrm>
            <a:off x="3311352" y="1700808"/>
            <a:ext cx="5236828" cy="70788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r">
              <a:spcBef>
                <a:spcPct val="0"/>
              </a:spcBef>
              <a:defRPr/>
            </a:pPr>
            <a:r>
              <a:rPr lang="en-US" sz="2000" b="1" dirty="0" err="1" smtClean="0"/>
              <a:t>Respaldar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intereses</a:t>
            </a:r>
            <a:r>
              <a:rPr lang="en-US" sz="2000" b="1" dirty="0" smtClean="0"/>
              <a:t> y </a:t>
            </a:r>
            <a:r>
              <a:rPr lang="en-US" sz="2000" b="1" dirty="0" err="1" smtClean="0"/>
              <a:t>formación</a:t>
            </a:r>
            <a:r>
              <a:rPr lang="en-US" sz="2000" b="1" dirty="0" smtClean="0"/>
              <a:t> de </a:t>
            </a:r>
            <a:r>
              <a:rPr lang="en-US" sz="2000" b="1" dirty="0" err="1" smtClean="0"/>
              <a:t>alumnos</a:t>
            </a:r>
            <a:r>
              <a:rPr lang="en-US" sz="2000" b="1" dirty="0"/>
              <a:t> </a:t>
            </a:r>
            <a:r>
              <a:rPr lang="en-US" sz="2000" b="1" dirty="0" smtClean="0"/>
              <a:t>y</a:t>
            </a:r>
          </a:p>
          <a:p>
            <a:pPr lvl="0" algn="r">
              <a:spcBef>
                <a:spcPct val="0"/>
              </a:spcBef>
              <a:defRPr/>
            </a:pPr>
            <a:r>
              <a:rPr lang="en-US" sz="2000" b="1" dirty="0" smtClean="0"/>
              <a:t> </a:t>
            </a:r>
            <a:r>
              <a:rPr lang="en-US" sz="2000" b="1" dirty="0" err="1" smtClean="0"/>
              <a:t>trabajadores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universitarios</a:t>
            </a:r>
            <a:endParaRPr lang="en-US" sz="2000" b="1" dirty="0"/>
          </a:p>
        </p:txBody>
      </p:sp>
      <p:sp>
        <p:nvSpPr>
          <p:cNvPr id="54" name="Rectangle 53"/>
          <p:cNvSpPr/>
          <p:nvPr/>
        </p:nvSpPr>
        <p:spPr>
          <a:xfrm>
            <a:off x="4572000" y="2668850"/>
            <a:ext cx="3976180" cy="40011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2000" b="1" dirty="0" err="1" smtClean="0"/>
              <a:t>Impulsar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intereses</a:t>
            </a:r>
            <a:r>
              <a:rPr lang="en-US" sz="2000" b="1" dirty="0" smtClean="0"/>
              <a:t> </a:t>
            </a:r>
            <a:r>
              <a:rPr lang="en-US" sz="2000" b="1" dirty="0" err="1"/>
              <a:t>I</a:t>
            </a:r>
            <a:r>
              <a:rPr lang="en-US" sz="2000" b="1" dirty="0" err="1" smtClean="0"/>
              <a:t>nstitucionales</a:t>
            </a:r>
            <a:endParaRPr lang="en-US" sz="2000" b="1" dirty="0"/>
          </a:p>
        </p:txBody>
      </p:sp>
      <p:sp>
        <p:nvSpPr>
          <p:cNvPr id="55" name="Rectangle 54"/>
          <p:cNvSpPr/>
          <p:nvPr/>
        </p:nvSpPr>
        <p:spPr>
          <a:xfrm>
            <a:off x="3311352" y="3349441"/>
            <a:ext cx="5236828" cy="1015663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r">
              <a:spcBef>
                <a:spcPct val="0"/>
              </a:spcBef>
              <a:defRPr/>
            </a:pPr>
            <a:r>
              <a:rPr lang="en-US" sz="2000" b="1" dirty="0" err="1" smtClean="0"/>
              <a:t>Coadyuvar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optimización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objeto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institucional</a:t>
            </a:r>
            <a:endParaRPr lang="en-US" sz="2000" b="1" dirty="0" smtClean="0"/>
          </a:p>
          <a:p>
            <a:pPr lvl="0" algn="r">
              <a:spcBef>
                <a:spcPct val="0"/>
              </a:spcBef>
              <a:defRPr/>
            </a:pPr>
            <a:r>
              <a:rPr lang="en-US" sz="2000" b="1" dirty="0" err="1" smtClean="0"/>
              <a:t>Funciones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sustantivas</a:t>
            </a:r>
            <a:r>
              <a:rPr lang="en-US" sz="2000" b="1" dirty="0" smtClean="0"/>
              <a:t>: </a:t>
            </a:r>
            <a:r>
              <a:rPr lang="en-US" sz="2000" b="1" dirty="0" err="1" smtClean="0"/>
              <a:t>docencia</a:t>
            </a:r>
            <a:r>
              <a:rPr lang="en-US" sz="2000" b="1" dirty="0" smtClean="0"/>
              <a:t>, </a:t>
            </a:r>
            <a:r>
              <a:rPr lang="en-US" sz="2000" b="1" dirty="0" err="1" smtClean="0"/>
              <a:t>investigación</a:t>
            </a:r>
            <a:r>
              <a:rPr lang="en-US" sz="2000" b="1" dirty="0" smtClean="0"/>
              <a:t>, </a:t>
            </a:r>
            <a:r>
              <a:rPr lang="en-US" sz="2000" b="1" dirty="0" err="1" smtClean="0"/>
              <a:t>preservación</a:t>
            </a:r>
            <a:r>
              <a:rPr lang="en-US" sz="2000" b="1" dirty="0" smtClean="0"/>
              <a:t> y </a:t>
            </a:r>
            <a:r>
              <a:rPr lang="en-US" sz="2000" b="1" dirty="0" err="1" smtClean="0"/>
              <a:t>difusión</a:t>
            </a:r>
            <a:r>
              <a:rPr lang="en-US" sz="2000" b="1" dirty="0" smtClean="0"/>
              <a:t> de la </a:t>
            </a:r>
            <a:r>
              <a:rPr lang="en-US" sz="2000" b="1" dirty="0" err="1" smtClean="0"/>
              <a:t>cultura</a:t>
            </a:r>
            <a:endParaRPr lang="en-US" sz="2000" b="1" dirty="0"/>
          </a:p>
        </p:txBody>
      </p:sp>
      <p:sp>
        <p:nvSpPr>
          <p:cNvPr id="56" name="Rectangle 55"/>
          <p:cNvSpPr/>
          <p:nvPr/>
        </p:nvSpPr>
        <p:spPr>
          <a:xfrm>
            <a:off x="1655168" y="5673442"/>
            <a:ext cx="6893012" cy="70788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r">
              <a:spcBef>
                <a:spcPct val="0"/>
              </a:spcBef>
              <a:defRPr/>
            </a:pPr>
            <a:r>
              <a:rPr lang="en-US" sz="2000" b="1" dirty="0" err="1" smtClean="0"/>
              <a:t>Consolidar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Unidad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Cuajimalpa</a:t>
            </a:r>
            <a:endParaRPr lang="en-US" sz="2000" b="1" dirty="0"/>
          </a:p>
          <a:p>
            <a:pPr lvl="0" algn="r">
              <a:spcBef>
                <a:spcPct val="0"/>
              </a:spcBef>
              <a:defRPr/>
            </a:pPr>
            <a:r>
              <a:rPr lang="en-US" sz="2000" b="1" dirty="0" smtClean="0"/>
              <a:t>“</a:t>
            </a:r>
            <a:r>
              <a:rPr lang="en-US" sz="2000" b="1" dirty="0" err="1" smtClean="0"/>
              <a:t>Oferta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universitaria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pública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en</a:t>
            </a:r>
            <a:r>
              <a:rPr lang="en-US" sz="2000" b="1" dirty="0" smtClean="0"/>
              <a:t> la zona </a:t>
            </a:r>
            <a:r>
              <a:rPr lang="en-US" sz="2000" b="1" dirty="0" err="1" smtClean="0"/>
              <a:t>poniente</a:t>
            </a:r>
            <a:r>
              <a:rPr lang="en-US" sz="2000" b="1" dirty="0" smtClean="0"/>
              <a:t> de la CDMX”</a:t>
            </a:r>
            <a:endParaRPr lang="en-US" sz="2000" b="1" dirty="0"/>
          </a:p>
        </p:txBody>
      </p:sp>
      <p:sp>
        <p:nvSpPr>
          <p:cNvPr id="19" name="Rectangle 18"/>
          <p:cNvSpPr/>
          <p:nvPr/>
        </p:nvSpPr>
        <p:spPr>
          <a:xfrm>
            <a:off x="2303240" y="4665330"/>
            <a:ext cx="6244940" cy="70788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2000" b="1" dirty="0" err="1" smtClean="0"/>
              <a:t>Dirigir</a:t>
            </a:r>
            <a:r>
              <a:rPr lang="en-US" sz="2000" b="1" dirty="0" smtClean="0"/>
              <a:t> las </a:t>
            </a:r>
            <a:r>
              <a:rPr lang="en-US" sz="2000" b="1" dirty="0" err="1" smtClean="0"/>
              <a:t>funciones</a:t>
            </a:r>
            <a:r>
              <a:rPr lang="en-US" sz="2000" b="1" dirty="0" smtClean="0"/>
              <a:t> de la RU al </a:t>
            </a:r>
            <a:r>
              <a:rPr lang="en-US" sz="2000" b="1" dirty="0" err="1" smtClean="0"/>
              <a:t>servicio</a:t>
            </a:r>
            <a:r>
              <a:rPr lang="en-US" sz="2000" b="1" dirty="0" smtClean="0"/>
              <a:t> de la </a:t>
            </a:r>
            <a:r>
              <a:rPr lang="en-US" sz="2000" b="1" dirty="0" err="1" smtClean="0"/>
              <a:t>comunidad</a:t>
            </a:r>
            <a:r>
              <a:rPr lang="en-US" sz="2000" b="1" dirty="0" smtClean="0"/>
              <a:t> y </a:t>
            </a:r>
            <a:r>
              <a:rPr lang="en-US" sz="2000" b="1" dirty="0" err="1" smtClean="0"/>
              <a:t>alumnos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en</a:t>
            </a:r>
            <a:r>
              <a:rPr lang="en-US" sz="2000" b="1" dirty="0" smtClean="0"/>
              <a:t> particular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4357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Rectángulo 56"/>
          <p:cNvSpPr/>
          <p:nvPr/>
        </p:nvSpPr>
        <p:spPr>
          <a:xfrm>
            <a:off x="683568" y="1412776"/>
            <a:ext cx="7920880" cy="525066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s-ES"/>
          </a:p>
        </p:txBody>
      </p:sp>
      <p:sp>
        <p:nvSpPr>
          <p:cNvPr id="49" name="Rectangle 48"/>
          <p:cNvSpPr/>
          <p:nvPr/>
        </p:nvSpPr>
        <p:spPr>
          <a:xfrm>
            <a:off x="290561" y="4076895"/>
            <a:ext cx="7305775" cy="83099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2400" b="1" dirty="0" err="1" smtClean="0"/>
              <a:t>Capacidad</a:t>
            </a:r>
            <a:r>
              <a:rPr lang="en-US" sz="2400" b="1" dirty="0" smtClean="0"/>
              <a:t> de </a:t>
            </a:r>
            <a:r>
              <a:rPr lang="en-US" sz="2400" b="1" dirty="0" err="1" smtClean="0"/>
              <a:t>trabajo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en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equipo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diálogo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interlocución</a:t>
            </a:r>
            <a:r>
              <a:rPr lang="en-US" sz="2400" b="1" dirty="0" smtClean="0"/>
              <a:t> y </a:t>
            </a:r>
            <a:r>
              <a:rPr lang="en-US" sz="2400" b="1" dirty="0" err="1" smtClean="0"/>
              <a:t>moderación</a:t>
            </a:r>
            <a:endParaRPr lang="en-US" sz="2400" b="1" dirty="0"/>
          </a:p>
        </p:txBody>
      </p:sp>
      <p:sp>
        <p:nvSpPr>
          <p:cNvPr id="50" name="Rectangle 49"/>
          <p:cNvSpPr/>
          <p:nvPr/>
        </p:nvSpPr>
        <p:spPr>
          <a:xfrm>
            <a:off x="2283944" y="5559623"/>
            <a:ext cx="6325971" cy="46166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r">
              <a:spcBef>
                <a:spcPct val="0"/>
              </a:spcBef>
              <a:defRPr/>
            </a:pPr>
            <a:r>
              <a:rPr lang="en-US" sz="2400" b="1" dirty="0" err="1" smtClean="0"/>
              <a:t>Capacidad</a:t>
            </a:r>
            <a:r>
              <a:rPr lang="en-US" sz="2400" b="1" dirty="0" smtClean="0"/>
              <a:t> y </a:t>
            </a:r>
            <a:r>
              <a:rPr lang="en-US" sz="2400" b="1" dirty="0" err="1" smtClean="0"/>
              <a:t>experiencia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en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gestión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universitaria</a:t>
            </a:r>
            <a:endParaRPr lang="en-US" sz="2400" b="1" dirty="0"/>
          </a:p>
        </p:txBody>
      </p:sp>
      <p:sp>
        <p:nvSpPr>
          <p:cNvPr id="52" name="Rectangle 51"/>
          <p:cNvSpPr/>
          <p:nvPr/>
        </p:nvSpPr>
        <p:spPr>
          <a:xfrm>
            <a:off x="1115616" y="2895327"/>
            <a:ext cx="7638316" cy="46166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r">
              <a:spcBef>
                <a:spcPct val="0"/>
              </a:spcBef>
              <a:defRPr/>
            </a:pPr>
            <a:r>
              <a:rPr lang="en-US" sz="2400" b="1" dirty="0" err="1" smtClean="0"/>
              <a:t>Distribución</a:t>
            </a:r>
            <a:r>
              <a:rPr lang="en-US" sz="2400" b="1" dirty="0" smtClean="0"/>
              <a:t> y </a:t>
            </a:r>
            <a:r>
              <a:rPr lang="en-US" sz="2400" b="1" dirty="0" err="1" smtClean="0"/>
              <a:t>consecución</a:t>
            </a:r>
            <a:r>
              <a:rPr lang="en-US" sz="2400" b="1" dirty="0" smtClean="0"/>
              <a:t> de </a:t>
            </a:r>
            <a:r>
              <a:rPr lang="en-US" sz="2400" b="1" dirty="0" err="1" smtClean="0"/>
              <a:t>recursos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eficaz</a:t>
            </a:r>
            <a:r>
              <a:rPr lang="en-US" sz="2400" b="1" dirty="0" smtClean="0"/>
              <a:t> y </a:t>
            </a:r>
            <a:r>
              <a:rPr lang="en-US" sz="2400" b="1" dirty="0" err="1" smtClean="0"/>
              <a:t>justificada</a:t>
            </a:r>
            <a:endParaRPr lang="en-US" sz="2400" b="1" dirty="0"/>
          </a:p>
        </p:txBody>
      </p:sp>
      <p:sp>
        <p:nvSpPr>
          <p:cNvPr id="18" name="Rectángulo 56"/>
          <p:cNvSpPr/>
          <p:nvPr/>
        </p:nvSpPr>
        <p:spPr>
          <a:xfrm>
            <a:off x="1763688" y="1253518"/>
            <a:ext cx="7096829" cy="525066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" name="AutoShape 9"/>
          <p:cNvSpPr>
            <a:spLocks noChangeArrowheads="1"/>
          </p:cNvSpPr>
          <p:nvPr/>
        </p:nvSpPr>
        <p:spPr bwMode="gray">
          <a:xfrm>
            <a:off x="1655169" y="411448"/>
            <a:ext cx="7289564" cy="541941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gamma/>
                        <a:tint val="0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en-US" sz="2400" b="1" dirty="0" err="1" smtClean="0"/>
              <a:t>Motivos</a:t>
            </a:r>
            <a:r>
              <a:rPr lang="en-US" sz="2000" dirty="0" smtClean="0"/>
              <a:t> </a:t>
            </a:r>
            <a:r>
              <a:rPr lang="en-US" sz="2000" dirty="0"/>
              <a:t>y </a:t>
            </a:r>
            <a:r>
              <a:rPr lang="en-US" sz="2000" dirty="0" err="1"/>
              <a:t>propuestas</a:t>
            </a:r>
            <a:r>
              <a:rPr lang="en-US" sz="2000" dirty="0"/>
              <a:t> para </a:t>
            </a:r>
            <a:r>
              <a:rPr lang="en-US" sz="2000" dirty="0" err="1"/>
              <a:t>ocupar</a:t>
            </a:r>
            <a:r>
              <a:rPr lang="en-US" sz="2000" dirty="0"/>
              <a:t> el cargo </a:t>
            </a:r>
            <a:r>
              <a:rPr lang="en-US" sz="2000" dirty="0" smtClean="0"/>
              <a:t>RU </a:t>
            </a:r>
            <a:r>
              <a:rPr lang="en-US" sz="2000" dirty="0" err="1" smtClean="0"/>
              <a:t>Cuajimalpa</a:t>
            </a:r>
            <a:endParaRPr lang="es-ES" sz="2000" dirty="0"/>
          </a:p>
        </p:txBody>
      </p:sp>
      <p:sp>
        <p:nvSpPr>
          <p:cNvPr id="51" name="Rectangle 50"/>
          <p:cNvSpPr/>
          <p:nvPr/>
        </p:nvSpPr>
        <p:spPr>
          <a:xfrm>
            <a:off x="302640" y="1851380"/>
            <a:ext cx="3289985" cy="46166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2400" b="1" dirty="0" err="1" smtClean="0"/>
              <a:t>Eficiencia</a:t>
            </a:r>
            <a:r>
              <a:rPr lang="en-US" sz="2400" b="1" dirty="0" smtClean="0"/>
              <a:t> y </a:t>
            </a:r>
            <a:r>
              <a:rPr lang="en-US" sz="2400" b="1" dirty="0" err="1" smtClean="0"/>
              <a:t>conciliación</a:t>
            </a:r>
            <a:endParaRPr lang="en-US" sz="2400" b="1" dirty="0"/>
          </a:p>
        </p:txBody>
      </p:sp>
      <p:sp>
        <p:nvSpPr>
          <p:cNvPr id="22" name="Rectángulo 56"/>
          <p:cNvSpPr/>
          <p:nvPr/>
        </p:nvSpPr>
        <p:spPr>
          <a:xfrm>
            <a:off x="0" y="6317455"/>
            <a:ext cx="9144000" cy="54054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21662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Rectángulo 56"/>
          <p:cNvSpPr/>
          <p:nvPr/>
        </p:nvSpPr>
        <p:spPr>
          <a:xfrm>
            <a:off x="683568" y="1412776"/>
            <a:ext cx="7920880" cy="525066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AutoShape 4"/>
          <p:cNvSpPr>
            <a:spLocks noChangeArrowheads="1"/>
          </p:cNvSpPr>
          <p:nvPr/>
        </p:nvSpPr>
        <p:spPr bwMode="ltGray">
          <a:xfrm rot="5400000">
            <a:off x="-2422526" y="1483172"/>
            <a:ext cx="4824413" cy="4770438"/>
          </a:xfrm>
          <a:custGeom>
            <a:avLst/>
            <a:gdLst>
              <a:gd name="G0" fmla="+- 10478 0 0"/>
              <a:gd name="G1" fmla="+- -11739500 0 0"/>
              <a:gd name="G2" fmla="+- 0 0 -11739500"/>
              <a:gd name="T0" fmla="*/ 0 256 1"/>
              <a:gd name="T1" fmla="*/ 180 256 1"/>
              <a:gd name="G3" fmla="+- -11739500 T0 T1"/>
              <a:gd name="T2" fmla="*/ 0 256 1"/>
              <a:gd name="T3" fmla="*/ 90 256 1"/>
              <a:gd name="G4" fmla="+- -11739500 T2 T3"/>
              <a:gd name="G5" fmla="*/ G4 2 1"/>
              <a:gd name="T4" fmla="*/ 90 256 1"/>
              <a:gd name="T5" fmla="*/ 0 256 1"/>
              <a:gd name="G6" fmla="+- -11739500 T4 T5"/>
              <a:gd name="G7" fmla="*/ G6 2 1"/>
              <a:gd name="G8" fmla="abs -1173950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10478"/>
              <a:gd name="G18" fmla="*/ 10478 1 2"/>
              <a:gd name="G19" fmla="+- G18 5400 0"/>
              <a:gd name="G20" fmla="cos G19 -11739500"/>
              <a:gd name="G21" fmla="sin G19 -11739500"/>
              <a:gd name="G22" fmla="+- G20 10800 0"/>
              <a:gd name="G23" fmla="+- G21 10800 0"/>
              <a:gd name="G24" fmla="+- 10800 0 G20"/>
              <a:gd name="G25" fmla="+- 10478 10800 0"/>
              <a:gd name="G26" fmla="?: G9 G17 G25"/>
              <a:gd name="G27" fmla="?: G9 0 21600"/>
              <a:gd name="G28" fmla="cos 10800 -11739500"/>
              <a:gd name="G29" fmla="sin 10800 -11739500"/>
              <a:gd name="G30" fmla="sin 10478 -11739500"/>
              <a:gd name="G31" fmla="+- G28 10800 0"/>
              <a:gd name="G32" fmla="+- G29 10800 0"/>
              <a:gd name="G33" fmla="+- G30 10800 0"/>
              <a:gd name="G34" fmla="?: G4 0 G31"/>
              <a:gd name="G35" fmla="?: -11739500 G34 0"/>
              <a:gd name="G36" fmla="?: G6 G35 G31"/>
              <a:gd name="G37" fmla="+- 21600 0 G36"/>
              <a:gd name="G38" fmla="?: G4 0 G33"/>
              <a:gd name="G39" fmla="?: -1173950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162 w 21600"/>
              <a:gd name="T15" fmla="*/ 10638 h 21600"/>
              <a:gd name="T16" fmla="*/ 10800 w 21600"/>
              <a:gd name="T17" fmla="*/ 322 h 21600"/>
              <a:gd name="T18" fmla="*/ 21438 w 21600"/>
              <a:gd name="T19" fmla="*/ 10638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323" y="10641"/>
                </a:moveTo>
                <a:cubicBezTo>
                  <a:pt x="410" y="4916"/>
                  <a:pt x="5075" y="321"/>
                  <a:pt x="10800" y="321"/>
                </a:cubicBezTo>
                <a:cubicBezTo>
                  <a:pt x="16524" y="321"/>
                  <a:pt x="21189" y="4916"/>
                  <a:pt x="21276" y="10641"/>
                </a:cubicBezTo>
                <a:lnTo>
                  <a:pt x="21598" y="10636"/>
                </a:lnTo>
                <a:cubicBezTo>
                  <a:pt x="21509" y="4736"/>
                  <a:pt x="16700" y="0"/>
                  <a:pt x="10799" y="0"/>
                </a:cubicBezTo>
                <a:cubicBezTo>
                  <a:pt x="4899" y="0"/>
                  <a:pt x="90" y="4736"/>
                  <a:pt x="1" y="10636"/>
                </a:cubicBezTo>
                <a:close/>
              </a:path>
            </a:pathLst>
          </a:custGeom>
          <a:gradFill rotWithShape="1">
            <a:gsLst>
              <a:gs pos="0">
                <a:schemeClr val="bg2">
                  <a:gamma/>
                  <a:tint val="45490"/>
                  <a:invGamma/>
                </a:schemeClr>
              </a:gs>
              <a:gs pos="50000">
                <a:schemeClr val="bg2"/>
              </a:gs>
              <a:gs pos="100000">
                <a:schemeClr val="bg2">
                  <a:gamma/>
                  <a:tint val="45490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6" name="AutoShape 5"/>
          <p:cNvSpPr>
            <a:spLocks noChangeArrowheads="1"/>
          </p:cNvSpPr>
          <p:nvPr/>
        </p:nvSpPr>
        <p:spPr bwMode="ltGray">
          <a:xfrm rot="5400000" flipH="1">
            <a:off x="-2016918" y="1918940"/>
            <a:ext cx="4032250" cy="3929063"/>
          </a:xfrm>
          <a:custGeom>
            <a:avLst/>
            <a:gdLst>
              <a:gd name="G0" fmla="+- 56 0 0"/>
              <a:gd name="G1" fmla="+- 11796480 0 0"/>
              <a:gd name="G2" fmla="+- 0 0 11796480"/>
              <a:gd name="T0" fmla="*/ 0 256 1"/>
              <a:gd name="T1" fmla="*/ 180 256 1"/>
              <a:gd name="G3" fmla="+- 11796480 T0 T1"/>
              <a:gd name="T2" fmla="*/ 0 256 1"/>
              <a:gd name="T3" fmla="*/ 90 256 1"/>
              <a:gd name="G4" fmla="+- 11796480 T2 T3"/>
              <a:gd name="G5" fmla="*/ G4 2 1"/>
              <a:gd name="T4" fmla="*/ 90 256 1"/>
              <a:gd name="T5" fmla="*/ 0 256 1"/>
              <a:gd name="G6" fmla="+- 11796480 T4 T5"/>
              <a:gd name="G7" fmla="*/ G6 2 1"/>
              <a:gd name="G8" fmla="abs 1179648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56"/>
              <a:gd name="G18" fmla="*/ 56 1 2"/>
              <a:gd name="G19" fmla="+- G18 5400 0"/>
              <a:gd name="G20" fmla="cos G19 11796480"/>
              <a:gd name="G21" fmla="sin G19 11796480"/>
              <a:gd name="G22" fmla="+- G20 10800 0"/>
              <a:gd name="G23" fmla="+- G21 10800 0"/>
              <a:gd name="G24" fmla="+- 10800 0 G20"/>
              <a:gd name="G25" fmla="+- 56 10800 0"/>
              <a:gd name="G26" fmla="?: G9 G17 G25"/>
              <a:gd name="G27" fmla="?: G9 0 21600"/>
              <a:gd name="G28" fmla="cos 10800 11796480"/>
              <a:gd name="G29" fmla="sin 10800 11796480"/>
              <a:gd name="G30" fmla="sin 56 11796480"/>
              <a:gd name="G31" fmla="+- G28 10800 0"/>
              <a:gd name="G32" fmla="+- G29 10800 0"/>
              <a:gd name="G33" fmla="+- G30 10800 0"/>
              <a:gd name="G34" fmla="?: G4 0 G31"/>
              <a:gd name="G35" fmla="?: 11796480 G34 0"/>
              <a:gd name="G36" fmla="?: G6 G35 G31"/>
              <a:gd name="G37" fmla="+- 21600 0 G36"/>
              <a:gd name="G38" fmla="?: G4 0 G33"/>
              <a:gd name="G39" fmla="?: 1179648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5372 w 21600"/>
              <a:gd name="T15" fmla="*/ 10800 h 21600"/>
              <a:gd name="T16" fmla="*/ 10800 w 21600"/>
              <a:gd name="T17" fmla="*/ 10744 h 21600"/>
              <a:gd name="T18" fmla="*/ 16228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0744" y="10800"/>
                </a:moveTo>
                <a:cubicBezTo>
                  <a:pt x="10744" y="10769"/>
                  <a:pt x="10769" y="10744"/>
                  <a:pt x="10800" y="10744"/>
                </a:cubicBezTo>
                <a:cubicBezTo>
                  <a:pt x="10830" y="10744"/>
                  <a:pt x="10855" y="10769"/>
                  <a:pt x="10855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s-ES"/>
          </a:p>
        </p:txBody>
      </p:sp>
      <p:sp>
        <p:nvSpPr>
          <p:cNvPr id="18" name="Rectángulo 56"/>
          <p:cNvSpPr/>
          <p:nvPr/>
        </p:nvSpPr>
        <p:spPr>
          <a:xfrm>
            <a:off x="1763688" y="1253518"/>
            <a:ext cx="7096829" cy="525066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" name="AutoShape 9"/>
          <p:cNvSpPr>
            <a:spLocks noChangeArrowheads="1"/>
          </p:cNvSpPr>
          <p:nvPr/>
        </p:nvSpPr>
        <p:spPr bwMode="gray">
          <a:xfrm>
            <a:off x="2123728" y="360561"/>
            <a:ext cx="6696744" cy="541941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gamma/>
                        <a:tint val="0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en-US" sz="2000" dirty="0" err="1" smtClean="0"/>
              <a:t>Motivos</a:t>
            </a:r>
            <a:r>
              <a:rPr lang="en-US" sz="2000" dirty="0" smtClean="0"/>
              <a:t> y </a:t>
            </a:r>
            <a:r>
              <a:rPr lang="en-US" sz="2400" b="1" dirty="0" err="1"/>
              <a:t>propuestas</a:t>
            </a:r>
            <a:r>
              <a:rPr lang="en-US" sz="2000" dirty="0"/>
              <a:t> para </a:t>
            </a:r>
            <a:r>
              <a:rPr lang="en-US" sz="2000" dirty="0" err="1"/>
              <a:t>ocupar</a:t>
            </a:r>
            <a:r>
              <a:rPr lang="en-US" sz="2000" dirty="0"/>
              <a:t> el cargo </a:t>
            </a:r>
            <a:r>
              <a:rPr lang="en-US" sz="2000" dirty="0" smtClean="0"/>
              <a:t>RU </a:t>
            </a:r>
            <a:r>
              <a:rPr lang="en-US" sz="2000" dirty="0" err="1" smtClean="0"/>
              <a:t>Cuajimalpa</a:t>
            </a:r>
            <a:endParaRPr lang="es-ES" sz="2000" dirty="0"/>
          </a:p>
        </p:txBody>
      </p:sp>
      <p:sp>
        <p:nvSpPr>
          <p:cNvPr id="22" name="AutoShape 7"/>
          <p:cNvSpPr>
            <a:spLocks noChangeArrowheads="1"/>
          </p:cNvSpPr>
          <p:nvPr/>
        </p:nvSpPr>
        <p:spPr bwMode="gray">
          <a:xfrm>
            <a:off x="2926151" y="4673848"/>
            <a:ext cx="5782642" cy="555352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gamma/>
                        <a:tint val="0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hangingPunct="0"/>
            <a:r>
              <a:rPr lang="es-ES" sz="2000" b="1" dirty="0" smtClean="0"/>
              <a:t>Eje Rector III. Comunicación y eficiencia institucional</a:t>
            </a:r>
            <a:endParaRPr lang="es-ES" sz="2000" b="1" dirty="0"/>
          </a:p>
        </p:txBody>
      </p:sp>
      <p:sp>
        <p:nvSpPr>
          <p:cNvPr id="23" name="AutoShape 8"/>
          <p:cNvSpPr>
            <a:spLocks noChangeArrowheads="1"/>
          </p:cNvSpPr>
          <p:nvPr/>
        </p:nvSpPr>
        <p:spPr bwMode="gray">
          <a:xfrm>
            <a:off x="2712005" y="3510054"/>
            <a:ext cx="6022032" cy="553616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hangingPunct="0"/>
            <a:r>
              <a:rPr lang="es-ES" sz="2000" b="1" dirty="0" smtClean="0"/>
              <a:t>Eje Rector II. Generación y aplicación del conocimiento</a:t>
            </a:r>
            <a:endParaRPr lang="es-ES" sz="2000" b="1" dirty="0"/>
          </a:p>
        </p:txBody>
      </p:sp>
      <p:sp>
        <p:nvSpPr>
          <p:cNvPr id="24" name="AutoShape 9"/>
          <p:cNvSpPr>
            <a:spLocks noChangeArrowheads="1"/>
          </p:cNvSpPr>
          <p:nvPr/>
        </p:nvSpPr>
        <p:spPr bwMode="gray">
          <a:xfrm>
            <a:off x="3750764" y="2377712"/>
            <a:ext cx="5022304" cy="591501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gamma/>
                        <a:tint val="0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hangingPunct="0"/>
            <a:r>
              <a:rPr lang="es-ES" sz="2000" b="1" dirty="0" smtClean="0"/>
              <a:t>Eje Rector I. Formación de recursos humanos</a:t>
            </a:r>
            <a:endParaRPr lang="es-ES" sz="2000" b="1" dirty="0"/>
          </a:p>
        </p:txBody>
      </p:sp>
      <p:sp>
        <p:nvSpPr>
          <p:cNvPr id="25" name="Rectángulo 56"/>
          <p:cNvSpPr/>
          <p:nvPr/>
        </p:nvSpPr>
        <p:spPr>
          <a:xfrm>
            <a:off x="1223120" y="1248558"/>
            <a:ext cx="7920880" cy="525066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1" name="Rectangle 50"/>
          <p:cNvSpPr/>
          <p:nvPr/>
        </p:nvSpPr>
        <p:spPr>
          <a:xfrm>
            <a:off x="1515544" y="1497582"/>
            <a:ext cx="29844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2400" b="1" u="sng" dirty="0" err="1" smtClean="0"/>
              <a:t>Programa</a:t>
            </a:r>
            <a:r>
              <a:rPr lang="en-US" sz="2400" b="1" u="sng" dirty="0" smtClean="0"/>
              <a:t> de </a:t>
            </a:r>
            <a:r>
              <a:rPr lang="en-US" sz="2400" b="1" u="sng" dirty="0" err="1" smtClean="0"/>
              <a:t>Trabajo</a:t>
            </a:r>
            <a:endParaRPr lang="en-US" sz="2400" b="1" u="sng" dirty="0"/>
          </a:p>
        </p:txBody>
      </p:sp>
      <p:sp>
        <p:nvSpPr>
          <p:cNvPr id="26" name="Rectángulo 56"/>
          <p:cNvSpPr/>
          <p:nvPr/>
        </p:nvSpPr>
        <p:spPr>
          <a:xfrm>
            <a:off x="0" y="6317455"/>
            <a:ext cx="9144000" cy="54054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" name="AutoShape 6"/>
          <p:cNvSpPr>
            <a:spLocks noChangeArrowheads="1"/>
          </p:cNvSpPr>
          <p:nvPr/>
        </p:nvSpPr>
        <p:spPr bwMode="gray">
          <a:xfrm>
            <a:off x="2646875" y="5801320"/>
            <a:ext cx="6061918" cy="508000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hangingPunct="0"/>
            <a:r>
              <a:rPr lang="es-ES" b="1" smtClean="0"/>
              <a:t>IV. </a:t>
            </a:r>
            <a:r>
              <a:rPr lang="es-ES" b="1" dirty="0" smtClean="0"/>
              <a:t>Reflexiones </a:t>
            </a:r>
            <a:r>
              <a:rPr lang="es-ES" b="1" dirty="0"/>
              <a:t>y compromiso con la Comunidad Universitaria</a:t>
            </a:r>
          </a:p>
        </p:txBody>
      </p:sp>
    </p:spTree>
    <p:extLst>
      <p:ext uri="{BB962C8B-B14F-4D97-AF65-F5344CB8AC3E}">
        <p14:creationId xmlns:p14="http://schemas.microsoft.com/office/powerpoint/2010/main" val="1682843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ángulo 56"/>
          <p:cNvSpPr/>
          <p:nvPr/>
        </p:nvSpPr>
        <p:spPr>
          <a:xfrm>
            <a:off x="0" y="6317455"/>
            <a:ext cx="9144000" cy="54054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7" name="Rectangle 36"/>
          <p:cNvSpPr/>
          <p:nvPr/>
        </p:nvSpPr>
        <p:spPr>
          <a:xfrm>
            <a:off x="2571561" y="5309895"/>
            <a:ext cx="3838395" cy="1477328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endParaRPr lang="es-ES_tradnl" smtClean="0">
              <a:solidFill>
                <a:schemeClr val="dk1"/>
              </a:solidFill>
            </a:endParaRPr>
          </a:p>
          <a:p>
            <a:endParaRPr lang="es-ES_tradnl" dirty="0" smtClean="0">
              <a:solidFill>
                <a:schemeClr val="dk1"/>
              </a:solidFill>
            </a:endParaRPr>
          </a:p>
          <a:p>
            <a:endParaRPr lang="es-ES_tradnl" dirty="0">
              <a:solidFill>
                <a:schemeClr val="dk1"/>
              </a:solidFill>
            </a:endParaRPr>
          </a:p>
          <a:p>
            <a:endParaRPr lang="es-ES_tradnl" dirty="0" smtClean="0">
              <a:solidFill>
                <a:schemeClr val="dk1"/>
              </a:solidFill>
            </a:endParaRPr>
          </a:p>
          <a:p>
            <a:endParaRPr lang="en-US" dirty="0"/>
          </a:p>
        </p:txBody>
      </p:sp>
      <p:sp>
        <p:nvSpPr>
          <p:cNvPr id="57" name="Rectángulo 56"/>
          <p:cNvSpPr/>
          <p:nvPr/>
        </p:nvSpPr>
        <p:spPr>
          <a:xfrm>
            <a:off x="683568" y="1412776"/>
            <a:ext cx="7920880" cy="525066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" name="Rectángulo 56"/>
          <p:cNvSpPr/>
          <p:nvPr/>
        </p:nvSpPr>
        <p:spPr>
          <a:xfrm>
            <a:off x="1763688" y="1253518"/>
            <a:ext cx="7096829" cy="525066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" name="AutoShape 9"/>
          <p:cNvSpPr>
            <a:spLocks noChangeArrowheads="1"/>
          </p:cNvSpPr>
          <p:nvPr/>
        </p:nvSpPr>
        <p:spPr bwMode="gray">
          <a:xfrm>
            <a:off x="306423" y="1302883"/>
            <a:ext cx="6569833" cy="541941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gamma/>
                        <a:tint val="0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en-US" sz="2000" dirty="0" err="1" smtClean="0"/>
              <a:t>Motivos</a:t>
            </a:r>
            <a:r>
              <a:rPr lang="en-US" sz="2000" dirty="0" smtClean="0"/>
              <a:t> </a:t>
            </a:r>
            <a:r>
              <a:rPr lang="en-US" sz="2000" dirty="0"/>
              <a:t>y </a:t>
            </a:r>
            <a:r>
              <a:rPr lang="en-US" sz="2400" b="1" dirty="0" err="1"/>
              <a:t>propuestas</a:t>
            </a:r>
            <a:r>
              <a:rPr lang="en-US" sz="2000" dirty="0"/>
              <a:t> para </a:t>
            </a:r>
            <a:r>
              <a:rPr lang="en-US" sz="2000" dirty="0" err="1"/>
              <a:t>ocupar</a:t>
            </a:r>
            <a:r>
              <a:rPr lang="en-US" sz="2000" dirty="0"/>
              <a:t> el cargo </a:t>
            </a:r>
            <a:r>
              <a:rPr lang="en-US" sz="2000" dirty="0" smtClean="0"/>
              <a:t>RU </a:t>
            </a:r>
            <a:r>
              <a:rPr lang="en-US" sz="2000" dirty="0" err="1" smtClean="0"/>
              <a:t>Cuajimalpa</a:t>
            </a:r>
            <a:endParaRPr lang="es-ES" sz="2000" dirty="0"/>
          </a:p>
        </p:txBody>
      </p:sp>
      <p:sp>
        <p:nvSpPr>
          <p:cNvPr id="2" name="Rectangle 1"/>
          <p:cNvSpPr/>
          <p:nvPr/>
        </p:nvSpPr>
        <p:spPr>
          <a:xfrm>
            <a:off x="6175931" y="2059204"/>
            <a:ext cx="2932573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Aft>
                <a:spcPts val="0"/>
              </a:spcAft>
              <a:buFont typeface="Symbol" charset="2"/>
              <a:buChar char=""/>
            </a:pPr>
            <a:r>
              <a:rPr lang="es-MX" sz="1600" dirty="0" smtClean="0">
                <a:solidFill>
                  <a:schemeClr val="dk1"/>
                </a:solidFill>
              </a:rPr>
              <a:t>Representatividad </a:t>
            </a:r>
          </a:p>
          <a:p>
            <a:pPr lvl="0">
              <a:spcAft>
                <a:spcPts val="0"/>
              </a:spcAft>
            </a:pPr>
            <a:r>
              <a:rPr lang="es-MX" sz="1600" dirty="0" smtClean="0">
                <a:solidFill>
                  <a:schemeClr val="dk1"/>
                </a:solidFill>
              </a:rPr>
              <a:t>Órganos Colegiados</a:t>
            </a:r>
            <a:endParaRPr lang="en-US" sz="1600" dirty="0">
              <a:solidFill>
                <a:schemeClr val="dk1"/>
              </a:solidFill>
            </a:endParaRPr>
          </a:p>
          <a:p>
            <a:pPr marL="342900" lvl="0" indent="-342900">
              <a:spcAft>
                <a:spcPts val="0"/>
              </a:spcAft>
              <a:buFont typeface="Symbol" charset="2"/>
              <a:buChar char=""/>
            </a:pPr>
            <a:endParaRPr lang="es-MX" sz="1600" dirty="0" smtClean="0">
              <a:solidFill>
                <a:schemeClr val="dk1"/>
              </a:solidFill>
            </a:endParaRPr>
          </a:p>
          <a:p>
            <a:pPr marL="342900" lvl="0" indent="-342900">
              <a:spcAft>
                <a:spcPts val="0"/>
              </a:spcAft>
              <a:buFont typeface="Symbol" charset="2"/>
              <a:buChar char=""/>
            </a:pPr>
            <a:r>
              <a:rPr lang="es-MX" sz="1600" dirty="0" smtClean="0">
                <a:solidFill>
                  <a:schemeClr val="dk1"/>
                </a:solidFill>
              </a:rPr>
              <a:t>Vinculación: </a:t>
            </a:r>
          </a:p>
          <a:p>
            <a:pPr lvl="0">
              <a:spcAft>
                <a:spcPts val="0"/>
              </a:spcAft>
            </a:pPr>
            <a:r>
              <a:rPr lang="es-MX" sz="1600" dirty="0" smtClean="0">
                <a:solidFill>
                  <a:schemeClr val="dk1"/>
                </a:solidFill>
              </a:rPr>
              <a:t>i</a:t>
            </a:r>
            <a:r>
              <a:rPr lang="es-MX" sz="1600" dirty="0">
                <a:solidFill>
                  <a:schemeClr val="dk1"/>
                </a:solidFill>
              </a:rPr>
              <a:t>) </a:t>
            </a:r>
            <a:r>
              <a:rPr lang="es-MX" sz="1600" dirty="0" smtClean="0"/>
              <a:t>Asociación Colonos Santa Fe</a:t>
            </a:r>
          </a:p>
          <a:p>
            <a:pPr lvl="0">
              <a:spcAft>
                <a:spcPts val="0"/>
              </a:spcAft>
            </a:pPr>
            <a:r>
              <a:rPr lang="es-MX" sz="1600" dirty="0" smtClean="0">
                <a:solidFill>
                  <a:schemeClr val="dk1"/>
                </a:solidFill>
              </a:rPr>
              <a:t>ii</a:t>
            </a:r>
            <a:r>
              <a:rPr lang="es-MX" sz="1600" dirty="0">
                <a:solidFill>
                  <a:schemeClr val="dk1"/>
                </a:solidFill>
              </a:rPr>
              <a:t>) </a:t>
            </a:r>
            <a:r>
              <a:rPr lang="es-MX" sz="1600" dirty="0" smtClean="0">
                <a:solidFill>
                  <a:schemeClr val="dk1"/>
                </a:solidFill>
              </a:rPr>
              <a:t>Consorcio Univ Zona </a:t>
            </a:r>
            <a:r>
              <a:rPr lang="es-MX" sz="1600" dirty="0" smtClean="0"/>
              <a:t>Poniente</a:t>
            </a:r>
            <a:endParaRPr lang="en-US" sz="1600" dirty="0"/>
          </a:p>
          <a:p>
            <a:pPr marL="342900" lvl="0" indent="-342900">
              <a:spcAft>
                <a:spcPts val="0"/>
              </a:spcAft>
              <a:buFont typeface="Symbol" charset="2"/>
              <a:buChar char=""/>
            </a:pPr>
            <a:endParaRPr lang="es-MX" sz="1600" dirty="0" smtClean="0">
              <a:solidFill>
                <a:schemeClr val="dk1"/>
              </a:solidFill>
            </a:endParaRPr>
          </a:p>
          <a:p>
            <a:pPr marL="342900" lvl="0" indent="-342900">
              <a:spcAft>
                <a:spcPts val="0"/>
              </a:spcAft>
              <a:buFont typeface="Symbol" charset="2"/>
              <a:buChar char=""/>
            </a:pPr>
            <a:r>
              <a:rPr lang="es-MX" sz="1600" dirty="0" smtClean="0">
                <a:solidFill>
                  <a:schemeClr val="dk1"/>
                </a:solidFill>
              </a:rPr>
              <a:t>Coord Docencia Interdiv: </a:t>
            </a:r>
          </a:p>
          <a:p>
            <a:r>
              <a:rPr lang="es-MX" sz="1600" dirty="0" smtClean="0">
                <a:solidFill>
                  <a:schemeClr val="dk1"/>
                </a:solidFill>
              </a:rPr>
              <a:t>i</a:t>
            </a:r>
            <a:r>
              <a:rPr lang="es-MX" sz="1600" dirty="0">
                <a:solidFill>
                  <a:schemeClr val="dk1"/>
                </a:solidFill>
              </a:rPr>
              <a:t>) </a:t>
            </a:r>
            <a:r>
              <a:rPr lang="es-MX" sz="1600" dirty="0" smtClean="0">
                <a:solidFill>
                  <a:schemeClr val="dk1"/>
                </a:solidFill>
              </a:rPr>
              <a:t>PIU</a:t>
            </a:r>
          </a:p>
          <a:p>
            <a:r>
              <a:rPr lang="es-MX" sz="1600" dirty="0" smtClean="0">
                <a:solidFill>
                  <a:schemeClr val="dk1"/>
                </a:solidFill>
              </a:rPr>
              <a:t>ii</a:t>
            </a:r>
            <a:r>
              <a:rPr lang="es-MX" sz="1600" dirty="0">
                <a:solidFill>
                  <a:schemeClr val="dk1"/>
                </a:solidFill>
              </a:rPr>
              <a:t>) </a:t>
            </a:r>
            <a:r>
              <a:rPr lang="es-MX" sz="1600" dirty="0" smtClean="0">
                <a:solidFill>
                  <a:schemeClr val="dk1"/>
                </a:solidFill>
              </a:rPr>
              <a:t>UEA interdivisionales</a:t>
            </a:r>
          </a:p>
          <a:p>
            <a:r>
              <a:rPr lang="es-MX" sz="1600" dirty="0" smtClean="0">
                <a:solidFill>
                  <a:schemeClr val="dk1"/>
                </a:solidFill>
              </a:rPr>
              <a:t>iii</a:t>
            </a:r>
            <a:r>
              <a:rPr lang="es-MX" sz="1600" dirty="0">
                <a:solidFill>
                  <a:schemeClr val="dk1"/>
                </a:solidFill>
              </a:rPr>
              <a:t>) </a:t>
            </a:r>
            <a:r>
              <a:rPr lang="es-MX" sz="1600" dirty="0" smtClean="0">
                <a:solidFill>
                  <a:schemeClr val="dk1"/>
                </a:solidFill>
              </a:rPr>
              <a:t>SAE</a:t>
            </a:r>
            <a:endParaRPr lang="en-US" sz="1600" dirty="0">
              <a:solidFill>
                <a:schemeClr val="dk1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821815" y="476672"/>
            <a:ext cx="36069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2400" b="1" u="sng" dirty="0" smtClean="0"/>
              <a:t>Agenda </a:t>
            </a:r>
            <a:r>
              <a:rPr lang="en-US" sz="2400" b="1" u="sng" dirty="0" err="1" smtClean="0"/>
              <a:t>estratégica</a:t>
            </a:r>
            <a:r>
              <a:rPr lang="en-US" sz="2400" b="1" u="sng" dirty="0" smtClean="0"/>
              <a:t> del RU:</a:t>
            </a:r>
            <a:endParaRPr lang="en-US" sz="2400" b="1" u="sng" dirty="0"/>
          </a:p>
        </p:txBody>
      </p:sp>
      <p:sp>
        <p:nvSpPr>
          <p:cNvPr id="8" name="Rectangle 7"/>
          <p:cNvSpPr/>
          <p:nvPr/>
        </p:nvSpPr>
        <p:spPr>
          <a:xfrm>
            <a:off x="3630369" y="5400443"/>
            <a:ext cx="1759649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s-ES_tradnl" b="1" dirty="0" err="1" smtClean="0">
                <a:solidFill>
                  <a:schemeClr val="dk1"/>
                </a:solidFill>
              </a:rPr>
              <a:t>Presupuestación</a:t>
            </a:r>
            <a:endParaRPr lang="en-US" b="1" dirty="0"/>
          </a:p>
        </p:txBody>
      </p:sp>
      <p:sp>
        <p:nvSpPr>
          <p:cNvPr id="9" name="Rectangle 8"/>
          <p:cNvSpPr/>
          <p:nvPr/>
        </p:nvSpPr>
        <p:spPr>
          <a:xfrm>
            <a:off x="2483768" y="5892577"/>
            <a:ext cx="175657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charset="2"/>
              <a:buChar char="ü"/>
            </a:pPr>
            <a:r>
              <a:rPr lang="es-ES_tradnl" dirty="0" smtClean="0">
                <a:solidFill>
                  <a:schemeClr val="dk1"/>
                </a:solidFill>
              </a:rPr>
              <a:t>Optima</a:t>
            </a:r>
          </a:p>
          <a:p>
            <a:pPr marL="285750" indent="-285750">
              <a:buFont typeface="Wingdings" charset="2"/>
              <a:buChar char="ü"/>
            </a:pPr>
            <a:r>
              <a:rPr lang="es-ES_tradnl" dirty="0" smtClean="0">
                <a:solidFill>
                  <a:schemeClr val="dk1"/>
                </a:solidFill>
              </a:rPr>
              <a:t>Simplificada</a:t>
            </a:r>
          </a:p>
          <a:p>
            <a:pPr marL="285750" indent="-285750">
              <a:buFont typeface="Wingdings" charset="2"/>
              <a:buChar char="ü"/>
            </a:pPr>
            <a:r>
              <a:rPr lang="es-ES_tradnl" dirty="0" smtClean="0">
                <a:solidFill>
                  <a:schemeClr val="dk1"/>
                </a:solidFill>
              </a:rPr>
              <a:t>Transparente 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4319944" y="5992220"/>
            <a:ext cx="21602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Aft>
                <a:spcPts val="0"/>
              </a:spcAft>
            </a:pPr>
            <a:r>
              <a:rPr lang="es-ES_tradnl" dirty="0" err="1" smtClean="0">
                <a:solidFill>
                  <a:schemeClr val="dk1"/>
                </a:solidFill>
              </a:rPr>
              <a:t>Capac</a:t>
            </a:r>
            <a:r>
              <a:rPr lang="es-ES_tradnl" dirty="0" smtClean="0">
                <a:solidFill>
                  <a:schemeClr val="dk1"/>
                </a:solidFill>
              </a:rPr>
              <a:t> Institucionales</a:t>
            </a:r>
          </a:p>
          <a:p>
            <a:pPr lvl="0">
              <a:spcAft>
                <a:spcPts val="0"/>
              </a:spcAft>
            </a:pPr>
            <a:r>
              <a:rPr lang="es-ES_tradnl" dirty="0" smtClean="0">
                <a:solidFill>
                  <a:schemeClr val="dk1"/>
                </a:solidFill>
              </a:rPr>
              <a:t>PDI</a:t>
            </a:r>
            <a:endParaRPr lang="en-US" dirty="0">
              <a:solidFill>
                <a:schemeClr val="dk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93139" y="5210350"/>
            <a:ext cx="1458900" cy="6463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>
              <a:spcAft>
                <a:spcPts val="0"/>
              </a:spcAft>
            </a:pPr>
            <a:r>
              <a:rPr lang="es-MX" smtClean="0">
                <a:solidFill>
                  <a:schemeClr val="dk1"/>
                </a:solidFill>
              </a:rPr>
              <a:t>Unidad</a:t>
            </a:r>
          </a:p>
          <a:p>
            <a:pPr lvl="0" algn="ctr">
              <a:spcAft>
                <a:spcPts val="0"/>
              </a:spcAft>
            </a:pPr>
            <a:r>
              <a:rPr lang="es-MX" dirty="0" smtClean="0">
                <a:solidFill>
                  <a:schemeClr val="dk1"/>
                </a:solidFill>
              </a:rPr>
              <a:t>Cuajimalpa</a:t>
            </a:r>
            <a:endParaRPr lang="en-US" dirty="0">
              <a:solidFill>
                <a:schemeClr val="dk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98935" y="2197926"/>
            <a:ext cx="1847308" cy="76944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s-MX" sz="2200" b="1">
                <a:solidFill>
                  <a:schemeClr val="dk1"/>
                </a:solidFill>
              </a:rPr>
              <a:t>Consejo Académico </a:t>
            </a:r>
            <a:endParaRPr lang="en-US" sz="2200" b="1" dirty="0"/>
          </a:p>
        </p:txBody>
      </p:sp>
      <p:sp>
        <p:nvSpPr>
          <p:cNvPr id="13" name="Rectangle 12"/>
          <p:cNvSpPr/>
          <p:nvPr/>
        </p:nvSpPr>
        <p:spPr>
          <a:xfrm>
            <a:off x="160714" y="3227225"/>
            <a:ext cx="2377959" cy="1477328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endParaRPr lang="es-MX" smtClean="0">
              <a:solidFill>
                <a:schemeClr val="dk1"/>
              </a:solidFill>
            </a:endParaRPr>
          </a:p>
          <a:p>
            <a:endParaRPr lang="es-MX" dirty="0" smtClean="0">
              <a:solidFill>
                <a:schemeClr val="dk1"/>
              </a:solidFill>
            </a:endParaRPr>
          </a:p>
          <a:p>
            <a:r>
              <a:rPr lang="es-MX" dirty="0" smtClean="0">
                <a:solidFill>
                  <a:schemeClr val="dk1"/>
                </a:solidFill>
              </a:rPr>
              <a:t>problemas importantes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837586" y="3374163"/>
            <a:ext cx="1014060" cy="36933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r>
              <a:rPr lang="es-MX">
                <a:solidFill>
                  <a:schemeClr val="dk1"/>
                </a:solidFill>
              </a:rPr>
              <a:t>presente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957587" y="4208818"/>
            <a:ext cx="774058" cy="36933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r>
              <a:rPr lang="es-MX">
                <a:solidFill>
                  <a:schemeClr val="dk1"/>
                </a:solidFill>
              </a:rPr>
              <a:t>futuro</a:t>
            </a: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3183009" y="2113962"/>
            <a:ext cx="2499980" cy="646331"/>
          </a:xfrm>
          <a:prstGeom prst="rect">
            <a:avLst/>
          </a:prstGeom>
          <a:solidFill>
            <a:srgbClr val="92D050"/>
          </a:solidFill>
        </p:spPr>
        <p:txBody>
          <a:bodyPr wrap="none">
            <a:spAutoFit/>
          </a:bodyPr>
          <a:lstStyle/>
          <a:p>
            <a:pPr lvl="0" algn="ctr">
              <a:spcAft>
                <a:spcPts val="0"/>
              </a:spcAft>
            </a:pPr>
            <a:r>
              <a:rPr lang="es-MX" b="1">
                <a:solidFill>
                  <a:schemeClr val="dk1"/>
                </a:solidFill>
              </a:rPr>
              <a:t>Rector </a:t>
            </a:r>
            <a:r>
              <a:rPr lang="es-MX" b="1" smtClean="0">
                <a:solidFill>
                  <a:schemeClr val="dk1"/>
                </a:solidFill>
              </a:rPr>
              <a:t>General</a:t>
            </a:r>
          </a:p>
          <a:p>
            <a:pPr lvl="0" algn="ctr">
              <a:spcAft>
                <a:spcPts val="0"/>
              </a:spcAft>
            </a:pPr>
            <a:r>
              <a:rPr lang="es-MX" b="1" dirty="0" smtClean="0">
                <a:solidFill>
                  <a:schemeClr val="dk1"/>
                </a:solidFill>
              </a:rPr>
              <a:t>Rectores </a:t>
            </a:r>
            <a:r>
              <a:rPr lang="es-MX" b="1" dirty="0">
                <a:solidFill>
                  <a:schemeClr val="dk1"/>
                </a:solidFill>
              </a:rPr>
              <a:t>Unidades UAM</a:t>
            </a:r>
            <a:endParaRPr lang="en-US" b="1" dirty="0">
              <a:solidFill>
                <a:schemeClr val="dk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228319" y="4386145"/>
            <a:ext cx="2357633" cy="646331"/>
          </a:xfrm>
          <a:prstGeom prst="rect">
            <a:avLst/>
          </a:prstGeom>
          <a:solidFill>
            <a:srgbClr val="92D050"/>
          </a:solidFill>
        </p:spPr>
        <p:txBody>
          <a:bodyPr wrap="none">
            <a:spAutoFit/>
          </a:bodyPr>
          <a:lstStyle/>
          <a:p>
            <a:pPr lvl="0" algn="ctr">
              <a:spcAft>
                <a:spcPts val="0"/>
              </a:spcAft>
            </a:pPr>
            <a:r>
              <a:rPr lang="es-MX" b="1">
                <a:solidFill>
                  <a:schemeClr val="dk1"/>
                </a:solidFill>
              </a:rPr>
              <a:t>Delegación </a:t>
            </a:r>
            <a:r>
              <a:rPr lang="es-MX" b="1" smtClean="0">
                <a:solidFill>
                  <a:schemeClr val="dk1"/>
                </a:solidFill>
              </a:rPr>
              <a:t>Cuajimalpa</a:t>
            </a:r>
          </a:p>
          <a:p>
            <a:pPr lvl="0" algn="ctr">
              <a:spcAft>
                <a:spcPts val="0"/>
              </a:spcAft>
            </a:pPr>
            <a:r>
              <a:rPr lang="es-MX" b="1" dirty="0" smtClean="0">
                <a:solidFill>
                  <a:schemeClr val="dk1"/>
                </a:solidFill>
              </a:rPr>
              <a:t>Gobierno </a:t>
            </a:r>
            <a:r>
              <a:rPr lang="es-MX" b="1" dirty="0"/>
              <a:t>CDMX</a:t>
            </a:r>
          </a:p>
        </p:txBody>
      </p:sp>
      <p:sp>
        <p:nvSpPr>
          <p:cNvPr id="34" name="Rectangle 33"/>
          <p:cNvSpPr/>
          <p:nvPr/>
        </p:nvSpPr>
        <p:spPr>
          <a:xfrm>
            <a:off x="3324796" y="3000934"/>
            <a:ext cx="2087431" cy="10772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lvl="0" algn="ctr">
              <a:spcAft>
                <a:spcPts val="0"/>
              </a:spcAft>
            </a:pPr>
            <a:r>
              <a:rPr lang="es-MX" sz="3200" b="1" dirty="0" smtClean="0">
                <a:solidFill>
                  <a:schemeClr val="dk1"/>
                </a:solidFill>
              </a:rPr>
              <a:t>RU</a:t>
            </a:r>
          </a:p>
          <a:p>
            <a:pPr lvl="0" algn="ctr">
              <a:spcAft>
                <a:spcPts val="0"/>
              </a:spcAft>
            </a:pPr>
            <a:r>
              <a:rPr lang="es-MX" sz="3200" b="1" dirty="0" smtClean="0">
                <a:solidFill>
                  <a:schemeClr val="dk1"/>
                </a:solidFill>
              </a:rPr>
              <a:t>Cuajimalpa</a:t>
            </a:r>
            <a:endParaRPr lang="en-US" sz="3200" b="1" dirty="0">
              <a:solidFill>
                <a:schemeClr val="dk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260652" y="6396379"/>
            <a:ext cx="12137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b="1" i="1" dirty="0">
                <a:solidFill>
                  <a:schemeClr val="dk1"/>
                </a:solidFill>
              </a:rPr>
              <a:t>Coadyuvar</a:t>
            </a:r>
            <a:endParaRPr lang="en-US" b="1" i="1" dirty="0"/>
          </a:p>
        </p:txBody>
      </p:sp>
      <p:sp>
        <p:nvSpPr>
          <p:cNvPr id="7" name="Rectangle 6"/>
          <p:cNvSpPr/>
          <p:nvPr/>
        </p:nvSpPr>
        <p:spPr>
          <a:xfrm>
            <a:off x="6871325" y="5473049"/>
            <a:ext cx="2073408" cy="9233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>
              <a:spcAft>
                <a:spcPts val="0"/>
              </a:spcAft>
            </a:pPr>
            <a:r>
              <a:rPr lang="es-MX">
                <a:solidFill>
                  <a:schemeClr val="dk1"/>
                </a:solidFill>
              </a:rPr>
              <a:t>Relaciones </a:t>
            </a:r>
            <a:r>
              <a:rPr lang="es-MX" smtClean="0">
                <a:solidFill>
                  <a:schemeClr val="dk1"/>
                </a:solidFill>
              </a:rPr>
              <a:t>Institucionales</a:t>
            </a:r>
          </a:p>
          <a:p>
            <a:pPr lvl="0" algn="ctr">
              <a:spcAft>
                <a:spcPts val="0"/>
              </a:spcAft>
            </a:pPr>
            <a:r>
              <a:rPr lang="es-MX" dirty="0" smtClean="0">
                <a:solidFill>
                  <a:schemeClr val="dk1"/>
                </a:solidFill>
              </a:rPr>
              <a:t>Gobierno </a:t>
            </a:r>
            <a:r>
              <a:rPr lang="es-MX" dirty="0">
                <a:solidFill>
                  <a:schemeClr val="dk1"/>
                </a:solidFill>
              </a:rPr>
              <a:t>Federal</a:t>
            </a:r>
            <a:endParaRPr lang="en-US" dirty="0"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8089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Rectángulo 56"/>
          <p:cNvSpPr/>
          <p:nvPr/>
        </p:nvSpPr>
        <p:spPr>
          <a:xfrm>
            <a:off x="683568" y="1412776"/>
            <a:ext cx="7920880" cy="525066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" name="Rectángulo 56"/>
          <p:cNvSpPr/>
          <p:nvPr/>
        </p:nvSpPr>
        <p:spPr>
          <a:xfrm>
            <a:off x="1763688" y="1253518"/>
            <a:ext cx="7096829" cy="525066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" name="Rectangle 1"/>
          <p:cNvSpPr/>
          <p:nvPr/>
        </p:nvSpPr>
        <p:spPr>
          <a:xfrm>
            <a:off x="2878956" y="2133431"/>
            <a:ext cx="6229548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Aft>
                <a:spcPts val="0"/>
              </a:spcAft>
              <a:buFont typeface="Symbol" charset="2"/>
              <a:buChar char=""/>
            </a:pPr>
            <a:r>
              <a:rPr lang="es-MX" sz="1600" dirty="0" smtClean="0">
                <a:solidFill>
                  <a:schemeClr val="dk1"/>
                </a:solidFill>
              </a:rPr>
              <a:t>Obras </a:t>
            </a:r>
            <a:r>
              <a:rPr lang="es-MX" sz="1600" dirty="0">
                <a:solidFill>
                  <a:schemeClr val="dk1"/>
                </a:solidFill>
              </a:rPr>
              <a:t>literiarias, filosóficas, humanísticas y científicas </a:t>
            </a:r>
            <a:endParaRPr lang="es-MX" sz="1600" dirty="0" smtClean="0">
              <a:solidFill>
                <a:schemeClr val="dk1"/>
              </a:solidFill>
            </a:endParaRPr>
          </a:p>
          <a:p>
            <a:pPr lvl="1"/>
            <a:r>
              <a:rPr lang="es-MX" sz="1600" dirty="0" smtClean="0">
                <a:solidFill>
                  <a:schemeClr val="dk1"/>
                </a:solidFill>
              </a:rPr>
              <a:t>interacción / alumnos </a:t>
            </a:r>
            <a:r>
              <a:rPr lang="es-MX" sz="1600" dirty="0">
                <a:solidFill>
                  <a:schemeClr val="dk1"/>
                </a:solidFill>
              </a:rPr>
              <a:t>/</a:t>
            </a:r>
            <a:r>
              <a:rPr lang="es-MX" sz="1600" dirty="0" smtClean="0">
                <a:solidFill>
                  <a:schemeClr val="dk1"/>
                </a:solidFill>
              </a:rPr>
              <a:t> académicos </a:t>
            </a:r>
            <a:r>
              <a:rPr lang="es-MX" sz="1600" dirty="0">
                <a:solidFill>
                  <a:schemeClr val="dk1"/>
                </a:solidFill>
              </a:rPr>
              <a:t>/ expertos / estado del </a:t>
            </a:r>
            <a:r>
              <a:rPr lang="es-MX" sz="1600" dirty="0" smtClean="0">
                <a:solidFill>
                  <a:schemeClr val="dk1"/>
                </a:solidFill>
              </a:rPr>
              <a:t>arte</a:t>
            </a:r>
          </a:p>
          <a:p>
            <a:pPr lvl="1"/>
            <a:endParaRPr lang="es-MX" sz="1600" dirty="0">
              <a:solidFill>
                <a:schemeClr val="dk1"/>
              </a:solidFill>
            </a:endParaRPr>
          </a:p>
          <a:p>
            <a:pPr marL="342900" lvl="0" indent="-342900">
              <a:spcAft>
                <a:spcPts val="0"/>
              </a:spcAft>
              <a:buFont typeface="Symbol" charset="2"/>
              <a:buChar char=""/>
            </a:pPr>
            <a:r>
              <a:rPr lang="es-MX" sz="1600" dirty="0">
                <a:solidFill>
                  <a:schemeClr val="dk1"/>
                </a:solidFill>
              </a:rPr>
              <a:t>Continuar: </a:t>
            </a:r>
            <a:endParaRPr lang="es-MX" sz="1600" dirty="0" smtClean="0">
              <a:solidFill>
                <a:schemeClr val="dk1"/>
              </a:solidFill>
            </a:endParaRPr>
          </a:p>
          <a:p>
            <a:pPr lvl="2"/>
            <a:r>
              <a:rPr lang="es-MX" sz="1600" dirty="0" smtClean="0">
                <a:solidFill>
                  <a:schemeClr val="dk1"/>
                </a:solidFill>
              </a:rPr>
              <a:t>i</a:t>
            </a:r>
            <a:r>
              <a:rPr lang="es-MX" sz="1600" dirty="0">
                <a:solidFill>
                  <a:schemeClr val="dk1"/>
                </a:solidFill>
              </a:rPr>
              <a:t>) </a:t>
            </a:r>
            <a:r>
              <a:rPr lang="es-MX" sz="1600" dirty="0" smtClean="0">
                <a:solidFill>
                  <a:schemeClr val="dk1"/>
                </a:solidFill>
              </a:rPr>
              <a:t>Centro </a:t>
            </a:r>
            <a:r>
              <a:rPr lang="es-MX" sz="1600" dirty="0">
                <a:solidFill>
                  <a:schemeClr val="dk1"/>
                </a:solidFill>
              </a:rPr>
              <a:t>de lenguaje y </a:t>
            </a:r>
            <a:r>
              <a:rPr lang="es-MX" sz="1600" dirty="0" smtClean="0">
                <a:solidFill>
                  <a:schemeClr val="dk1"/>
                </a:solidFill>
              </a:rPr>
              <a:t>argumentación</a:t>
            </a:r>
          </a:p>
          <a:p>
            <a:pPr lvl="2"/>
            <a:r>
              <a:rPr lang="es-MX" sz="1600" dirty="0" smtClean="0">
                <a:solidFill>
                  <a:schemeClr val="dk1"/>
                </a:solidFill>
              </a:rPr>
              <a:t>ii</a:t>
            </a:r>
            <a:r>
              <a:rPr lang="es-MX" sz="1600" dirty="0">
                <a:solidFill>
                  <a:schemeClr val="dk1"/>
                </a:solidFill>
              </a:rPr>
              <a:t>) </a:t>
            </a:r>
            <a:r>
              <a:rPr lang="es-MX" sz="1600" dirty="0" smtClean="0">
                <a:solidFill>
                  <a:schemeClr val="dk1"/>
                </a:solidFill>
              </a:rPr>
              <a:t>PIDS</a:t>
            </a:r>
          </a:p>
          <a:p>
            <a:pPr lvl="2"/>
            <a:r>
              <a:rPr lang="es-MX" sz="1600" dirty="0" smtClean="0">
                <a:solidFill>
                  <a:schemeClr val="dk1"/>
                </a:solidFill>
              </a:rPr>
              <a:t>iii</a:t>
            </a:r>
            <a:r>
              <a:rPr lang="es-MX" sz="1600" dirty="0">
                <a:solidFill>
                  <a:schemeClr val="dk1"/>
                </a:solidFill>
              </a:rPr>
              <a:t>) </a:t>
            </a:r>
            <a:r>
              <a:rPr lang="es-MX" sz="1600" dirty="0" smtClean="0">
                <a:solidFill>
                  <a:schemeClr val="dk1"/>
                </a:solidFill>
              </a:rPr>
              <a:t>UBICUA</a:t>
            </a:r>
          </a:p>
          <a:p>
            <a:pPr lvl="2"/>
            <a:r>
              <a:rPr lang="es-MX" sz="1600" dirty="0" smtClean="0">
                <a:solidFill>
                  <a:schemeClr val="dk1"/>
                </a:solidFill>
              </a:rPr>
              <a:t>iv</a:t>
            </a:r>
            <a:r>
              <a:rPr lang="es-MX" sz="1600" dirty="0">
                <a:solidFill>
                  <a:schemeClr val="dk1"/>
                </a:solidFill>
              </a:rPr>
              <a:t>) </a:t>
            </a:r>
            <a:r>
              <a:rPr lang="es-MX" sz="1600" dirty="0" smtClean="0">
                <a:solidFill>
                  <a:schemeClr val="dk1"/>
                </a:solidFill>
              </a:rPr>
              <a:t>DIALECTA</a:t>
            </a:r>
          </a:p>
          <a:p>
            <a:pPr lvl="2"/>
            <a:r>
              <a:rPr lang="es-MX" sz="1600" dirty="0" smtClean="0">
                <a:solidFill>
                  <a:schemeClr val="dk1"/>
                </a:solidFill>
              </a:rPr>
              <a:t>v</a:t>
            </a:r>
            <a:r>
              <a:rPr lang="es-MX" sz="1600" dirty="0">
                <a:solidFill>
                  <a:schemeClr val="dk1"/>
                </a:solidFill>
              </a:rPr>
              <a:t>) </a:t>
            </a:r>
            <a:r>
              <a:rPr lang="es-MX" sz="1600" dirty="0" smtClean="0">
                <a:solidFill>
                  <a:schemeClr val="dk1"/>
                </a:solidFill>
              </a:rPr>
              <a:t>Modelo Resp. Social Univ (MRSU)</a:t>
            </a:r>
          </a:p>
          <a:p>
            <a:pPr lvl="2"/>
            <a:r>
              <a:rPr lang="es-MX" sz="1600" dirty="0" smtClean="0">
                <a:solidFill>
                  <a:schemeClr val="dk1"/>
                </a:solidFill>
              </a:rPr>
              <a:t>vi</a:t>
            </a:r>
            <a:r>
              <a:rPr lang="es-MX" sz="1600" dirty="0">
                <a:solidFill>
                  <a:schemeClr val="dk1"/>
                </a:solidFill>
              </a:rPr>
              <a:t>) </a:t>
            </a:r>
            <a:r>
              <a:rPr lang="es-MX" sz="1600" dirty="0" smtClean="0">
                <a:solidFill>
                  <a:schemeClr val="dk1"/>
                </a:solidFill>
              </a:rPr>
              <a:t>Consejo </a:t>
            </a:r>
            <a:r>
              <a:rPr lang="es-MX" sz="1600" dirty="0">
                <a:solidFill>
                  <a:schemeClr val="dk1"/>
                </a:solidFill>
              </a:rPr>
              <a:t>Consultivo de Participación </a:t>
            </a:r>
            <a:r>
              <a:rPr lang="es-MX" sz="1600" dirty="0" smtClean="0">
                <a:solidFill>
                  <a:schemeClr val="dk1"/>
                </a:solidFill>
              </a:rPr>
              <a:t>Social</a:t>
            </a:r>
          </a:p>
          <a:p>
            <a:pPr lvl="2"/>
            <a:endParaRPr lang="es-MX" sz="1600" dirty="0" smtClean="0">
              <a:solidFill>
                <a:schemeClr val="dk1"/>
              </a:solidFill>
            </a:endParaRPr>
          </a:p>
          <a:p>
            <a:pPr lvl="2"/>
            <a:r>
              <a:rPr lang="es-MX" sz="1600" dirty="0" smtClean="0">
                <a:solidFill>
                  <a:schemeClr val="dk1"/>
                </a:solidFill>
              </a:rPr>
              <a:t>Demás </a:t>
            </a:r>
            <a:r>
              <a:rPr lang="es-MX" sz="1600" dirty="0">
                <a:solidFill>
                  <a:schemeClr val="dk1"/>
                </a:solidFill>
              </a:rPr>
              <a:t>programas </a:t>
            </a:r>
            <a:r>
              <a:rPr lang="es-MX" sz="1600" dirty="0" smtClean="0">
                <a:solidFill>
                  <a:schemeClr val="dk1"/>
                </a:solidFill>
              </a:rPr>
              <a:t>U </a:t>
            </a:r>
            <a:r>
              <a:rPr lang="es-MX" sz="1600" dirty="0">
                <a:solidFill>
                  <a:schemeClr val="dk1"/>
                </a:solidFill>
              </a:rPr>
              <a:t>Cuajimalpa </a:t>
            </a:r>
            <a:r>
              <a:rPr lang="es-MX" sz="1600" dirty="0" smtClean="0">
                <a:solidFill>
                  <a:schemeClr val="dk1"/>
                </a:solidFill>
              </a:rPr>
              <a:t>/ actividades sustantivas</a:t>
            </a:r>
            <a:endParaRPr lang="es-MX" sz="1600" dirty="0">
              <a:solidFill>
                <a:schemeClr val="dk1"/>
              </a:solidFill>
            </a:endParaRPr>
          </a:p>
          <a:p>
            <a:pPr marL="342900" lvl="0" indent="-342900">
              <a:spcAft>
                <a:spcPts val="0"/>
              </a:spcAft>
              <a:buFont typeface="Symbol" charset="2"/>
              <a:buChar char=""/>
            </a:pPr>
            <a:endParaRPr lang="es-MX" sz="1600" dirty="0" smtClean="0">
              <a:solidFill>
                <a:schemeClr val="dk1"/>
              </a:solidFill>
            </a:endParaRPr>
          </a:p>
          <a:p>
            <a:pPr marL="342900" lvl="0" indent="-342900">
              <a:spcAft>
                <a:spcPts val="0"/>
              </a:spcAft>
              <a:buFont typeface="Symbol" charset="2"/>
              <a:buChar char=""/>
            </a:pPr>
            <a:r>
              <a:rPr lang="es-MX" sz="1600" dirty="0" smtClean="0">
                <a:solidFill>
                  <a:schemeClr val="dk1"/>
                </a:solidFill>
              </a:rPr>
              <a:t>Coordinación / funcionamiento coherente / actividades U Cuajimalpa</a:t>
            </a:r>
            <a:endParaRPr lang="es-MX" sz="1600" dirty="0">
              <a:solidFill>
                <a:schemeClr val="dk1"/>
              </a:solidFill>
            </a:endParaRPr>
          </a:p>
          <a:p>
            <a:pPr marL="342900" lvl="0" indent="-342900">
              <a:spcAft>
                <a:spcPts val="0"/>
              </a:spcAft>
              <a:buFont typeface="Symbol" charset="2"/>
              <a:buChar char=""/>
            </a:pPr>
            <a:endParaRPr lang="es-MX" sz="1600" dirty="0" smtClean="0">
              <a:solidFill>
                <a:schemeClr val="dk1"/>
              </a:solidFill>
            </a:endParaRPr>
          </a:p>
          <a:p>
            <a:pPr marL="342900" lvl="0" indent="-342900">
              <a:spcAft>
                <a:spcPts val="0"/>
              </a:spcAft>
              <a:buFont typeface="Symbol" charset="2"/>
              <a:buChar char=""/>
            </a:pPr>
            <a:r>
              <a:rPr lang="es-MX" sz="1600" dirty="0" smtClean="0">
                <a:solidFill>
                  <a:schemeClr val="dk1"/>
                </a:solidFill>
              </a:rPr>
              <a:t>Proyectos </a:t>
            </a:r>
            <a:r>
              <a:rPr lang="es-MX" sz="1600" dirty="0">
                <a:solidFill>
                  <a:schemeClr val="dk1"/>
                </a:solidFill>
              </a:rPr>
              <a:t>académicos </a:t>
            </a:r>
            <a:r>
              <a:rPr lang="es-MX" sz="1600" dirty="0" smtClean="0">
                <a:solidFill>
                  <a:schemeClr val="dk1"/>
                </a:solidFill>
              </a:rPr>
              <a:t>interdisciplinarios</a:t>
            </a:r>
            <a:endParaRPr lang="es-MX" sz="1600" dirty="0">
              <a:solidFill>
                <a:schemeClr val="dk1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821815" y="476672"/>
            <a:ext cx="36069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2400" b="1" u="sng" dirty="0" smtClean="0"/>
              <a:t>Agenda </a:t>
            </a:r>
            <a:r>
              <a:rPr lang="en-US" sz="2400" b="1" u="sng" dirty="0" err="1" smtClean="0"/>
              <a:t>estratégica</a:t>
            </a:r>
            <a:r>
              <a:rPr lang="en-US" sz="2400" b="1" u="sng" dirty="0" smtClean="0"/>
              <a:t> del RU:</a:t>
            </a:r>
            <a:endParaRPr lang="en-US" sz="2400" b="1" u="sng" dirty="0"/>
          </a:p>
        </p:txBody>
      </p:sp>
      <p:sp>
        <p:nvSpPr>
          <p:cNvPr id="17" name="Rectangle 16"/>
          <p:cNvSpPr/>
          <p:nvPr/>
        </p:nvSpPr>
        <p:spPr>
          <a:xfrm>
            <a:off x="179512" y="3503910"/>
            <a:ext cx="2087431" cy="10772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lvl="0" algn="ctr">
              <a:spcAft>
                <a:spcPts val="0"/>
              </a:spcAft>
            </a:pPr>
            <a:r>
              <a:rPr lang="es-MX" sz="3200" b="1" dirty="0" smtClean="0">
                <a:solidFill>
                  <a:schemeClr val="dk1"/>
                </a:solidFill>
              </a:rPr>
              <a:t>RU</a:t>
            </a:r>
          </a:p>
          <a:p>
            <a:pPr lvl="0" algn="ctr">
              <a:spcAft>
                <a:spcPts val="0"/>
              </a:spcAft>
            </a:pPr>
            <a:r>
              <a:rPr lang="es-MX" sz="3200" b="1" dirty="0" smtClean="0">
                <a:solidFill>
                  <a:schemeClr val="dk1"/>
                </a:solidFill>
              </a:rPr>
              <a:t>Cuajimalpa</a:t>
            </a:r>
            <a:endParaRPr lang="en-US" sz="3200" b="1" dirty="0">
              <a:solidFill>
                <a:schemeClr val="dk1"/>
              </a:solidFill>
            </a:endParaRPr>
          </a:p>
        </p:txBody>
      </p:sp>
      <p:sp>
        <p:nvSpPr>
          <p:cNvPr id="3" name="Left Brace 2"/>
          <p:cNvSpPr/>
          <p:nvPr/>
        </p:nvSpPr>
        <p:spPr>
          <a:xfrm>
            <a:off x="2320922" y="2077141"/>
            <a:ext cx="594894" cy="4088163"/>
          </a:xfrm>
          <a:prstGeom prst="leftBrace">
            <a:avLst/>
          </a:prstGeom>
          <a:ln w="412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AutoShape 9"/>
          <p:cNvSpPr>
            <a:spLocks noChangeArrowheads="1"/>
          </p:cNvSpPr>
          <p:nvPr/>
        </p:nvSpPr>
        <p:spPr bwMode="gray">
          <a:xfrm>
            <a:off x="306423" y="1302883"/>
            <a:ext cx="6569833" cy="541941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gamma/>
                        <a:tint val="0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en-US" sz="2000" dirty="0" err="1" smtClean="0"/>
              <a:t>Motivos</a:t>
            </a:r>
            <a:r>
              <a:rPr lang="en-US" sz="2000" dirty="0" smtClean="0"/>
              <a:t> </a:t>
            </a:r>
            <a:r>
              <a:rPr lang="en-US" sz="2000" dirty="0"/>
              <a:t>y </a:t>
            </a:r>
            <a:r>
              <a:rPr lang="en-US" sz="2400" b="1" dirty="0" err="1"/>
              <a:t>propuestas</a:t>
            </a:r>
            <a:r>
              <a:rPr lang="en-US" sz="2000" dirty="0"/>
              <a:t> para </a:t>
            </a:r>
            <a:r>
              <a:rPr lang="en-US" sz="2000" dirty="0" err="1"/>
              <a:t>ocupar</a:t>
            </a:r>
            <a:r>
              <a:rPr lang="en-US" sz="2000" dirty="0"/>
              <a:t> el cargo </a:t>
            </a:r>
            <a:r>
              <a:rPr lang="en-US" sz="2000" dirty="0" smtClean="0"/>
              <a:t>RU </a:t>
            </a:r>
            <a:r>
              <a:rPr lang="en-US" sz="2000" dirty="0" err="1" smtClean="0"/>
              <a:t>Cuajimalpa</a:t>
            </a:r>
            <a:endParaRPr lang="es-ES" sz="2000" dirty="0"/>
          </a:p>
        </p:txBody>
      </p:sp>
    </p:spTree>
    <p:extLst>
      <p:ext uri="{BB962C8B-B14F-4D97-AF65-F5344CB8AC3E}">
        <p14:creationId xmlns:p14="http://schemas.microsoft.com/office/powerpoint/2010/main" val="1524070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ángulo 56"/>
          <p:cNvSpPr/>
          <p:nvPr/>
        </p:nvSpPr>
        <p:spPr>
          <a:xfrm>
            <a:off x="0" y="6317455"/>
            <a:ext cx="9144000" cy="54054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7" name="Rectángulo 56"/>
          <p:cNvSpPr/>
          <p:nvPr/>
        </p:nvSpPr>
        <p:spPr>
          <a:xfrm>
            <a:off x="683568" y="1412776"/>
            <a:ext cx="7920880" cy="525066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9" name="Rectangle 48"/>
          <p:cNvSpPr/>
          <p:nvPr/>
        </p:nvSpPr>
        <p:spPr>
          <a:xfrm>
            <a:off x="4427984" y="476672"/>
            <a:ext cx="43946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2400" b="1" u="sng" dirty="0" err="1"/>
              <a:t>Conocimientos</a:t>
            </a:r>
            <a:r>
              <a:rPr lang="en-US" sz="2400" b="1" u="sng" dirty="0"/>
              <a:t> y </a:t>
            </a:r>
            <a:r>
              <a:rPr lang="en-US" sz="2400" b="1" u="sng" dirty="0" err="1"/>
              <a:t>puntos</a:t>
            </a:r>
            <a:r>
              <a:rPr lang="en-US" sz="2400" b="1" u="sng" dirty="0"/>
              <a:t> de </a:t>
            </a:r>
            <a:r>
              <a:rPr lang="en-US" sz="2400" b="1" u="sng" dirty="0" smtClean="0"/>
              <a:t>vista</a:t>
            </a:r>
            <a:endParaRPr lang="en-US" sz="2400" b="1" u="sng" dirty="0"/>
          </a:p>
        </p:txBody>
      </p:sp>
      <p:sp>
        <p:nvSpPr>
          <p:cNvPr id="7" name="AutoShape 6"/>
          <p:cNvSpPr>
            <a:spLocks noChangeArrowheads="1"/>
          </p:cNvSpPr>
          <p:nvPr/>
        </p:nvSpPr>
        <p:spPr bwMode="gray">
          <a:xfrm>
            <a:off x="251520" y="1484784"/>
            <a:ext cx="3487542" cy="508000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hangingPunct="0"/>
            <a:r>
              <a:rPr lang="es-ES" sz="2200" b="1" dirty="0" smtClean="0"/>
              <a:t>Situación </a:t>
            </a:r>
            <a:r>
              <a:rPr lang="es-ES" sz="2200" b="1" smtClean="0"/>
              <a:t>política nacional</a:t>
            </a:r>
            <a:endParaRPr lang="es-ES" sz="22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rcRect t="4125"/>
          <a:stretch/>
        </p:blipFill>
        <p:spPr>
          <a:xfrm>
            <a:off x="391548" y="2204864"/>
            <a:ext cx="8360903" cy="432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2255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Rectángulo 56"/>
          <p:cNvSpPr/>
          <p:nvPr/>
        </p:nvSpPr>
        <p:spPr>
          <a:xfrm>
            <a:off x="0" y="6334623"/>
            <a:ext cx="9144000" cy="54054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7" name="Rectángulo 56"/>
          <p:cNvSpPr/>
          <p:nvPr/>
        </p:nvSpPr>
        <p:spPr>
          <a:xfrm>
            <a:off x="683568" y="1412776"/>
            <a:ext cx="7920880" cy="525066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AutoShape 6"/>
          <p:cNvSpPr>
            <a:spLocks noChangeArrowheads="1"/>
          </p:cNvSpPr>
          <p:nvPr/>
        </p:nvSpPr>
        <p:spPr bwMode="gray">
          <a:xfrm>
            <a:off x="251520" y="1264816"/>
            <a:ext cx="5845895" cy="508000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hangingPunct="0"/>
            <a:r>
              <a:rPr lang="es-ES" sz="2200" b="1" dirty="0" smtClean="0"/>
              <a:t>Necesidades de </a:t>
            </a:r>
            <a:r>
              <a:rPr lang="es-ES" sz="2200" b="1" smtClean="0"/>
              <a:t>la educación superior en el país</a:t>
            </a:r>
            <a:endParaRPr lang="es-ES" sz="2200" b="1" dirty="0"/>
          </a:p>
        </p:txBody>
      </p:sp>
      <p:sp>
        <p:nvSpPr>
          <p:cNvPr id="49" name="Rectangle 48"/>
          <p:cNvSpPr/>
          <p:nvPr/>
        </p:nvSpPr>
        <p:spPr>
          <a:xfrm>
            <a:off x="4427984" y="476672"/>
            <a:ext cx="43946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2400" b="1" u="sng" dirty="0" err="1"/>
              <a:t>Conocimientos</a:t>
            </a:r>
            <a:r>
              <a:rPr lang="en-US" sz="2400" b="1" u="sng" dirty="0"/>
              <a:t> y </a:t>
            </a:r>
            <a:r>
              <a:rPr lang="en-US" sz="2400" b="1" u="sng" dirty="0" err="1"/>
              <a:t>puntos</a:t>
            </a:r>
            <a:r>
              <a:rPr lang="en-US" sz="2400" b="1" u="sng" dirty="0"/>
              <a:t> de </a:t>
            </a:r>
            <a:r>
              <a:rPr lang="en-US" sz="2400" b="1" u="sng" dirty="0" smtClean="0"/>
              <a:t>vista</a:t>
            </a:r>
            <a:endParaRPr lang="en-US" sz="2400" b="1" u="sng" dirty="0"/>
          </a:p>
        </p:txBody>
      </p:sp>
      <p:sp>
        <p:nvSpPr>
          <p:cNvPr id="14" name="Rectangle 13"/>
          <p:cNvSpPr/>
          <p:nvPr/>
        </p:nvSpPr>
        <p:spPr>
          <a:xfrm>
            <a:off x="183778" y="2138695"/>
            <a:ext cx="453650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rgbClr val="0070C0"/>
                </a:solidFill>
              </a:rPr>
              <a:t>http://</a:t>
            </a:r>
            <a:r>
              <a:rPr lang="en-US" sz="1200" b="1" dirty="0" err="1">
                <a:solidFill>
                  <a:srgbClr val="0070C0"/>
                </a:solidFill>
              </a:rPr>
              <a:t>www.dof.gob.mx</a:t>
            </a:r>
            <a:r>
              <a:rPr lang="en-US" sz="1200" b="1" dirty="0">
                <a:solidFill>
                  <a:srgbClr val="0070C0"/>
                </a:solidFill>
              </a:rPr>
              <a:t>/</a:t>
            </a:r>
            <a:r>
              <a:rPr lang="en-US" sz="1200" b="1" dirty="0" err="1">
                <a:solidFill>
                  <a:srgbClr val="0070C0"/>
                </a:solidFill>
              </a:rPr>
              <a:t>nota_detalle_popup.php?codigo</a:t>
            </a:r>
            <a:r>
              <a:rPr lang="en-US" sz="1200" b="1" dirty="0">
                <a:solidFill>
                  <a:srgbClr val="0070C0"/>
                </a:solidFill>
              </a:rPr>
              <a:t>=5299465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71591" y="1816657"/>
            <a:ext cx="31198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2000" b="1" u="sng" dirty="0" smtClean="0"/>
              <a:t>Plan </a:t>
            </a:r>
            <a:r>
              <a:rPr lang="en-US" sz="2000" b="1" u="sng" dirty="0"/>
              <a:t>N</a:t>
            </a:r>
            <a:r>
              <a:rPr lang="en-US" sz="2000" b="1" u="sng" dirty="0" smtClean="0"/>
              <a:t>acional de </a:t>
            </a:r>
            <a:r>
              <a:rPr lang="en-US" sz="2000" b="1" u="sng" dirty="0" err="1" smtClean="0"/>
              <a:t>Desarrollo</a:t>
            </a:r>
            <a:endParaRPr lang="en-US" sz="2000" b="1" u="sng" dirty="0"/>
          </a:p>
        </p:txBody>
      </p:sp>
      <p:sp>
        <p:nvSpPr>
          <p:cNvPr id="17" name="Rectangle 16"/>
          <p:cNvSpPr/>
          <p:nvPr/>
        </p:nvSpPr>
        <p:spPr>
          <a:xfrm>
            <a:off x="146705" y="2492732"/>
            <a:ext cx="717050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2000" b="1" u="sng" dirty="0" smtClean="0"/>
              <a:t>De las </a:t>
            </a:r>
            <a:r>
              <a:rPr lang="en-US" sz="2000" b="1" u="sng" dirty="0" err="1" smtClean="0"/>
              <a:t>cinco</a:t>
            </a:r>
            <a:r>
              <a:rPr lang="en-US" sz="2000" b="1" u="sng" dirty="0" smtClean="0"/>
              <a:t> </a:t>
            </a:r>
            <a:r>
              <a:rPr lang="en-US" sz="2000" b="1" u="sng" dirty="0" err="1" smtClean="0"/>
              <a:t>metas</a:t>
            </a:r>
            <a:r>
              <a:rPr lang="en-US" sz="2000" b="1" u="sng" dirty="0" smtClean="0"/>
              <a:t> </a:t>
            </a:r>
            <a:r>
              <a:rPr lang="en-US" sz="2000" b="1" u="sng" dirty="0" err="1" smtClean="0"/>
              <a:t>nacionales</a:t>
            </a:r>
            <a:r>
              <a:rPr lang="en-US" sz="2000" b="1" u="sng" dirty="0" smtClean="0"/>
              <a:t>: 3. México con </a:t>
            </a:r>
            <a:r>
              <a:rPr lang="en-US" sz="2000" b="1" u="sng" dirty="0" err="1" smtClean="0"/>
              <a:t>educación</a:t>
            </a:r>
            <a:r>
              <a:rPr lang="en-US" sz="2000" b="1" u="sng" dirty="0" smtClean="0"/>
              <a:t> de </a:t>
            </a:r>
            <a:r>
              <a:rPr lang="en-US" sz="2000" b="1" u="sng" dirty="0" err="1" smtClean="0"/>
              <a:t>calidad</a:t>
            </a:r>
            <a:endParaRPr lang="en-US" sz="2000" b="1" u="sng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t="11918" b="14021"/>
          <a:stretch/>
        </p:blipFill>
        <p:spPr>
          <a:xfrm>
            <a:off x="6660232" y="1638607"/>
            <a:ext cx="2277899" cy="782281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46705" y="3018953"/>
            <a:ext cx="820891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505"/>
              </a:spcAft>
            </a:pPr>
            <a:r>
              <a:rPr lang="en-US" b="1" dirty="0" err="1">
                <a:solidFill>
                  <a:srgbClr val="2F2F2F"/>
                </a:solidFill>
                <a:latin typeface="Arial" charset="0"/>
              </a:rPr>
              <a:t>Vinculación</a:t>
            </a:r>
            <a:r>
              <a:rPr lang="en-US" b="1" dirty="0">
                <a:solidFill>
                  <a:srgbClr val="2F2F2F"/>
                </a:solidFill>
                <a:latin typeface="Arial" charset="0"/>
              </a:rPr>
              <a:t> de la </a:t>
            </a:r>
            <a:r>
              <a:rPr lang="en-US" b="1" dirty="0" err="1">
                <a:solidFill>
                  <a:srgbClr val="2F2F2F"/>
                </a:solidFill>
                <a:latin typeface="Arial" charset="0"/>
              </a:rPr>
              <a:t>educación</a:t>
            </a:r>
            <a:r>
              <a:rPr lang="en-US" b="1" dirty="0">
                <a:solidFill>
                  <a:srgbClr val="2F2F2F"/>
                </a:solidFill>
                <a:latin typeface="Arial" charset="0"/>
              </a:rPr>
              <a:t> con las </a:t>
            </a:r>
            <a:r>
              <a:rPr lang="en-US" b="1" dirty="0" err="1">
                <a:solidFill>
                  <a:srgbClr val="2F2F2F"/>
                </a:solidFill>
                <a:latin typeface="Arial" charset="0"/>
              </a:rPr>
              <a:t>necesidades</a:t>
            </a:r>
            <a:r>
              <a:rPr lang="en-US" b="1" dirty="0">
                <a:solidFill>
                  <a:srgbClr val="2F2F2F"/>
                </a:solidFill>
                <a:latin typeface="Arial" charset="0"/>
              </a:rPr>
              <a:t> </a:t>
            </a:r>
            <a:r>
              <a:rPr lang="en-US" b="1" dirty="0" err="1">
                <a:solidFill>
                  <a:srgbClr val="2F2F2F"/>
                </a:solidFill>
                <a:latin typeface="Arial" charset="0"/>
              </a:rPr>
              <a:t>sociales</a:t>
            </a:r>
            <a:r>
              <a:rPr lang="en-US" b="1" dirty="0">
                <a:solidFill>
                  <a:srgbClr val="2F2F2F"/>
                </a:solidFill>
                <a:latin typeface="Arial" charset="0"/>
              </a:rPr>
              <a:t> y </a:t>
            </a:r>
            <a:r>
              <a:rPr lang="en-US" b="1" dirty="0" err="1" smtClean="0">
                <a:solidFill>
                  <a:srgbClr val="2F2F2F"/>
                </a:solidFill>
                <a:latin typeface="Arial" charset="0"/>
              </a:rPr>
              <a:t>económicas</a:t>
            </a:r>
            <a:endParaRPr lang="en-US" dirty="0">
              <a:solidFill>
                <a:srgbClr val="2F2F2F"/>
              </a:solidFill>
              <a:latin typeface="Arial" charset="0"/>
            </a:endParaRPr>
          </a:p>
        </p:txBody>
      </p:sp>
      <p:grpSp>
        <p:nvGrpSpPr>
          <p:cNvPr id="99" name="Group 98"/>
          <p:cNvGrpSpPr/>
          <p:nvPr/>
        </p:nvGrpSpPr>
        <p:grpSpPr>
          <a:xfrm>
            <a:off x="251521" y="3514396"/>
            <a:ext cx="8104096" cy="2832923"/>
            <a:chOff x="207255" y="3504937"/>
            <a:chExt cx="8541209" cy="3238465"/>
          </a:xfrm>
        </p:grpSpPr>
        <p:grpSp>
          <p:nvGrpSpPr>
            <p:cNvPr id="92" name="Group 91"/>
            <p:cNvGrpSpPr/>
            <p:nvPr/>
          </p:nvGrpSpPr>
          <p:grpSpPr>
            <a:xfrm>
              <a:off x="207255" y="3504937"/>
              <a:ext cx="8541209" cy="3238465"/>
              <a:chOff x="207255" y="3504937"/>
              <a:chExt cx="8541209" cy="3238465"/>
            </a:xfrm>
          </p:grpSpPr>
          <p:grpSp>
            <p:nvGrpSpPr>
              <p:cNvPr id="84" name="Group 83"/>
              <p:cNvGrpSpPr/>
              <p:nvPr/>
            </p:nvGrpSpPr>
            <p:grpSpPr>
              <a:xfrm>
                <a:off x="207255" y="3504937"/>
                <a:ext cx="8541209" cy="3238465"/>
                <a:chOff x="63239" y="3176082"/>
                <a:chExt cx="9147107" cy="3510286"/>
              </a:xfrm>
            </p:grpSpPr>
            <p:sp>
              <p:nvSpPr>
                <p:cNvPr id="20" name="Rectángulo 56"/>
                <p:cNvSpPr/>
                <p:nvPr/>
              </p:nvSpPr>
              <p:spPr>
                <a:xfrm>
                  <a:off x="5174897" y="3543385"/>
                  <a:ext cx="1792367" cy="742722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400" dirty="0" err="1" smtClean="0">
                      <a:solidFill>
                        <a:srgbClr val="2F2F2F"/>
                      </a:solidFill>
                      <a:latin typeface="Arial" charset="0"/>
                    </a:rPr>
                    <a:t>Inserción</a:t>
                  </a:r>
                  <a:r>
                    <a:rPr lang="en-US" sz="1400" dirty="0" smtClean="0">
                      <a:solidFill>
                        <a:srgbClr val="2F2F2F"/>
                      </a:solidFill>
                      <a:latin typeface="Arial" charset="0"/>
                    </a:rPr>
                    <a:t> </a:t>
                  </a:r>
                  <a:r>
                    <a:rPr lang="en-US" sz="1400" dirty="0">
                      <a:solidFill>
                        <a:srgbClr val="2F2F2F"/>
                      </a:solidFill>
                      <a:latin typeface="Arial" charset="0"/>
                    </a:rPr>
                    <a:t>y </a:t>
                  </a:r>
                  <a:r>
                    <a:rPr lang="en-US" sz="1400" dirty="0" err="1">
                      <a:solidFill>
                        <a:srgbClr val="2F2F2F"/>
                      </a:solidFill>
                      <a:latin typeface="Arial" charset="0"/>
                    </a:rPr>
                    <a:t>desempeño</a:t>
                  </a:r>
                  <a:r>
                    <a:rPr lang="en-US" sz="1400" dirty="0">
                      <a:solidFill>
                        <a:srgbClr val="2F2F2F"/>
                      </a:solidFill>
                      <a:latin typeface="Arial" charset="0"/>
                    </a:rPr>
                    <a:t> </a:t>
                  </a:r>
                  <a:r>
                    <a:rPr lang="en-US" sz="1400" dirty="0" err="1">
                      <a:solidFill>
                        <a:srgbClr val="2F2F2F"/>
                      </a:solidFill>
                      <a:latin typeface="Arial" charset="0"/>
                    </a:rPr>
                    <a:t>laboral</a:t>
                  </a:r>
                  <a:r>
                    <a:rPr lang="en-US" sz="1400" dirty="0">
                      <a:solidFill>
                        <a:srgbClr val="2F2F2F"/>
                      </a:solidFill>
                      <a:latin typeface="Arial" charset="0"/>
                    </a:rPr>
                    <a:t> </a:t>
                  </a:r>
                  <a:r>
                    <a:rPr lang="en-US" sz="1400" dirty="0" err="1">
                      <a:solidFill>
                        <a:srgbClr val="2F2F2F"/>
                      </a:solidFill>
                      <a:latin typeface="Arial" charset="0"/>
                    </a:rPr>
                    <a:t>exitosos</a:t>
                  </a:r>
                  <a:endParaRPr lang="es-ES" sz="1400" dirty="0"/>
                </a:p>
              </p:txBody>
            </p:sp>
            <p:sp>
              <p:nvSpPr>
                <p:cNvPr id="6" name="Rectangle 5"/>
                <p:cNvSpPr/>
                <p:nvPr/>
              </p:nvSpPr>
              <p:spPr>
                <a:xfrm>
                  <a:off x="7272881" y="3593106"/>
                  <a:ext cx="1882375" cy="648324"/>
                </a:xfrm>
                <a:prstGeom prst="rect">
                  <a:avLst/>
                </a:prstGeom>
                <a:solidFill>
                  <a:schemeClr val="accent5"/>
                </a:solidFill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sz="1400" dirty="0" err="1" smtClean="0">
                      <a:solidFill>
                        <a:srgbClr val="2F2F2F"/>
                      </a:solidFill>
                      <a:latin typeface="Arial" charset="0"/>
                    </a:rPr>
                    <a:t>Necesidades</a:t>
                  </a:r>
                  <a:r>
                    <a:rPr lang="en-US" sz="1400" dirty="0" smtClean="0">
                      <a:solidFill>
                        <a:srgbClr val="2F2F2F"/>
                      </a:solidFill>
                      <a:latin typeface="Arial" charset="0"/>
                    </a:rPr>
                    <a:t> </a:t>
                  </a:r>
                  <a:r>
                    <a:rPr lang="en-US" sz="1400" dirty="0" err="1" smtClean="0">
                      <a:solidFill>
                        <a:srgbClr val="2F2F2F"/>
                      </a:solidFill>
                      <a:latin typeface="Arial" charset="0"/>
                    </a:rPr>
                    <a:t>sociales</a:t>
                  </a:r>
                  <a:endParaRPr lang="en-US" sz="1400" dirty="0"/>
                </a:p>
              </p:txBody>
            </p:sp>
            <p:sp>
              <p:nvSpPr>
                <p:cNvPr id="22" name="Rectangle 21"/>
                <p:cNvSpPr/>
                <p:nvPr/>
              </p:nvSpPr>
              <p:spPr>
                <a:xfrm>
                  <a:off x="7275533" y="4433399"/>
                  <a:ext cx="1879723" cy="648324"/>
                </a:xfrm>
                <a:prstGeom prst="rect">
                  <a:avLst/>
                </a:prstGeom>
                <a:solidFill>
                  <a:schemeClr val="accent5"/>
                </a:solidFill>
              </p:spPr>
              <p:txBody>
                <a:bodyPr wrap="square">
                  <a:spAutoFit/>
                </a:bodyPr>
                <a:lstStyle/>
                <a:p>
                  <a:r>
                    <a:rPr lang="en-US" sz="1400" dirty="0" err="1">
                      <a:solidFill>
                        <a:srgbClr val="2F2F2F"/>
                      </a:solidFill>
                      <a:latin typeface="Arial" charset="0"/>
                    </a:rPr>
                    <a:t>R</a:t>
                  </a:r>
                  <a:r>
                    <a:rPr lang="en-US" sz="1400" dirty="0" err="1" smtClean="0">
                      <a:solidFill>
                        <a:srgbClr val="2F2F2F"/>
                      </a:solidFill>
                      <a:latin typeface="Arial" charset="0"/>
                    </a:rPr>
                    <a:t>equerimientos</a:t>
                  </a:r>
                  <a:r>
                    <a:rPr lang="en-US" sz="1400" dirty="0">
                      <a:solidFill>
                        <a:srgbClr val="2F2F2F"/>
                      </a:solidFill>
                      <a:latin typeface="Arial" charset="0"/>
                    </a:rPr>
                    <a:t> </a:t>
                  </a:r>
                  <a:endParaRPr lang="en-US" sz="1400" dirty="0" smtClean="0">
                    <a:solidFill>
                      <a:srgbClr val="2F2F2F"/>
                    </a:solidFill>
                    <a:latin typeface="Arial" charset="0"/>
                  </a:endParaRPr>
                </a:p>
                <a:p>
                  <a:pPr algn="ctr"/>
                  <a:r>
                    <a:rPr lang="en-US" sz="1400" dirty="0" smtClean="0">
                      <a:solidFill>
                        <a:srgbClr val="2F2F2F"/>
                      </a:solidFill>
                      <a:latin typeface="Arial" charset="0"/>
                    </a:rPr>
                    <a:t>sector </a:t>
                  </a:r>
                  <a:r>
                    <a:rPr lang="en-US" sz="1400" dirty="0" err="1">
                      <a:solidFill>
                        <a:srgbClr val="2F2F2F"/>
                      </a:solidFill>
                      <a:latin typeface="Arial" charset="0"/>
                    </a:rPr>
                    <a:t>productivo</a:t>
                  </a:r>
                  <a:endParaRPr lang="en-US" sz="1400" dirty="0"/>
                </a:p>
              </p:txBody>
            </p:sp>
            <p:sp>
              <p:nvSpPr>
                <p:cNvPr id="8" name="Rounded Rectangle 7"/>
                <p:cNvSpPr/>
                <p:nvPr/>
              </p:nvSpPr>
              <p:spPr>
                <a:xfrm>
                  <a:off x="7220442" y="5969073"/>
                  <a:ext cx="1989904" cy="717295"/>
                </a:xfrm>
                <a:prstGeom prst="roundRect">
                  <a:avLst/>
                </a:prstGeom>
                <a:solidFill>
                  <a:schemeClr val="accent5">
                    <a:lumMod val="60000"/>
                    <a:lumOff val="40000"/>
                  </a:schemeClr>
                </a:solidFill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sz="1400" dirty="0" smtClean="0">
                      <a:solidFill>
                        <a:srgbClr val="2F2F2F"/>
                      </a:solidFill>
                      <a:latin typeface="Arial" charset="0"/>
                    </a:rPr>
                    <a:t>Carreras </a:t>
                  </a:r>
                  <a:r>
                    <a:rPr lang="en-US" sz="1400" dirty="0">
                      <a:solidFill>
                        <a:srgbClr val="2F2F2F"/>
                      </a:solidFill>
                      <a:latin typeface="Arial" charset="0"/>
                    </a:rPr>
                    <a:t>de </a:t>
                  </a:r>
                  <a:r>
                    <a:rPr lang="en-US" sz="1400" dirty="0" err="1">
                      <a:solidFill>
                        <a:srgbClr val="2F2F2F"/>
                      </a:solidFill>
                      <a:latin typeface="Arial" charset="0"/>
                    </a:rPr>
                    <a:t>corte</a:t>
                  </a:r>
                  <a:r>
                    <a:rPr lang="en-US" sz="1400" dirty="0">
                      <a:solidFill>
                        <a:srgbClr val="2F2F2F"/>
                      </a:solidFill>
                      <a:latin typeface="Arial" charset="0"/>
                    </a:rPr>
                    <a:t> </a:t>
                  </a:r>
                  <a:r>
                    <a:rPr lang="en-US" sz="1400" dirty="0" err="1">
                      <a:solidFill>
                        <a:srgbClr val="2F2F2F"/>
                      </a:solidFill>
                      <a:latin typeface="Arial" charset="0"/>
                    </a:rPr>
                    <a:t>tecnológico</a:t>
                  </a:r>
                  <a:r>
                    <a:rPr lang="en-US" sz="1400" dirty="0">
                      <a:solidFill>
                        <a:srgbClr val="2F2F2F"/>
                      </a:solidFill>
                      <a:latin typeface="Arial" charset="0"/>
                    </a:rPr>
                    <a:t> </a:t>
                  </a:r>
                  <a:endParaRPr lang="en-US" sz="1400" dirty="0"/>
                </a:p>
              </p:txBody>
            </p:sp>
            <p:sp>
              <p:nvSpPr>
                <p:cNvPr id="9" name="Rectangle 8"/>
                <p:cNvSpPr/>
                <p:nvPr/>
              </p:nvSpPr>
              <p:spPr>
                <a:xfrm>
                  <a:off x="756644" y="3724981"/>
                  <a:ext cx="1353726" cy="381368"/>
                </a:xfrm>
                <a:prstGeom prst="rect">
                  <a:avLst/>
                </a:prstGeom>
                <a:solidFill>
                  <a:schemeClr val="accent2">
                    <a:lumMod val="75000"/>
                  </a:schemeClr>
                </a:solidFill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sz="1400" dirty="0" err="1" smtClean="0">
                      <a:solidFill>
                        <a:schemeClr val="bg1"/>
                      </a:solidFill>
                      <a:latin typeface="Arial" charset="0"/>
                    </a:rPr>
                    <a:t>Modalidades</a:t>
                  </a:r>
                  <a:endParaRPr lang="en-US" sz="14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0" name="Rectangle 9"/>
                <p:cNvSpPr/>
                <p:nvPr/>
              </p:nvSpPr>
              <p:spPr>
                <a:xfrm>
                  <a:off x="2669452" y="3176082"/>
                  <a:ext cx="2199828" cy="1449195"/>
                </a:xfrm>
                <a:prstGeom prst="rect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</p:spPr>
              <p:txBody>
                <a:bodyPr wrap="square">
                  <a:spAutoFit/>
                </a:bodyPr>
                <a:lstStyle/>
                <a:p>
                  <a:r>
                    <a:rPr lang="en-US" sz="1400" dirty="0" smtClean="0">
                      <a:solidFill>
                        <a:srgbClr val="2F2F2F"/>
                      </a:solidFill>
                      <a:latin typeface="Arial" charset="0"/>
                    </a:rPr>
                    <a:t>- </a:t>
                  </a:r>
                  <a:r>
                    <a:rPr lang="en-US" sz="1400" dirty="0" err="1" smtClean="0">
                      <a:solidFill>
                        <a:srgbClr val="2F2F2F"/>
                      </a:solidFill>
                      <a:latin typeface="Arial" charset="0"/>
                    </a:rPr>
                    <a:t>Tecnologías</a:t>
                  </a:r>
                  <a:r>
                    <a:rPr lang="en-US" sz="1400" dirty="0" smtClean="0">
                      <a:solidFill>
                        <a:srgbClr val="2F2F2F"/>
                      </a:solidFill>
                      <a:latin typeface="Arial" charset="0"/>
                    </a:rPr>
                    <a:t> </a:t>
                  </a:r>
                  <a:r>
                    <a:rPr lang="en-US" sz="1400" dirty="0">
                      <a:solidFill>
                        <a:srgbClr val="2F2F2F"/>
                      </a:solidFill>
                      <a:latin typeface="Arial" charset="0"/>
                    </a:rPr>
                    <a:t>de la </a:t>
                  </a:r>
                  <a:r>
                    <a:rPr lang="en-US" sz="1400" dirty="0" err="1" smtClean="0">
                      <a:solidFill>
                        <a:srgbClr val="2F2F2F"/>
                      </a:solidFill>
                      <a:latin typeface="Arial" charset="0"/>
                    </a:rPr>
                    <a:t>información</a:t>
                  </a:r>
                  <a:r>
                    <a:rPr lang="en-US" sz="1400" dirty="0" smtClean="0">
                      <a:solidFill>
                        <a:srgbClr val="2F2F2F"/>
                      </a:solidFill>
                      <a:latin typeface="Arial" charset="0"/>
                    </a:rPr>
                    <a:t> </a:t>
                  </a:r>
                </a:p>
                <a:p>
                  <a:r>
                    <a:rPr lang="en-US" sz="1400" dirty="0" smtClean="0">
                      <a:solidFill>
                        <a:srgbClr val="2F2F2F"/>
                      </a:solidFill>
                      <a:latin typeface="Arial" charset="0"/>
                    </a:rPr>
                    <a:t>- </a:t>
                  </a:r>
                  <a:r>
                    <a:rPr lang="en-US" sz="1400" dirty="0" err="1" smtClean="0">
                      <a:solidFill>
                        <a:srgbClr val="2F2F2F"/>
                      </a:solidFill>
                      <a:latin typeface="Arial" charset="0"/>
                    </a:rPr>
                    <a:t>Comunicación</a:t>
                  </a:r>
                  <a:endParaRPr lang="en-US" sz="1400" dirty="0" smtClean="0">
                    <a:solidFill>
                      <a:srgbClr val="2F2F2F"/>
                    </a:solidFill>
                    <a:latin typeface="Arial" charset="0"/>
                  </a:endParaRPr>
                </a:p>
                <a:p>
                  <a:r>
                    <a:rPr lang="en-US" sz="1400" dirty="0" smtClean="0">
                      <a:solidFill>
                        <a:srgbClr val="2F2F2F"/>
                      </a:solidFill>
                      <a:latin typeface="Arial" charset="0"/>
                    </a:rPr>
                    <a:t>- </a:t>
                  </a:r>
                  <a:r>
                    <a:rPr lang="en-US" sz="1400" dirty="0" err="1" smtClean="0">
                      <a:solidFill>
                        <a:srgbClr val="2F2F2F"/>
                      </a:solidFill>
                      <a:latin typeface="Arial" charset="0"/>
                    </a:rPr>
                    <a:t>Educación</a:t>
                  </a:r>
                  <a:r>
                    <a:rPr lang="en-US" sz="1400" i="1" dirty="0">
                      <a:solidFill>
                        <a:srgbClr val="2F2F2F"/>
                      </a:solidFill>
                      <a:latin typeface="Arial" charset="0"/>
                    </a:rPr>
                    <a:t> </a:t>
                  </a:r>
                  <a:r>
                    <a:rPr lang="en-US" sz="1400" dirty="0" err="1" smtClean="0">
                      <a:solidFill>
                        <a:srgbClr val="2F2F2F"/>
                      </a:solidFill>
                      <a:latin typeface="Arial" charset="0"/>
                    </a:rPr>
                    <a:t>abierta</a:t>
                  </a:r>
                  <a:endParaRPr lang="en-US" sz="1400" i="1" dirty="0" smtClean="0">
                    <a:solidFill>
                      <a:srgbClr val="2F2F2F"/>
                    </a:solidFill>
                    <a:latin typeface="Arial" charset="0"/>
                  </a:endParaRPr>
                </a:p>
                <a:p>
                  <a:r>
                    <a:rPr lang="en-US" sz="1400" dirty="0" smtClean="0">
                      <a:solidFill>
                        <a:srgbClr val="2F2F2F"/>
                      </a:solidFill>
                      <a:latin typeface="Arial" charset="0"/>
                    </a:rPr>
                    <a:t>- A</a:t>
                  </a:r>
                  <a:r>
                    <a:rPr lang="en-US" sz="1400" i="1" dirty="0">
                      <a:solidFill>
                        <a:srgbClr val="2F2F2F"/>
                      </a:solidFill>
                      <a:latin typeface="Arial" charset="0"/>
                    </a:rPr>
                    <a:t> </a:t>
                  </a:r>
                  <a:r>
                    <a:rPr lang="en-US" sz="1400" dirty="0" err="1">
                      <a:solidFill>
                        <a:srgbClr val="2F2F2F"/>
                      </a:solidFill>
                      <a:latin typeface="Arial" charset="0"/>
                    </a:rPr>
                    <a:t>distancia</a:t>
                  </a:r>
                  <a:endParaRPr lang="en-US" sz="1400" dirty="0"/>
                </a:p>
              </p:txBody>
            </p:sp>
            <p:sp>
              <p:nvSpPr>
                <p:cNvPr id="11" name="Rectangle 10"/>
                <p:cNvSpPr/>
                <p:nvPr/>
              </p:nvSpPr>
              <p:spPr>
                <a:xfrm>
                  <a:off x="63239" y="4441207"/>
                  <a:ext cx="2231271" cy="915281"/>
                </a:xfrm>
                <a:prstGeom prst="rect">
                  <a:avLst/>
                </a:prstGeom>
                <a:solidFill>
                  <a:schemeClr val="accent1"/>
                </a:solidFill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sz="1400" dirty="0">
                      <a:solidFill>
                        <a:srgbClr val="2F2F2F"/>
                      </a:solidFill>
                      <a:latin typeface="Arial" charset="0"/>
                    </a:rPr>
                    <a:t>Planes y </a:t>
                  </a:r>
                  <a:r>
                    <a:rPr lang="en-US" sz="1400" dirty="0" err="1">
                      <a:solidFill>
                        <a:srgbClr val="2F2F2F"/>
                      </a:solidFill>
                      <a:latin typeface="Arial" charset="0"/>
                    </a:rPr>
                    <a:t>programas</a:t>
                  </a:r>
                  <a:r>
                    <a:rPr lang="en-US" sz="1400" dirty="0">
                      <a:solidFill>
                        <a:srgbClr val="2F2F2F"/>
                      </a:solidFill>
                      <a:latin typeface="Arial" charset="0"/>
                    </a:rPr>
                    <a:t> de </a:t>
                  </a:r>
                  <a:r>
                    <a:rPr lang="en-US" sz="1400" dirty="0" err="1" smtClean="0">
                      <a:solidFill>
                        <a:srgbClr val="2F2F2F"/>
                      </a:solidFill>
                      <a:latin typeface="Arial" charset="0"/>
                    </a:rPr>
                    <a:t>estudio</a:t>
                  </a:r>
                  <a:endParaRPr lang="en-US" sz="1400" dirty="0" smtClean="0">
                    <a:solidFill>
                      <a:srgbClr val="2F2F2F"/>
                    </a:solidFill>
                    <a:latin typeface="Arial" charset="0"/>
                  </a:endParaRPr>
                </a:p>
                <a:p>
                  <a:pPr algn="ctr"/>
                  <a:r>
                    <a:rPr lang="en-US" sz="1400" dirty="0" err="1" smtClean="0">
                      <a:solidFill>
                        <a:srgbClr val="2F2F2F"/>
                      </a:solidFill>
                      <a:latin typeface="Arial" charset="0"/>
                    </a:rPr>
                    <a:t>certificados</a:t>
                  </a:r>
                  <a:r>
                    <a:rPr lang="en-US" sz="1400" dirty="0" smtClean="0">
                      <a:solidFill>
                        <a:srgbClr val="2F2F2F"/>
                      </a:solidFill>
                      <a:latin typeface="Arial" charset="0"/>
                    </a:rPr>
                    <a:t> </a:t>
                  </a:r>
                  <a:endParaRPr lang="en-US" sz="1400" dirty="0"/>
                </a:p>
              </p:txBody>
            </p:sp>
            <p:sp>
              <p:nvSpPr>
                <p:cNvPr id="12" name="Rectangle 11"/>
                <p:cNvSpPr/>
                <p:nvPr/>
              </p:nvSpPr>
              <p:spPr>
                <a:xfrm>
                  <a:off x="2691144" y="5434432"/>
                  <a:ext cx="1623315" cy="915281"/>
                </a:xfrm>
                <a:prstGeom prst="rect">
                  <a:avLst/>
                </a:prstGeom>
                <a:solidFill>
                  <a:schemeClr val="accent6"/>
                </a:solidFill>
                <a:ln>
                  <a:solidFill>
                    <a:schemeClr val="accent6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sz="1400" dirty="0" smtClean="0">
                      <a:solidFill>
                        <a:srgbClr val="2F2F2F"/>
                      </a:solidFill>
                      <a:latin typeface="Arial" charset="0"/>
                    </a:rPr>
                    <a:t>- </a:t>
                  </a:r>
                  <a:r>
                    <a:rPr lang="en-US" sz="1400" dirty="0" err="1" smtClean="0">
                      <a:solidFill>
                        <a:srgbClr val="2F2F2F"/>
                      </a:solidFill>
                      <a:latin typeface="Arial" charset="0"/>
                    </a:rPr>
                    <a:t>Habilidades</a:t>
                  </a:r>
                  <a:endParaRPr lang="en-US" sz="1400" dirty="0" smtClean="0">
                    <a:solidFill>
                      <a:srgbClr val="2F2F2F"/>
                    </a:solidFill>
                    <a:latin typeface="Arial" charset="0"/>
                  </a:endParaRPr>
                </a:p>
                <a:p>
                  <a:r>
                    <a:rPr lang="en-US" sz="1400" dirty="0" smtClean="0">
                      <a:solidFill>
                        <a:srgbClr val="2F2F2F"/>
                      </a:solidFill>
                      <a:latin typeface="Arial" charset="0"/>
                    </a:rPr>
                    <a:t>- </a:t>
                  </a:r>
                  <a:r>
                    <a:rPr lang="en-US" sz="1400" dirty="0" err="1" smtClean="0">
                      <a:solidFill>
                        <a:srgbClr val="2F2F2F"/>
                      </a:solidFill>
                      <a:latin typeface="Arial" charset="0"/>
                    </a:rPr>
                    <a:t>Competencias</a:t>
                  </a:r>
                  <a:endParaRPr lang="en-US" sz="1400" i="1" dirty="0" smtClean="0">
                    <a:solidFill>
                      <a:srgbClr val="2F2F2F"/>
                    </a:solidFill>
                    <a:latin typeface="Arial" charset="0"/>
                  </a:endParaRPr>
                </a:p>
                <a:p>
                  <a:r>
                    <a:rPr lang="en-US" sz="1400" dirty="0" smtClean="0">
                      <a:solidFill>
                        <a:srgbClr val="2F2F2F"/>
                      </a:solidFill>
                      <a:latin typeface="Arial" charset="0"/>
                    </a:rPr>
                    <a:t>- </a:t>
                  </a:r>
                  <a:r>
                    <a:rPr lang="en-US" sz="1400" dirty="0" err="1" smtClean="0">
                      <a:solidFill>
                        <a:srgbClr val="2F2F2F"/>
                      </a:solidFill>
                      <a:latin typeface="Arial" charset="0"/>
                    </a:rPr>
                    <a:t>Capacidades</a:t>
                  </a:r>
                  <a:endParaRPr lang="en-US" sz="1400" dirty="0" smtClean="0">
                    <a:solidFill>
                      <a:srgbClr val="2F2F2F"/>
                    </a:solidFill>
                    <a:latin typeface="Arial" charset="0"/>
                  </a:endParaRPr>
                </a:p>
              </p:txBody>
            </p:sp>
            <p:sp>
              <p:nvSpPr>
                <p:cNvPr id="28" name="Rectangle 27"/>
                <p:cNvSpPr/>
                <p:nvPr/>
              </p:nvSpPr>
              <p:spPr>
                <a:xfrm>
                  <a:off x="719103" y="5711431"/>
                  <a:ext cx="1512168" cy="381368"/>
                </a:xfrm>
                <a:prstGeom prst="rect">
                  <a:avLst/>
                </a:prstGeom>
                <a:solidFill>
                  <a:schemeClr val="accent6">
                    <a:lumMod val="75000"/>
                  </a:schemeClr>
                </a:solidFill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sz="1400" dirty="0" err="1" smtClean="0">
                      <a:solidFill>
                        <a:schemeClr val="bg1"/>
                      </a:solidFill>
                      <a:latin typeface="Arial" charset="0"/>
                    </a:rPr>
                    <a:t>Perfil</a:t>
                  </a:r>
                  <a:r>
                    <a:rPr lang="en-US" sz="1400" dirty="0">
                      <a:solidFill>
                        <a:schemeClr val="bg1"/>
                      </a:solidFill>
                      <a:latin typeface="Arial" charset="0"/>
                    </a:rPr>
                    <a:t> </a:t>
                  </a:r>
                  <a:r>
                    <a:rPr lang="en-US" sz="1400" dirty="0" err="1" smtClean="0">
                      <a:solidFill>
                        <a:schemeClr val="bg1"/>
                      </a:solidFill>
                      <a:latin typeface="Arial" charset="0"/>
                    </a:rPr>
                    <a:t>Egreso</a:t>
                  </a:r>
                  <a:endParaRPr lang="en-US" sz="14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6" name="Rectangle 15"/>
                <p:cNvSpPr/>
                <p:nvPr/>
              </p:nvSpPr>
              <p:spPr>
                <a:xfrm>
                  <a:off x="4733345" y="5357370"/>
                  <a:ext cx="1994224" cy="381368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sz="1400" dirty="0" err="1" smtClean="0">
                      <a:solidFill>
                        <a:srgbClr val="2F2F2F"/>
                      </a:solidFill>
                      <a:latin typeface="Arial" charset="0"/>
                    </a:rPr>
                    <a:t>Internacionalización</a:t>
                  </a:r>
                  <a:endParaRPr lang="en-US" sz="1400" dirty="0"/>
                </a:p>
              </p:txBody>
            </p:sp>
            <p:sp>
              <p:nvSpPr>
                <p:cNvPr id="32" name="Rectangle 31"/>
                <p:cNvSpPr/>
                <p:nvPr/>
              </p:nvSpPr>
              <p:spPr>
                <a:xfrm>
                  <a:off x="5246679" y="5942752"/>
                  <a:ext cx="1062428" cy="381368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</p:spPr>
              <p:txBody>
                <a:bodyPr wrap="none">
                  <a:spAutoFit/>
                </a:bodyPr>
                <a:lstStyle/>
                <a:p>
                  <a:r>
                    <a:rPr lang="en-US" sz="1400" smtClean="0">
                      <a:solidFill>
                        <a:srgbClr val="2F2F2F"/>
                      </a:solidFill>
                      <a:latin typeface="Arial" charset="0"/>
                    </a:rPr>
                    <a:t>Movilidad</a:t>
                  </a:r>
                  <a:endParaRPr lang="en-US" sz="1400" dirty="0"/>
                </a:p>
              </p:txBody>
            </p:sp>
            <p:cxnSp>
              <p:nvCxnSpPr>
                <p:cNvPr id="27" name="Straight Arrow Connector 26"/>
                <p:cNvCxnSpPr>
                  <a:stCxn id="9" idx="3"/>
                  <a:endCxn id="10" idx="1"/>
                </p:cNvCxnSpPr>
                <p:nvPr/>
              </p:nvCxnSpPr>
              <p:spPr>
                <a:xfrm flipV="1">
                  <a:off x="2110371" y="3900680"/>
                  <a:ext cx="559081" cy="14986"/>
                </a:xfrm>
                <a:prstGeom prst="straightConnector1">
                  <a:avLst/>
                </a:prstGeom>
                <a:ln>
                  <a:solidFill>
                    <a:schemeClr val="accent2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Straight Arrow Connector 32"/>
                <p:cNvCxnSpPr>
                  <a:stCxn id="28" idx="3"/>
                  <a:endCxn id="12" idx="1"/>
                </p:cNvCxnSpPr>
                <p:nvPr/>
              </p:nvCxnSpPr>
              <p:spPr>
                <a:xfrm flipV="1">
                  <a:off x="2231271" y="5892073"/>
                  <a:ext cx="459874" cy="10043"/>
                </a:xfrm>
                <a:prstGeom prst="straightConnector1">
                  <a:avLst/>
                </a:prstGeom>
                <a:ln>
                  <a:solidFill>
                    <a:schemeClr val="accent6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Elbow Connector 36"/>
                <p:cNvCxnSpPr>
                  <a:stCxn id="12" idx="3"/>
                  <a:endCxn id="16" idx="1"/>
                </p:cNvCxnSpPr>
                <p:nvPr/>
              </p:nvCxnSpPr>
              <p:spPr>
                <a:xfrm flipV="1">
                  <a:off x="4314459" y="5548054"/>
                  <a:ext cx="418886" cy="344019"/>
                </a:xfrm>
                <a:prstGeom prst="bentConnector3">
                  <a:avLst/>
                </a:prstGeom>
                <a:ln>
                  <a:solidFill>
                    <a:schemeClr val="accent6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Elbow Connector 38"/>
                <p:cNvCxnSpPr>
                  <a:stCxn id="12" idx="3"/>
                  <a:endCxn id="32" idx="1"/>
                </p:cNvCxnSpPr>
                <p:nvPr/>
              </p:nvCxnSpPr>
              <p:spPr>
                <a:xfrm>
                  <a:off x="4314459" y="5892073"/>
                  <a:ext cx="932220" cy="241364"/>
                </a:xfrm>
                <a:prstGeom prst="bentConnector3">
                  <a:avLst/>
                </a:prstGeom>
                <a:ln>
                  <a:solidFill>
                    <a:schemeClr val="accent6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" name="Straight Arrow Connector 40"/>
                <p:cNvCxnSpPr>
                  <a:stCxn id="10" idx="3"/>
                  <a:endCxn id="20" idx="1"/>
                </p:cNvCxnSpPr>
                <p:nvPr/>
              </p:nvCxnSpPr>
              <p:spPr>
                <a:xfrm>
                  <a:off x="4869280" y="3900680"/>
                  <a:ext cx="305616" cy="14066"/>
                </a:xfrm>
                <a:prstGeom prst="straightConnector1">
                  <a:avLst/>
                </a:prstGeom>
                <a:ln>
                  <a:solidFill>
                    <a:schemeClr val="accent2">
                      <a:lumMod val="60000"/>
                      <a:lumOff val="40000"/>
                    </a:schemeClr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Elbow Connector 66"/>
                <p:cNvCxnSpPr>
                  <a:stCxn id="20" idx="3"/>
                  <a:endCxn id="22" idx="1"/>
                </p:cNvCxnSpPr>
                <p:nvPr/>
              </p:nvCxnSpPr>
              <p:spPr>
                <a:xfrm>
                  <a:off x="6967264" y="3914746"/>
                  <a:ext cx="308270" cy="842815"/>
                </a:xfrm>
                <a:prstGeom prst="bentConnector3">
                  <a:avLst/>
                </a:prstGeom>
                <a:ln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" name="Elbow Connector 68"/>
                <p:cNvCxnSpPr>
                  <a:stCxn id="20" idx="3"/>
                  <a:endCxn id="6" idx="1"/>
                </p:cNvCxnSpPr>
                <p:nvPr/>
              </p:nvCxnSpPr>
              <p:spPr>
                <a:xfrm>
                  <a:off x="6967264" y="3914747"/>
                  <a:ext cx="305617" cy="2522"/>
                </a:xfrm>
                <a:prstGeom prst="bentConnector3">
                  <a:avLst/>
                </a:prstGeom>
                <a:ln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" name="Straight Arrow Connector 81"/>
                <p:cNvCxnSpPr>
                  <a:stCxn id="8" idx="0"/>
                  <a:endCxn id="22" idx="2"/>
                </p:cNvCxnSpPr>
                <p:nvPr/>
              </p:nvCxnSpPr>
              <p:spPr>
                <a:xfrm flipV="1">
                  <a:off x="8215394" y="5081723"/>
                  <a:ext cx="1" cy="887350"/>
                </a:xfrm>
                <a:prstGeom prst="straightConnector1">
                  <a:avLst/>
                </a:prstGeom>
                <a:ln>
                  <a:solidFill>
                    <a:schemeClr val="accent5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86" name="Elbow Connector 85"/>
              <p:cNvCxnSpPr>
                <a:stCxn id="32" idx="3"/>
                <a:endCxn id="20" idx="2"/>
              </p:cNvCxnSpPr>
              <p:nvPr/>
            </p:nvCxnSpPr>
            <p:spPr>
              <a:xfrm flipH="1" flipV="1">
                <a:off x="5817141" y="4529007"/>
                <a:ext cx="222260" cy="1704280"/>
              </a:xfrm>
              <a:prstGeom prst="bentConnector4">
                <a:avLst>
                  <a:gd name="adj1" fmla="val -280908"/>
                  <a:gd name="adj2" fmla="val 70989"/>
                </a:avLst>
              </a:prstGeom>
              <a:ln>
                <a:solidFill>
                  <a:schemeClr val="accent6">
                    <a:lumMod val="40000"/>
                    <a:lumOff val="6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Elbow Connector 88"/>
              <p:cNvCxnSpPr>
                <a:stCxn id="16" idx="3"/>
                <a:endCxn id="20" idx="2"/>
              </p:cNvCxnSpPr>
              <p:nvPr/>
            </p:nvCxnSpPr>
            <p:spPr>
              <a:xfrm flipH="1" flipV="1">
                <a:off x="5817141" y="4529007"/>
                <a:ext cx="613004" cy="1164227"/>
              </a:xfrm>
              <a:prstGeom prst="bentConnector4">
                <a:avLst>
                  <a:gd name="adj1" fmla="val -39303"/>
                  <a:gd name="adj2" fmla="val 57555"/>
                </a:avLst>
              </a:prstGeom>
              <a:ln>
                <a:solidFill>
                  <a:schemeClr val="accent6">
                    <a:lumMod val="40000"/>
                    <a:lumOff val="6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96" name="Elbow Connector 95"/>
            <p:cNvCxnSpPr>
              <a:stCxn id="11" idx="0"/>
              <a:endCxn id="9" idx="2"/>
            </p:cNvCxnSpPr>
            <p:nvPr/>
          </p:nvCxnSpPr>
          <p:spPr>
            <a:xfrm rot="5400000" flipH="1" flipV="1">
              <a:off x="1213411" y="4398749"/>
              <a:ext cx="308928" cy="237766"/>
            </a:xfrm>
            <a:prstGeom prst="bentConnector3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Elbow Connector 97"/>
            <p:cNvCxnSpPr>
              <a:stCxn id="11" idx="2"/>
              <a:endCxn id="28" idx="0"/>
            </p:cNvCxnSpPr>
            <p:nvPr/>
          </p:nvCxnSpPr>
          <p:spPr>
            <a:xfrm rot="16200000" flipH="1">
              <a:off x="1223606" y="5541888"/>
              <a:ext cx="327457" cy="276685"/>
            </a:xfrm>
            <a:prstGeom prst="bentConnector3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0" name="Rectangle 99"/>
          <p:cNvSpPr/>
          <p:nvPr/>
        </p:nvSpPr>
        <p:spPr>
          <a:xfrm>
            <a:off x="96803" y="6347710"/>
            <a:ext cx="887909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505"/>
              </a:spcAft>
            </a:pPr>
            <a:r>
              <a:rPr lang="en-US" sz="1400" dirty="0">
                <a:solidFill>
                  <a:srgbClr val="2F2F2F"/>
                </a:solidFill>
                <a:latin typeface="Arial" charset="0"/>
              </a:rPr>
              <a:t>El </a:t>
            </a:r>
            <a:r>
              <a:rPr lang="en-US" sz="1400" dirty="0" err="1">
                <a:solidFill>
                  <a:srgbClr val="2F2F2F"/>
                </a:solidFill>
                <a:latin typeface="Arial" charset="0"/>
              </a:rPr>
              <a:t>presente</a:t>
            </a:r>
            <a:r>
              <a:rPr lang="en-US" sz="1400" dirty="0">
                <a:solidFill>
                  <a:srgbClr val="2F2F2F"/>
                </a:solidFill>
                <a:latin typeface="Arial" charset="0"/>
              </a:rPr>
              <a:t> </a:t>
            </a:r>
            <a:r>
              <a:rPr lang="en-US" sz="1400" i="1" dirty="0">
                <a:solidFill>
                  <a:srgbClr val="2F2F2F"/>
                </a:solidFill>
                <a:latin typeface="Arial" charset="0"/>
              </a:rPr>
              <a:t>Plan Nacional de </a:t>
            </a:r>
            <a:r>
              <a:rPr lang="en-US" sz="1400" i="1" dirty="0" err="1">
                <a:solidFill>
                  <a:srgbClr val="2F2F2F"/>
                </a:solidFill>
                <a:latin typeface="Arial" charset="0"/>
              </a:rPr>
              <a:t>Desarrollo</a:t>
            </a:r>
            <a:r>
              <a:rPr lang="en-US" sz="1400" dirty="0">
                <a:solidFill>
                  <a:srgbClr val="2F2F2F"/>
                </a:solidFill>
                <a:latin typeface="Arial" charset="0"/>
              </a:rPr>
              <a:t> </a:t>
            </a:r>
            <a:r>
              <a:rPr lang="en-US" sz="1400" dirty="0" err="1">
                <a:solidFill>
                  <a:srgbClr val="2F2F2F"/>
                </a:solidFill>
                <a:latin typeface="Arial" charset="0"/>
              </a:rPr>
              <a:t>reconoce</a:t>
            </a:r>
            <a:r>
              <a:rPr lang="en-US" sz="1400" dirty="0">
                <a:solidFill>
                  <a:srgbClr val="2F2F2F"/>
                </a:solidFill>
                <a:latin typeface="Arial" charset="0"/>
              </a:rPr>
              <a:t> que la </a:t>
            </a:r>
            <a:r>
              <a:rPr lang="en-US" sz="1400" dirty="0" err="1">
                <a:solidFill>
                  <a:srgbClr val="2F2F2F"/>
                </a:solidFill>
                <a:latin typeface="Arial" charset="0"/>
              </a:rPr>
              <a:t>vinculación</a:t>
            </a:r>
            <a:r>
              <a:rPr lang="en-US" sz="1400" dirty="0">
                <a:solidFill>
                  <a:srgbClr val="2F2F2F"/>
                </a:solidFill>
                <a:latin typeface="Arial" charset="0"/>
              </a:rPr>
              <a:t> de la </a:t>
            </a:r>
            <a:r>
              <a:rPr lang="en-US" sz="1400" dirty="0" err="1">
                <a:solidFill>
                  <a:srgbClr val="2F2F2F"/>
                </a:solidFill>
                <a:latin typeface="Arial" charset="0"/>
              </a:rPr>
              <a:t>educación</a:t>
            </a:r>
            <a:r>
              <a:rPr lang="en-US" sz="1400" dirty="0">
                <a:solidFill>
                  <a:srgbClr val="2F2F2F"/>
                </a:solidFill>
                <a:latin typeface="Arial" charset="0"/>
              </a:rPr>
              <a:t> con el </a:t>
            </a:r>
            <a:r>
              <a:rPr lang="en-US" sz="1400" dirty="0" err="1">
                <a:solidFill>
                  <a:srgbClr val="2F2F2F"/>
                </a:solidFill>
                <a:latin typeface="Arial" charset="0"/>
              </a:rPr>
              <a:t>mercado</a:t>
            </a:r>
            <a:r>
              <a:rPr lang="en-US" sz="1400" dirty="0">
                <a:solidFill>
                  <a:srgbClr val="2F2F2F"/>
                </a:solidFill>
                <a:latin typeface="Arial" charset="0"/>
              </a:rPr>
              <a:t> </a:t>
            </a:r>
            <a:r>
              <a:rPr lang="en-US" sz="1400" dirty="0" err="1">
                <a:solidFill>
                  <a:srgbClr val="2F2F2F"/>
                </a:solidFill>
                <a:latin typeface="Arial" charset="0"/>
              </a:rPr>
              <a:t>laboral</a:t>
            </a:r>
            <a:r>
              <a:rPr lang="en-US" sz="1400" dirty="0">
                <a:solidFill>
                  <a:srgbClr val="2F2F2F"/>
                </a:solidFill>
                <a:latin typeface="Arial" charset="0"/>
              </a:rPr>
              <a:t> </a:t>
            </a:r>
            <a:r>
              <a:rPr lang="en-US" sz="1400" dirty="0" err="1">
                <a:solidFill>
                  <a:srgbClr val="2F2F2F"/>
                </a:solidFill>
                <a:latin typeface="Arial" charset="0"/>
              </a:rPr>
              <a:t>debe</a:t>
            </a:r>
            <a:r>
              <a:rPr lang="en-US" sz="1400" dirty="0">
                <a:solidFill>
                  <a:srgbClr val="2F2F2F"/>
                </a:solidFill>
                <a:latin typeface="Arial" charset="0"/>
              </a:rPr>
              <a:t> </a:t>
            </a:r>
            <a:r>
              <a:rPr lang="en-US" sz="1400" dirty="0" err="1">
                <a:solidFill>
                  <a:srgbClr val="2F2F2F"/>
                </a:solidFill>
                <a:latin typeface="Arial" charset="0"/>
              </a:rPr>
              <a:t>ser</a:t>
            </a:r>
            <a:r>
              <a:rPr lang="en-US" sz="1400" dirty="0">
                <a:solidFill>
                  <a:srgbClr val="2F2F2F"/>
                </a:solidFill>
                <a:latin typeface="Arial" charset="0"/>
              </a:rPr>
              <a:t> mas </a:t>
            </a:r>
            <a:r>
              <a:rPr lang="en-US" sz="1400" dirty="0" err="1">
                <a:solidFill>
                  <a:srgbClr val="2F2F2F"/>
                </a:solidFill>
                <a:latin typeface="Arial" charset="0"/>
              </a:rPr>
              <a:t>atractiva</a:t>
            </a:r>
            <a:r>
              <a:rPr lang="en-US" sz="1400" dirty="0">
                <a:solidFill>
                  <a:srgbClr val="2F2F2F"/>
                </a:solidFill>
                <a:latin typeface="Arial" charset="0"/>
              </a:rPr>
              <a:t> para </a:t>
            </a:r>
            <a:r>
              <a:rPr lang="en-US" sz="1400" dirty="0" err="1">
                <a:solidFill>
                  <a:srgbClr val="2F2F2F"/>
                </a:solidFill>
                <a:latin typeface="Arial" charset="0"/>
              </a:rPr>
              <a:t>los</a:t>
            </a:r>
            <a:r>
              <a:rPr lang="en-US" sz="1400" dirty="0">
                <a:solidFill>
                  <a:srgbClr val="2F2F2F"/>
                </a:solidFill>
                <a:latin typeface="Arial" charset="0"/>
              </a:rPr>
              <a:t> </a:t>
            </a:r>
            <a:r>
              <a:rPr lang="en-US" sz="1400" dirty="0" err="1">
                <a:solidFill>
                  <a:srgbClr val="2F2F2F"/>
                </a:solidFill>
                <a:latin typeface="Arial" charset="0"/>
              </a:rPr>
              <a:t>jóvenes</a:t>
            </a:r>
            <a:r>
              <a:rPr lang="en-US" sz="1400" dirty="0">
                <a:solidFill>
                  <a:srgbClr val="2F2F2F"/>
                </a:solidFill>
                <a:latin typeface="Arial" charset="0"/>
              </a:rPr>
              <a:t>, </a:t>
            </a:r>
            <a:r>
              <a:rPr lang="en-US" sz="1400" dirty="0" err="1">
                <a:solidFill>
                  <a:srgbClr val="2F2F2F"/>
                </a:solidFill>
                <a:latin typeface="Arial" charset="0"/>
              </a:rPr>
              <a:t>como</a:t>
            </a:r>
            <a:r>
              <a:rPr lang="en-US" sz="1400" dirty="0">
                <a:solidFill>
                  <a:srgbClr val="2F2F2F"/>
                </a:solidFill>
                <a:latin typeface="Arial" charset="0"/>
              </a:rPr>
              <a:t> </a:t>
            </a:r>
            <a:r>
              <a:rPr lang="en-US" sz="1400" dirty="0" err="1">
                <a:solidFill>
                  <a:srgbClr val="2F2F2F"/>
                </a:solidFill>
                <a:latin typeface="Arial" charset="0"/>
              </a:rPr>
              <a:t>una</a:t>
            </a:r>
            <a:r>
              <a:rPr lang="en-US" sz="1400" dirty="0">
                <a:solidFill>
                  <a:srgbClr val="2F2F2F"/>
                </a:solidFill>
                <a:latin typeface="Arial" charset="0"/>
              </a:rPr>
              <a:t> de </a:t>
            </a:r>
            <a:r>
              <a:rPr lang="en-US" sz="1400" dirty="0" err="1">
                <a:solidFill>
                  <a:srgbClr val="2F2F2F"/>
                </a:solidFill>
                <a:latin typeface="Arial" charset="0"/>
              </a:rPr>
              <a:t>sus</a:t>
            </a:r>
            <a:r>
              <a:rPr lang="en-US" sz="1400" dirty="0">
                <a:solidFill>
                  <a:srgbClr val="2F2F2F"/>
                </a:solidFill>
                <a:latin typeface="Arial" charset="0"/>
              </a:rPr>
              <a:t> </a:t>
            </a:r>
            <a:r>
              <a:rPr lang="en-US" sz="1400" dirty="0" err="1">
                <a:solidFill>
                  <a:srgbClr val="2F2F2F"/>
                </a:solidFill>
                <a:latin typeface="Arial" charset="0"/>
              </a:rPr>
              <a:t>estrategias</a:t>
            </a:r>
            <a:r>
              <a:rPr lang="en-US" sz="1400" dirty="0">
                <a:solidFill>
                  <a:srgbClr val="2F2F2F"/>
                </a:solidFill>
                <a:latin typeface="Arial" charset="0"/>
              </a:rPr>
              <a:t> </a:t>
            </a:r>
            <a:r>
              <a:rPr lang="en-US" sz="1400" dirty="0" err="1">
                <a:solidFill>
                  <a:srgbClr val="2F2F2F"/>
                </a:solidFill>
                <a:latin typeface="Arial" charset="0"/>
              </a:rPr>
              <a:t>más</a:t>
            </a:r>
            <a:r>
              <a:rPr lang="en-US" sz="1400" dirty="0">
                <a:solidFill>
                  <a:srgbClr val="2F2F2F"/>
                </a:solidFill>
                <a:latin typeface="Arial" charset="0"/>
              </a:rPr>
              <a:t> </a:t>
            </a:r>
            <a:r>
              <a:rPr lang="en-US" sz="1400" dirty="0" err="1">
                <a:solidFill>
                  <a:srgbClr val="2F2F2F"/>
                </a:solidFill>
                <a:latin typeface="Arial" charset="0"/>
              </a:rPr>
              <a:t>apremiantes</a:t>
            </a:r>
            <a:r>
              <a:rPr lang="en-US" sz="1400" dirty="0">
                <a:solidFill>
                  <a:srgbClr val="2F2F2F"/>
                </a:solidFill>
                <a:latin typeface="Arial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03738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trospección">
  <a:themeElements>
    <a:clrScheme name="Retrospección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ción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ción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3949</TotalTime>
  <Words>742</Words>
  <Application>Microsoft Office PowerPoint</Application>
  <PresentationFormat>Presentación en pantalla (4:3)</PresentationFormat>
  <Paragraphs>164</Paragraphs>
  <Slides>14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14</vt:i4>
      </vt:variant>
    </vt:vector>
  </HeadingPairs>
  <TitlesOfParts>
    <vt:vector size="21" baseType="lpstr">
      <vt:lpstr>Arial</vt:lpstr>
      <vt:lpstr>Calibri</vt:lpstr>
      <vt:lpstr>Calibri Light</vt:lpstr>
      <vt:lpstr>Symbol</vt:lpstr>
      <vt:lpstr>Times New Roman</vt:lpstr>
      <vt:lpstr>Wingdings</vt:lpstr>
      <vt:lpstr>Retrospección</vt:lpstr>
      <vt:lpstr>Presentación de PowerPoint</vt:lpstr>
      <vt:lpstr>Contenido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Gracias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lgenis</dc:creator>
  <cp:lastModifiedBy>SU-OTCA01</cp:lastModifiedBy>
  <cp:revision>432</cp:revision>
  <cp:lastPrinted>2014-06-05T16:29:26Z</cp:lastPrinted>
  <dcterms:created xsi:type="dcterms:W3CDTF">2010-03-05T22:46:24Z</dcterms:created>
  <dcterms:modified xsi:type="dcterms:W3CDTF">2017-03-17T02:01:56Z</dcterms:modified>
</cp:coreProperties>
</file>