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131" d="100"/>
          <a:sy n="131" d="100"/>
        </p:scale>
        <p:origin x="-120" y="-6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A141F58-65F3-7343-B1D3-7C716576C7DD}" type="datetimeFigureOut">
              <a:rPr lang="es-ES_tradnl" smtClean="0"/>
              <a:t>16/03/17</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BD291BC7-2801-A74A-A027-2FEBA1D60B01}" type="slidenum">
              <a:rPr lang="es-ES_tradnl" smtClean="0"/>
              <a:t>‹Nr.›</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141F58-65F3-7343-B1D3-7C716576C7DD}" type="datetimeFigureOut">
              <a:rPr lang="es-ES_tradnl" smtClean="0"/>
              <a:t>16/03/17</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91BC7-2801-A74A-A027-2FEBA1D60B01}" type="slidenum">
              <a:rPr lang="es-ES_tradnl" smtClean="0"/>
              <a:t>‹Nr.›</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OLE_LINK6" TargetMode="External"/><Relationship Id="rId4"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3400" y="838200"/>
            <a:ext cx="7772400" cy="3733800"/>
          </a:xfrm>
        </p:spPr>
        <p:txBody>
          <a:bodyPr>
            <a:noAutofit/>
          </a:bodyPr>
          <a:lstStyle/>
          <a:p>
            <a:r>
              <a:rPr lang="es-ES_tradnl" sz="3200" dirty="0" smtClean="0"/>
              <a:t> Motivos </a:t>
            </a:r>
            <a:r>
              <a:rPr lang="es-ES_tradnl" sz="3200" dirty="0"/>
              <a:t>y razones para ocupar el </a:t>
            </a:r>
            <a:r>
              <a:rPr lang="es-ES_tradnl" sz="3200" dirty="0" smtClean="0"/>
              <a:t>cargo. Exposición de </a:t>
            </a:r>
            <a:r>
              <a:rPr lang="es-ES_tradnl" sz="3200" dirty="0"/>
              <a:t>conocimientos y puntos de vista, particularmente sobre la situación política nacional, la problemática y necesidades de la educación superior en el país en sus distintos ámbitos, así como una visión crítica y práctica de la Universidad y de la Unidad.</a:t>
            </a:r>
            <a:r>
              <a:rPr lang="en-US" sz="3200" dirty="0"/>
              <a:t/>
            </a:r>
            <a:br>
              <a:rPr lang="en-US" sz="3200" dirty="0"/>
            </a:br>
            <a:endParaRPr lang="es-ES_tradnl" sz="3200" dirty="0"/>
          </a:p>
        </p:txBody>
      </p:sp>
      <p:sp>
        <p:nvSpPr>
          <p:cNvPr id="3" name="Subtítulo 2"/>
          <p:cNvSpPr>
            <a:spLocks noGrp="1"/>
          </p:cNvSpPr>
          <p:nvPr>
            <p:ph type="subTitle" idx="1"/>
          </p:nvPr>
        </p:nvSpPr>
        <p:spPr>
          <a:xfrm>
            <a:off x="1371600" y="4572000"/>
            <a:ext cx="6400800" cy="1752600"/>
          </a:xfrm>
        </p:spPr>
        <p:txBody>
          <a:bodyPr>
            <a:normAutofit/>
          </a:bodyPr>
          <a:lstStyle/>
          <a:p>
            <a:r>
              <a:rPr lang="es-ES_tradnl" sz="2400" dirty="0" smtClean="0">
                <a:solidFill>
                  <a:schemeClr val="tx1"/>
                </a:solidFill>
              </a:rPr>
              <a:t>Dr. Manuel </a:t>
            </a:r>
            <a:r>
              <a:rPr lang="es-ES_tradnl" sz="2400" dirty="0">
                <a:solidFill>
                  <a:schemeClr val="tx1"/>
                </a:solidFill>
              </a:rPr>
              <a:t>O</a:t>
            </a:r>
            <a:r>
              <a:rPr lang="es-ES_tradnl" sz="2400" dirty="0" smtClean="0">
                <a:solidFill>
                  <a:schemeClr val="tx1"/>
                </a:solidFill>
              </a:rPr>
              <a:t>ntiveros Jiménez</a:t>
            </a:r>
          </a:p>
          <a:p>
            <a:r>
              <a:rPr lang="es-ES_tradnl" sz="2400" dirty="0" smtClean="0">
                <a:solidFill>
                  <a:schemeClr val="tx1"/>
                </a:solidFill>
              </a:rPr>
              <a:t>17 de marzo 2017</a:t>
            </a:r>
            <a:endParaRPr lang="es-ES_tradnl" sz="24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4800" y="762000"/>
            <a:ext cx="8458200" cy="5632310"/>
          </a:xfrm>
          <a:prstGeom prst="rect">
            <a:avLst/>
          </a:prstGeom>
        </p:spPr>
        <p:txBody>
          <a:bodyPr wrap="square">
            <a:spAutoFit/>
          </a:bodyPr>
          <a:lstStyle/>
          <a:p>
            <a:r>
              <a:rPr lang="es-ES_tradnl" sz="2400" dirty="0" smtClean="0">
                <a:latin typeface="Helvetica"/>
                <a:ea typeface="Helvetica"/>
                <a:cs typeface="Helvetica"/>
              </a:rPr>
              <a:t>La problemática y necesidades de la educación superior en el país en sus distintos ámbitos,</a:t>
            </a:r>
            <a:r>
              <a:rPr lang="es-ES_tradnl" sz="2400" b="0" i="0" dirty="0" smtClean="0">
                <a:solidFill>
                  <a:srgbClr val="000000"/>
                </a:solidFill>
                <a:latin typeface="Helvetica"/>
                <a:ea typeface="Helvetica"/>
                <a:cs typeface="Helvetica"/>
              </a:rPr>
              <a:t> investigación</a:t>
            </a:r>
          </a:p>
          <a:p>
            <a:endParaRPr lang="es-ES_tradnl" sz="2400" b="0" i="0" dirty="0" smtClean="0">
              <a:solidFill>
                <a:srgbClr val="000000"/>
              </a:solidFill>
              <a:latin typeface="Helvetica"/>
              <a:ea typeface="Helvetica"/>
              <a:cs typeface="Helvetica"/>
            </a:endParaRPr>
          </a:p>
          <a:p>
            <a:pPr algn="just"/>
            <a:r>
              <a:rPr lang="es-ES_tradnl" sz="2400" b="0" i="0" dirty="0" smtClean="0">
                <a:solidFill>
                  <a:srgbClr val="000000"/>
                </a:solidFill>
                <a:latin typeface="Helvetica"/>
                <a:ea typeface="Helvetica"/>
                <a:cs typeface="Helvetica"/>
              </a:rPr>
              <a:t>El gasto en investigación y desarrollo en México como porcentaje del PIB es del 4.9%</a:t>
            </a:r>
            <a:r>
              <a:rPr lang="es-ES_tradnl" sz="2400" dirty="0" smtClean="0">
                <a:solidFill>
                  <a:srgbClr val="000000"/>
                </a:solidFill>
                <a:latin typeface="Helvetica"/>
                <a:ea typeface="Helvetica"/>
                <a:cs typeface="Helvetica"/>
              </a:rPr>
              <a:t> en 2014,</a:t>
            </a:r>
            <a:r>
              <a:rPr lang="es-ES_tradnl" sz="2400" b="0" i="0" dirty="0" smtClean="0">
                <a:solidFill>
                  <a:srgbClr val="000000"/>
                </a:solidFill>
                <a:latin typeface="Helvetica"/>
                <a:ea typeface="Helvetica"/>
                <a:cs typeface="Helvetica"/>
              </a:rPr>
              <a:t> de esa cantidad, el 23.75% lo realiza el sector privado y el resto, 76.25% el sector público fundamentalmente a través del CONACYT, por ello en el  plan de trabajo propongo, entre otras cosas, </a:t>
            </a:r>
            <a:r>
              <a:rPr lang="es-ES_tradnl" sz="2400" b="0" i="0" dirty="0" smtClean="0">
                <a:solidFill>
                  <a:srgbClr val="000000"/>
                </a:solidFill>
                <a:latin typeface="Arial"/>
                <a:ea typeface="Arial"/>
                <a:cs typeface="Arial"/>
              </a:rPr>
              <a:t>profundizar en el acercamiento y la convergencia de las líneas de investigación desarrolladas por grupos de investigación y programas de posgrado de la Unidad con los temas de investigación señalados en las diferentes convocatorias del CONACYT, en particular, con aquellos temas afines a las líneas emblemáticas de nuestra institución.</a:t>
            </a:r>
            <a:endParaRPr lang="es-ES_tradnl" sz="24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7200" y="332656"/>
            <a:ext cx="8534400" cy="7848302"/>
          </a:xfrm>
          <a:prstGeom prst="rect">
            <a:avLst/>
          </a:prstGeom>
        </p:spPr>
        <p:txBody>
          <a:bodyPr wrap="square">
            <a:spAutoFit/>
          </a:bodyPr>
          <a:lstStyle/>
          <a:p>
            <a:pPr algn="just"/>
            <a:r>
              <a:rPr lang="es-ES_tradnl" b="0" i="0" dirty="0" smtClean="0">
                <a:solidFill>
                  <a:srgbClr val="000000"/>
                </a:solidFill>
                <a:latin typeface="Arial"/>
                <a:ea typeface="Arial"/>
                <a:cs typeface="Arial"/>
              </a:rPr>
              <a:t>La situación política internacional genera expectativas de estrechez económica para nuestro país en los próximos años, lo cual probablemente tenga repercusiones sobre los procesos políticos que ocurrirán en nuestro país en 2018. Estos eventos generan incertidumbre sobre el presupuesto asignado a la UAM. Una situación de este nos obliga a trabajar más y mejor en las tareas sustantivas de nuestra institución. </a:t>
            </a:r>
            <a:r>
              <a:rPr lang="es-ES_tradnl" b="1" i="0" dirty="0" smtClean="0">
                <a:solidFill>
                  <a:srgbClr val="000000"/>
                </a:solidFill>
                <a:latin typeface="Arial"/>
                <a:ea typeface="Arial"/>
                <a:cs typeface="Arial"/>
              </a:rPr>
              <a:t>Nos obliga también a ser más competitivos en la búsqueda de recursos externos</a:t>
            </a:r>
            <a:r>
              <a:rPr lang="es-ES_tradnl" b="0" i="0" dirty="0" smtClean="0">
                <a:solidFill>
                  <a:srgbClr val="000000"/>
                </a:solidFill>
                <a:latin typeface="Arial"/>
                <a:ea typeface="Arial"/>
                <a:cs typeface="Arial"/>
              </a:rPr>
              <a:t>, para financiar nuestras actividades de investigación. </a:t>
            </a:r>
            <a:r>
              <a:rPr lang="es-ES_tradnl" b="1" i="0" dirty="0" smtClean="0">
                <a:solidFill>
                  <a:srgbClr val="000000"/>
                </a:solidFill>
                <a:latin typeface="Arial"/>
                <a:ea typeface="Arial"/>
                <a:cs typeface="Arial"/>
              </a:rPr>
              <a:t>También nos obliga a ser mas creativos y a buscar recursos adicionales por vías no utilizadas hasta ahora por la UAM </a:t>
            </a:r>
            <a:r>
              <a:rPr lang="es-ES_tradnl" b="0" i="0" dirty="0" smtClean="0">
                <a:solidFill>
                  <a:srgbClr val="000000"/>
                </a:solidFill>
                <a:latin typeface="Arial"/>
                <a:ea typeface="Arial"/>
                <a:cs typeface="Arial"/>
              </a:rPr>
              <a:t>y que ya son utilizadas por otras Instituciones Públicas de Educación Superior. Por ello propongo,</a:t>
            </a:r>
          </a:p>
          <a:p>
            <a:pPr algn="just"/>
            <a:endParaRPr lang="es-ES_tradnl" dirty="0" smtClean="0">
              <a:solidFill>
                <a:srgbClr val="000000"/>
              </a:solidFill>
              <a:latin typeface="Arial"/>
              <a:ea typeface="Arial"/>
              <a:cs typeface="Arial"/>
            </a:endParaRPr>
          </a:p>
          <a:p>
            <a:pPr algn="just"/>
            <a:r>
              <a:rPr lang="es-ES_tradnl" dirty="0" smtClean="0">
                <a:solidFill>
                  <a:srgbClr val="000000"/>
                </a:solidFill>
                <a:latin typeface="Arial"/>
                <a:ea typeface="Arial"/>
                <a:cs typeface="Arial"/>
              </a:rPr>
              <a:t>-</a:t>
            </a:r>
            <a:r>
              <a:rPr lang="es-ES" dirty="0" smtClean="0">
                <a:solidFill>
                  <a:srgbClr val="000000"/>
                </a:solidFill>
                <a:latin typeface="Arial"/>
                <a:ea typeface="Arial"/>
                <a:cs typeface="Arial"/>
              </a:rPr>
              <a:t>Presentar </a:t>
            </a:r>
            <a:r>
              <a:rPr lang="es-ES" dirty="0">
                <a:solidFill>
                  <a:srgbClr val="000000"/>
                </a:solidFill>
                <a:latin typeface="Arial"/>
                <a:ea typeface="Arial"/>
                <a:cs typeface="Arial"/>
              </a:rPr>
              <a:t>nuevamente al Colegio Académico la figura de "Profesores honorarios"  </a:t>
            </a:r>
            <a:endParaRPr lang="en-US" dirty="0" smtClean="0">
              <a:solidFill>
                <a:srgbClr val="000000"/>
              </a:solidFill>
              <a:latin typeface="Arial"/>
              <a:ea typeface="Arial"/>
              <a:cs typeface="Arial"/>
            </a:endParaRPr>
          </a:p>
          <a:p>
            <a:pPr algn="just"/>
            <a:r>
              <a:rPr lang="es-ES" dirty="0" smtClean="0">
                <a:solidFill>
                  <a:srgbClr val="000000"/>
                </a:solidFill>
                <a:latin typeface="Arial"/>
                <a:ea typeface="Arial"/>
                <a:cs typeface="Arial"/>
              </a:rPr>
              <a:t>-</a:t>
            </a:r>
            <a:r>
              <a:rPr lang="es-ES" dirty="0">
                <a:solidFill>
                  <a:srgbClr val="000000"/>
                </a:solidFill>
                <a:latin typeface="Arial"/>
                <a:ea typeface="Arial"/>
                <a:cs typeface="Arial"/>
              </a:rPr>
              <a:t>Para ampliar la infraestructura, se propone aumentar el uso de la que ya tenemos en el turno  vespertino y empezar a contratar profesores para ese turno  </a:t>
            </a:r>
            <a:endParaRPr lang="en-US" dirty="0" smtClean="0">
              <a:solidFill>
                <a:srgbClr val="000000"/>
              </a:solidFill>
              <a:latin typeface="Arial"/>
              <a:ea typeface="Arial"/>
              <a:cs typeface="Arial"/>
            </a:endParaRPr>
          </a:p>
          <a:p>
            <a:pPr algn="just"/>
            <a:r>
              <a:rPr lang="es-ES" dirty="0" smtClean="0">
                <a:solidFill>
                  <a:srgbClr val="000000"/>
                </a:solidFill>
                <a:latin typeface="Arial"/>
                <a:ea typeface="Arial"/>
                <a:cs typeface="Arial"/>
              </a:rPr>
              <a:t>-</a:t>
            </a:r>
            <a:r>
              <a:rPr lang="es-ES" dirty="0">
                <a:solidFill>
                  <a:srgbClr val="000000"/>
                </a:solidFill>
                <a:latin typeface="Arial"/>
                <a:ea typeface="Arial"/>
                <a:cs typeface="Arial"/>
              </a:rPr>
              <a:t>Consultar al Consejo Académico sobre la conveniencia de vender el predio “El Encinal”</a:t>
            </a:r>
            <a:r>
              <a:rPr lang="es-ES" dirty="0" smtClean="0">
                <a:solidFill>
                  <a:srgbClr val="000000"/>
                </a:solidFill>
                <a:latin typeface="Arial"/>
                <a:ea typeface="Arial"/>
                <a:cs typeface="Arial"/>
              </a:rPr>
              <a:t> </a:t>
            </a:r>
          </a:p>
          <a:p>
            <a:pPr algn="just"/>
            <a:endParaRPr lang="es-ES" b="1" i="1" dirty="0">
              <a:solidFill>
                <a:srgbClr val="000000"/>
              </a:solidFill>
              <a:latin typeface="Arial"/>
              <a:ea typeface="Arial"/>
              <a:cs typeface="Arial"/>
            </a:endParaRPr>
          </a:p>
          <a:p>
            <a:pPr algn="just"/>
            <a:r>
              <a:rPr lang="es-ES_tradnl" b="1" i="1" dirty="0" smtClean="0"/>
              <a:t>Hay </a:t>
            </a:r>
            <a:r>
              <a:rPr lang="es-ES_tradnl" b="1" i="1" dirty="0"/>
              <a:t>un tema de coyuntura que se debe atender en el corto plazo. Es urgente convocar a las a las autoridades de la universidad para acordar una estrategia de la UAM que nos permita apoyar, en la medida de nuestras posibilidades, a los estudiantes mexicanos de educación superior que sean deportados de los EU</a:t>
            </a:r>
            <a:endParaRPr lang="en-US" dirty="0"/>
          </a:p>
          <a:p>
            <a:pPr algn="just"/>
            <a:endParaRPr lang="es-ES" dirty="0" smtClean="0">
              <a:solidFill>
                <a:srgbClr val="000000"/>
              </a:solidFill>
              <a:latin typeface="Arial"/>
              <a:ea typeface="Arial"/>
              <a:cs typeface="Arial"/>
            </a:endParaRPr>
          </a:p>
          <a:p>
            <a:pPr algn="just"/>
            <a:endParaRPr lang="es-ES" dirty="0" smtClean="0">
              <a:solidFill>
                <a:srgbClr val="000000"/>
              </a:solidFill>
              <a:latin typeface="Arial"/>
              <a:ea typeface="Arial"/>
              <a:cs typeface="Arial"/>
            </a:endParaRPr>
          </a:p>
          <a:p>
            <a:pPr algn="just"/>
            <a:endParaRPr lang="es-ES" dirty="0">
              <a:solidFill>
                <a:srgbClr val="000000"/>
              </a:solidFill>
              <a:latin typeface="Arial"/>
              <a:ea typeface="Arial"/>
              <a:cs typeface="Arial"/>
            </a:endParaRPr>
          </a:p>
          <a:p>
            <a:pPr algn="just"/>
            <a:endParaRPr lang="en-US" dirty="0" smtClean="0">
              <a:solidFill>
                <a:srgbClr val="000000"/>
              </a:solidFill>
              <a:latin typeface="Arial"/>
              <a:ea typeface="Arial"/>
              <a:cs typeface="Arial"/>
            </a:endParaRPr>
          </a:p>
          <a:p>
            <a:endParaRPr lang="es-ES_tradnl" b="0" i="0" dirty="0" smtClean="0">
              <a:solidFill>
                <a:srgbClr val="000000"/>
              </a:solidFill>
              <a:latin typeface="Arial"/>
              <a:ea typeface="Arial"/>
              <a:cs typeface="Arial"/>
            </a:endParaRPr>
          </a:p>
          <a:p>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52497" y="3014513"/>
            <a:ext cx="5828531" cy="923330"/>
          </a:xfrm>
          <a:prstGeom prst="rect">
            <a:avLst/>
          </a:prstGeom>
          <a:noFill/>
        </p:spPr>
        <p:txBody>
          <a:bodyPr wrap="square" rtlCol="0">
            <a:spAutoFit/>
          </a:bodyPr>
          <a:lstStyle/>
          <a:p>
            <a:pPr algn="ctr"/>
            <a:r>
              <a:rPr lang="es-ES_tradnl" sz="5400" dirty="0" smtClean="0"/>
              <a:t>MUCHAS GRACIAS!</a:t>
            </a:r>
            <a:endParaRPr lang="es-ES_tradnl" sz="54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57200" y="381000"/>
            <a:ext cx="8458200" cy="5909311"/>
          </a:xfrm>
          <a:prstGeom prst="rect">
            <a:avLst/>
          </a:prstGeom>
        </p:spPr>
        <p:txBody>
          <a:bodyPr wrap="square">
            <a:spAutoFit/>
          </a:bodyPr>
          <a:lstStyle/>
          <a:p>
            <a:r>
              <a:rPr lang="es-ES_tradnl" b="0" i="1" dirty="0" smtClean="0">
                <a:solidFill>
                  <a:srgbClr val="000000"/>
                </a:solidFill>
                <a:latin typeface="Helvetica"/>
                <a:ea typeface="Helvetica"/>
                <a:cs typeface="Helvetica"/>
              </a:rPr>
              <a:t>Quiero ser rector para elevar el prestigio de la UAM </a:t>
            </a:r>
            <a:r>
              <a:rPr lang="es-ES_tradnl" b="0" i="1" dirty="0" err="1" smtClean="0">
                <a:solidFill>
                  <a:srgbClr val="000000"/>
                </a:solidFill>
                <a:latin typeface="Helvetica"/>
                <a:ea typeface="Helvetica"/>
                <a:cs typeface="Helvetica"/>
              </a:rPr>
              <a:t>Cuajimalpa</a:t>
            </a:r>
            <a:endParaRPr lang="es-ES_tradnl" b="0" i="1" dirty="0" smtClean="0">
              <a:solidFill>
                <a:srgbClr val="000000"/>
              </a:solidFill>
              <a:latin typeface="Helvetica"/>
              <a:ea typeface="Helvetica"/>
              <a:cs typeface="Helvetica"/>
            </a:endParaRPr>
          </a:p>
          <a:p>
            <a:endParaRPr lang="es-ES_tradnl" b="0" i="1" dirty="0" smtClean="0">
              <a:solidFill>
                <a:srgbClr val="000000"/>
              </a:solidFill>
              <a:latin typeface="Helvetica"/>
              <a:ea typeface="Helvetica"/>
              <a:cs typeface="Helvetica"/>
            </a:endParaRPr>
          </a:p>
          <a:p>
            <a:r>
              <a:rPr lang="es-ES_tradnl" b="0" i="1" dirty="0" smtClean="0">
                <a:solidFill>
                  <a:srgbClr val="000000"/>
                </a:solidFill>
                <a:latin typeface="Helvetica"/>
                <a:ea typeface="Helvetica"/>
                <a:cs typeface="Helvetica"/>
              </a:rPr>
              <a:t>1.- Elevar nuestro prestigio con los estudiantes potenciales. Esto nos permitirá tener mejores alumnos</a:t>
            </a:r>
          </a:p>
          <a:p>
            <a:endParaRPr lang="es-ES_tradnl" b="0" i="1" dirty="0" smtClean="0">
              <a:solidFill>
                <a:srgbClr val="000000"/>
              </a:solidFill>
              <a:latin typeface="Helvetica"/>
              <a:ea typeface="Helvetica"/>
              <a:cs typeface="Helvetica"/>
            </a:endParaRPr>
          </a:p>
          <a:p>
            <a:r>
              <a:rPr lang="es-ES_tradnl" b="0" i="1" dirty="0" smtClean="0">
                <a:solidFill>
                  <a:srgbClr val="000000"/>
                </a:solidFill>
                <a:latin typeface="Helvetica"/>
                <a:ea typeface="Helvetica"/>
                <a:cs typeface="Helvetica"/>
              </a:rPr>
              <a:t>2.-Elevar nuestro prestigio con los empleadores de nuestros egresados, esto les ayudará a obtener mejores empleos</a:t>
            </a:r>
          </a:p>
          <a:p>
            <a:endParaRPr lang="es-ES_tradnl" b="0" i="1" dirty="0" smtClean="0">
              <a:solidFill>
                <a:srgbClr val="000000"/>
              </a:solidFill>
              <a:latin typeface="Helvetica"/>
              <a:ea typeface="Helvetica"/>
              <a:cs typeface="Helvetica"/>
            </a:endParaRPr>
          </a:p>
          <a:p>
            <a:r>
              <a:rPr lang="es-ES_tradnl" b="0" i="1" dirty="0" smtClean="0">
                <a:solidFill>
                  <a:srgbClr val="000000"/>
                </a:solidFill>
                <a:latin typeface="Helvetica"/>
                <a:ea typeface="Helvetica"/>
                <a:cs typeface="Helvetica"/>
              </a:rPr>
              <a:t>3.- Elevar nuestro prestigio con otras IES. Esto nos permitirá tener más y mejores convenios de colaboración con instituciones académicas de primer nivel</a:t>
            </a:r>
          </a:p>
          <a:p>
            <a:endParaRPr lang="es-ES_tradnl" b="0" i="1" dirty="0" smtClean="0">
              <a:solidFill>
                <a:srgbClr val="000000"/>
              </a:solidFill>
              <a:latin typeface="Helvetica"/>
              <a:ea typeface="Helvetica"/>
              <a:cs typeface="Helvetica"/>
            </a:endParaRPr>
          </a:p>
          <a:p>
            <a:r>
              <a:rPr lang="es-ES_tradnl" b="0" i="1" dirty="0" smtClean="0">
                <a:solidFill>
                  <a:srgbClr val="000000"/>
                </a:solidFill>
                <a:latin typeface="Helvetica"/>
                <a:ea typeface="Helvetica"/>
                <a:cs typeface="Helvetica"/>
              </a:rPr>
              <a:t>4.- Elevar nuestro prestigio con los gobiernos locales y nacional. Esto nos permitirá tener voz y ser escuchados en los temas relevantes locales y nacionales.</a:t>
            </a:r>
          </a:p>
          <a:p>
            <a:endParaRPr lang="es-ES_tradnl" b="0" i="1" dirty="0" smtClean="0">
              <a:solidFill>
                <a:srgbClr val="000000"/>
              </a:solidFill>
              <a:latin typeface="Helvetica"/>
              <a:ea typeface="Helvetica"/>
              <a:cs typeface="Helvetica"/>
            </a:endParaRPr>
          </a:p>
          <a:p>
            <a:endParaRPr lang="es-ES_tradnl" b="0" i="1" dirty="0" smtClean="0">
              <a:solidFill>
                <a:srgbClr val="000000"/>
              </a:solidFill>
              <a:latin typeface="Helvetica"/>
              <a:ea typeface="Helvetica"/>
              <a:cs typeface="Helvetica"/>
            </a:endParaRPr>
          </a:p>
          <a:p>
            <a:pPr algn="just"/>
            <a:r>
              <a:rPr lang="es-ES_tradnl" b="1" dirty="0" smtClean="0">
                <a:solidFill>
                  <a:srgbClr val="000000"/>
                </a:solidFill>
                <a:latin typeface="Helvetica"/>
                <a:ea typeface="Helvetica"/>
                <a:cs typeface="Helvetica"/>
              </a:rPr>
              <a:t>Estas cuatro perspectivas, lejos de contradecirse se complementan entre si. Las tres primeras pueden ser medidas, lo cual nos puede señalar los avances alcanzados, es decir, nos permitirá saber en que medida estamos cubriendo las necesidades y expectativas sociales sobre nuestro desempeño</a:t>
            </a:r>
            <a:r>
              <a:rPr lang="es-ES_tradnl" b="0" i="1" dirty="0" smtClean="0">
                <a:solidFill>
                  <a:srgbClr val="000000"/>
                </a:solidFill>
                <a:latin typeface="Helvetica"/>
                <a:ea typeface="Helvetica"/>
                <a:cs typeface="Helvetica"/>
              </a:rPr>
              <a:t>. </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04800" y="381000"/>
            <a:ext cx="8839200" cy="5909310"/>
          </a:xfrm>
          <a:prstGeom prst="rect">
            <a:avLst/>
          </a:prstGeom>
        </p:spPr>
        <p:txBody>
          <a:bodyPr wrap="square">
            <a:spAutoFit/>
          </a:bodyPr>
          <a:lstStyle/>
          <a:p>
            <a:pPr algn="just"/>
            <a:r>
              <a:rPr lang="es-ES_tradnl" sz="2000" dirty="0">
                <a:latin typeface="Helvetica"/>
              </a:rPr>
              <a:t>U</a:t>
            </a:r>
            <a:r>
              <a:rPr lang="es-ES_tradnl" sz="2000" baseline="0" dirty="0" smtClean="0">
                <a:latin typeface="Helvetica"/>
              </a:rPr>
              <a:t>na visión crítica y práctica de la Universidad y de la Unidad.</a:t>
            </a:r>
          </a:p>
          <a:p>
            <a:pPr algn="just"/>
            <a:endParaRPr lang="es-ES_tradnl" i="1" baseline="0" dirty="0" smtClean="0">
              <a:latin typeface="Helvetica"/>
            </a:endParaRPr>
          </a:p>
          <a:p>
            <a:pPr algn="just"/>
            <a:r>
              <a:rPr lang="es-ES_tradnl" sz="2000" baseline="0" dirty="0" smtClean="0">
                <a:latin typeface="Helvetica"/>
              </a:rPr>
              <a:t>Para aceptar </a:t>
            </a:r>
            <a:r>
              <a:rPr lang="es-ES_tradnl" sz="2000" baseline="0" dirty="0" smtClean="0">
                <a:latin typeface="Helvetica"/>
              </a:rPr>
              <a:t>que </a:t>
            </a:r>
            <a:r>
              <a:rPr lang="es-ES_tradnl" sz="2000" baseline="0" dirty="0" smtClean="0">
                <a:latin typeface="Helvetica"/>
              </a:rPr>
              <a:t>es importante elevar nuestro </a:t>
            </a:r>
            <a:r>
              <a:rPr lang="es-ES_tradnl" sz="2000" baseline="0" dirty="0" smtClean="0">
                <a:latin typeface="Helvetica"/>
              </a:rPr>
              <a:t>prestigio, </a:t>
            </a:r>
            <a:r>
              <a:rPr lang="es-ES_tradnl" sz="2000" baseline="0" dirty="0" smtClean="0">
                <a:latin typeface="Helvetica"/>
              </a:rPr>
              <a:t>es necesario hacer un ejercicio de auto crítica. Un poco de humildad nos ayudaría a reconocer nuestras carencias para lograr superarlas. </a:t>
            </a:r>
            <a:r>
              <a:rPr lang="es-ES_tradnl" sz="2000" i="1" baseline="0" dirty="0" smtClean="0">
                <a:latin typeface="Helvetica"/>
              </a:rPr>
              <a:t>Un diagnóstico parcial:</a:t>
            </a:r>
          </a:p>
          <a:p>
            <a:pPr algn="just"/>
            <a:endParaRPr lang="es-ES_tradnl" sz="2000" i="1" baseline="0" dirty="0" smtClean="0">
              <a:latin typeface="Helvetica"/>
            </a:endParaRPr>
          </a:p>
          <a:p>
            <a:pPr algn="just"/>
            <a:r>
              <a:rPr lang="es-ES_tradnl" sz="2000" i="1" baseline="0" dirty="0" smtClean="0">
                <a:latin typeface="Helvetica"/>
              </a:rPr>
              <a:t>I</a:t>
            </a:r>
          </a:p>
          <a:p>
            <a:pPr algn="just">
              <a:buFont typeface="Times"/>
              <a:buChar char="-"/>
            </a:pPr>
            <a:r>
              <a:rPr lang="es-ES_tradnl" sz="2000" i="1" baseline="0" dirty="0" smtClean="0">
                <a:latin typeface="Helvetica"/>
              </a:rPr>
              <a:t>En 2005 el 81% de los solicitantes aceptados se inscribió en la Unidad</a:t>
            </a:r>
          </a:p>
          <a:p>
            <a:pPr algn="just">
              <a:buFont typeface="Times"/>
              <a:buChar char="-"/>
            </a:pPr>
            <a:endParaRPr lang="es-ES_tradnl" sz="2000" i="1" baseline="0" dirty="0" smtClean="0">
              <a:latin typeface="Helvetica"/>
            </a:endParaRPr>
          </a:p>
          <a:p>
            <a:pPr>
              <a:buFont typeface="Times"/>
              <a:buChar char="-"/>
            </a:pPr>
            <a:r>
              <a:rPr lang="es-ES_tradnl" sz="2000" i="1" baseline="0" dirty="0" smtClean="0">
                <a:latin typeface="Helvetica"/>
              </a:rPr>
              <a:t>En 2015 sólo el 59% de los aspirantes aceptados se inscribió en la Unidad</a:t>
            </a:r>
          </a:p>
          <a:p>
            <a:pPr>
              <a:buFont typeface="Times"/>
              <a:buChar char="-"/>
            </a:pPr>
            <a:endParaRPr lang="es-ES_tradnl" sz="2000" i="1" baseline="0" dirty="0" smtClean="0">
              <a:latin typeface="Helvetica"/>
            </a:endParaRPr>
          </a:p>
          <a:p>
            <a:pPr>
              <a:buFont typeface="Times"/>
              <a:buChar char="-"/>
            </a:pPr>
            <a:r>
              <a:rPr lang="es-ES_tradnl" sz="2000" i="1" baseline="0" dirty="0" smtClean="0">
                <a:latin typeface="Helvetica"/>
              </a:rPr>
              <a:t>Los mejores estudiantes no se están inscribiendo con nosotros</a:t>
            </a:r>
          </a:p>
          <a:p>
            <a:pPr>
              <a:buFont typeface="Times"/>
              <a:buChar char="-"/>
            </a:pPr>
            <a:endParaRPr lang="es-ES_tradnl" sz="2000" i="1" baseline="0" dirty="0" smtClean="0">
              <a:latin typeface="Helvetica"/>
            </a:endParaRPr>
          </a:p>
          <a:p>
            <a:pPr>
              <a:buFont typeface="Times"/>
              <a:buChar char="-"/>
            </a:pPr>
            <a:r>
              <a:rPr lang="es-ES_tradnl" sz="2000" i="1" baseline="0" dirty="0" smtClean="0">
                <a:latin typeface="Helvetica"/>
              </a:rPr>
              <a:t>No somos su primera opción</a:t>
            </a:r>
          </a:p>
          <a:p>
            <a:pPr>
              <a:buFont typeface="Times"/>
              <a:buChar char="-"/>
            </a:pPr>
            <a:endParaRPr lang="es-ES_tradnl" sz="2000" i="1" baseline="0" dirty="0" smtClean="0">
              <a:latin typeface="Helvetica"/>
            </a:endParaRPr>
          </a:p>
          <a:p>
            <a:pPr>
              <a:buFont typeface="Times"/>
              <a:buChar char="-"/>
            </a:pPr>
            <a:r>
              <a:rPr lang="es-ES_tradnl" sz="2000" i="1" baseline="0" dirty="0" smtClean="0">
                <a:latin typeface="Helvetica"/>
              </a:rPr>
              <a:t>El problema está creciendo</a:t>
            </a:r>
          </a:p>
          <a:p>
            <a:pPr>
              <a:buFont typeface="Times"/>
              <a:buChar char="-"/>
            </a:pPr>
            <a:endParaRPr lang="es-ES_tradnl" sz="2000" i="1" baseline="0" dirty="0" smtClean="0">
              <a:latin typeface="Helvetica"/>
            </a:endParaRPr>
          </a:p>
          <a:p>
            <a:pPr>
              <a:buFont typeface="Times"/>
              <a:buChar char="-"/>
            </a:pPr>
            <a:r>
              <a:rPr lang="es-ES_tradnl" sz="2000" i="1" baseline="0" dirty="0" smtClean="0">
                <a:latin typeface="Helvetica"/>
              </a:rPr>
              <a:t>Este problema tiene una varianza importante entre las 11 licenciaturas el rango va del 84% al 47% de aspirantes aceptados inscritos</a:t>
            </a:r>
            <a:r>
              <a:rPr lang="es-ES_tradnl" i="1" baseline="0" dirty="0" smtClean="0">
                <a:latin typeface="Helvetica"/>
              </a:rPr>
              <a:t>.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7200" y="152400"/>
            <a:ext cx="8686800" cy="6524863"/>
          </a:xfrm>
          <a:prstGeom prst="rect">
            <a:avLst/>
          </a:prstGeom>
        </p:spPr>
        <p:txBody>
          <a:bodyPr wrap="square">
            <a:spAutoFit/>
          </a:bodyPr>
          <a:lstStyle/>
          <a:p>
            <a:pPr algn="just"/>
            <a:endParaRPr lang="es-ES_tradnl" i="1" baseline="0" dirty="0" smtClean="0">
              <a:latin typeface="Helvetica"/>
            </a:endParaRPr>
          </a:p>
          <a:p>
            <a:pPr algn="just"/>
            <a:r>
              <a:rPr lang="es-ES_tradnl" sz="2000" i="1" baseline="0" dirty="0" smtClean="0">
                <a:latin typeface="Helvetica"/>
              </a:rPr>
              <a:t>Un diagnóstico parcial:</a:t>
            </a:r>
          </a:p>
          <a:p>
            <a:pPr algn="just"/>
            <a:endParaRPr lang="es-ES_tradnl" sz="2000" i="1" baseline="0" dirty="0" smtClean="0">
              <a:latin typeface="Helvetica"/>
            </a:endParaRPr>
          </a:p>
          <a:p>
            <a:pPr algn="just"/>
            <a:r>
              <a:rPr lang="es-ES_tradnl" sz="2000" i="1" baseline="0" dirty="0" smtClean="0">
                <a:latin typeface="Helvetica"/>
              </a:rPr>
              <a:t>II</a:t>
            </a:r>
          </a:p>
          <a:p>
            <a:pPr algn="just">
              <a:buFont typeface="Times"/>
              <a:buChar char="-"/>
            </a:pPr>
            <a:r>
              <a:rPr lang="es-ES_tradnl" sz="2000" i="1" baseline="0" dirty="0" smtClean="0">
                <a:latin typeface="Helvetica"/>
              </a:rPr>
              <a:t>El número de alumnos rezagados pasó de 105 en el trimestre  09-O a 173 en el trimestre 15-O. </a:t>
            </a:r>
          </a:p>
          <a:p>
            <a:pPr>
              <a:buFont typeface="Times"/>
              <a:buChar char="-"/>
            </a:pPr>
            <a:r>
              <a:rPr lang="es-ES_tradnl" sz="2000" i="1" baseline="0" dirty="0" smtClean="0">
                <a:latin typeface="Helvetica"/>
              </a:rPr>
              <a:t>El 22.7% de los alumnos que han ingresado a la UAM </a:t>
            </a:r>
            <a:r>
              <a:rPr lang="es-ES_tradnl" sz="2000" i="1" baseline="0" dirty="0" err="1" smtClean="0">
                <a:latin typeface="Helvetica"/>
              </a:rPr>
              <a:t>Cuajimalpa</a:t>
            </a:r>
            <a:r>
              <a:rPr lang="es-ES_tradnl" sz="2000" i="1" baseline="0" dirty="0" smtClean="0">
                <a:latin typeface="Helvetica"/>
              </a:rPr>
              <a:t> se han titulado</a:t>
            </a:r>
          </a:p>
          <a:p>
            <a:pPr>
              <a:buFont typeface="Times"/>
              <a:buChar char="-"/>
            </a:pPr>
            <a:endParaRPr lang="es-ES_tradnl" sz="2000" i="1" baseline="0" dirty="0" smtClean="0">
              <a:latin typeface="Helvetica"/>
            </a:endParaRPr>
          </a:p>
          <a:p>
            <a:pPr algn="just"/>
            <a:r>
              <a:rPr lang="es-ES_tradnl" sz="2000" i="1" baseline="0" dirty="0" smtClean="0">
                <a:latin typeface="Helvetica"/>
              </a:rPr>
              <a:t>III</a:t>
            </a:r>
          </a:p>
          <a:p>
            <a:pPr algn="just">
              <a:buFont typeface="Times"/>
              <a:buChar char="-"/>
            </a:pPr>
            <a:r>
              <a:rPr lang="es-ES_tradnl" sz="2000" i="1" baseline="0" dirty="0" smtClean="0">
                <a:latin typeface="Helvetica"/>
              </a:rPr>
              <a:t>Comparativo entre primer ingreso y alumnos que terminaron estudios de licenciatura en 2015 por unidad de la UAM</a:t>
            </a:r>
          </a:p>
          <a:p>
            <a:pPr algn="just">
              <a:buFont typeface="Times"/>
              <a:buChar char="-"/>
            </a:pPr>
            <a:endParaRPr lang="es-ES_tradnl" sz="2000" i="1" baseline="0" dirty="0" smtClean="0">
              <a:latin typeface="Helvetica"/>
            </a:endParaRPr>
          </a:p>
          <a:p>
            <a:pPr>
              <a:buFont typeface="Times"/>
              <a:buChar char="-"/>
            </a:pPr>
            <a:r>
              <a:rPr lang="es-ES_tradnl" sz="2000" i="1" baseline="0" dirty="0" smtClean="0">
                <a:latin typeface="Helvetica"/>
              </a:rPr>
              <a:t>Azcapotzalco	       </a:t>
            </a:r>
            <a:r>
              <a:rPr lang="es-ES_tradnl" sz="2000" i="1" baseline="0" dirty="0" smtClean="0">
                <a:solidFill>
                  <a:srgbClr val="CC022D"/>
                </a:solidFill>
                <a:latin typeface="Arial,Bold"/>
              </a:rPr>
              <a:t>52.8%</a:t>
            </a:r>
            <a:endParaRPr lang="es-ES_tradnl" sz="2000" i="1" baseline="0" dirty="0" smtClean="0">
              <a:solidFill>
                <a:srgbClr val="CC022D"/>
              </a:solidFill>
              <a:latin typeface="Helvetica"/>
            </a:endParaRPr>
          </a:p>
          <a:p>
            <a:pPr>
              <a:buFont typeface="Times"/>
              <a:buChar char="-"/>
            </a:pPr>
            <a:r>
              <a:rPr lang="es-ES_tradnl" sz="2000" i="1" baseline="0" dirty="0" smtClean="0">
                <a:latin typeface="Helvetica"/>
              </a:rPr>
              <a:t>Cuajimalpa	      </a:t>
            </a:r>
            <a:r>
              <a:rPr lang="es-ES_tradnl" sz="2000" i="1" baseline="0" dirty="0" smtClean="0">
                <a:latin typeface="Helvetica"/>
              </a:rPr>
              <a:t>       </a:t>
            </a:r>
            <a:r>
              <a:rPr lang="es-ES_tradnl" sz="2000" i="1" baseline="0" dirty="0" smtClean="0">
                <a:solidFill>
                  <a:srgbClr val="EF8200"/>
                </a:solidFill>
                <a:latin typeface="Arial,Bold"/>
              </a:rPr>
              <a:t>13.3</a:t>
            </a:r>
            <a:r>
              <a:rPr lang="es-ES_tradnl" sz="2000" i="1" baseline="0" dirty="0" smtClean="0">
                <a:solidFill>
                  <a:srgbClr val="EF8200"/>
                </a:solidFill>
                <a:latin typeface="Arial,Bold"/>
              </a:rPr>
              <a:t>%</a:t>
            </a:r>
            <a:endParaRPr lang="es-ES_tradnl" sz="2000" i="1" baseline="0" dirty="0" smtClean="0">
              <a:solidFill>
                <a:srgbClr val="EF8200"/>
              </a:solidFill>
              <a:latin typeface="Helvetica"/>
            </a:endParaRPr>
          </a:p>
          <a:p>
            <a:pPr>
              <a:buFont typeface="Times"/>
              <a:buChar char="-"/>
            </a:pPr>
            <a:r>
              <a:rPr lang="es-ES_tradnl" sz="2000" i="1" baseline="0" dirty="0" smtClean="0">
                <a:latin typeface="Helvetica"/>
              </a:rPr>
              <a:t>Iztapalapa	              </a:t>
            </a:r>
            <a:r>
              <a:rPr lang="es-ES_tradnl" sz="2000" i="1" baseline="0" dirty="0" smtClean="0">
                <a:solidFill>
                  <a:srgbClr val="56A316"/>
                </a:solidFill>
                <a:latin typeface="Arial,Bold"/>
              </a:rPr>
              <a:t>44.5%</a:t>
            </a:r>
            <a:endParaRPr lang="es-ES_tradnl" sz="2000" i="1" baseline="0" dirty="0" smtClean="0">
              <a:solidFill>
                <a:srgbClr val="56A316"/>
              </a:solidFill>
              <a:latin typeface="Helvetica"/>
            </a:endParaRPr>
          </a:p>
          <a:p>
            <a:pPr>
              <a:buFont typeface="Times"/>
              <a:buChar char="-"/>
            </a:pPr>
            <a:r>
              <a:rPr lang="es-ES_tradnl" sz="2000" i="1" baseline="0" dirty="0" smtClean="0">
                <a:latin typeface="Helvetica"/>
              </a:rPr>
              <a:t>Lerma		              </a:t>
            </a:r>
            <a:r>
              <a:rPr lang="es-ES_tradnl" sz="2000" i="1" baseline="0" dirty="0" smtClean="0">
                <a:solidFill>
                  <a:srgbClr val="AA23A5"/>
                </a:solidFill>
                <a:latin typeface="Arial,Bold"/>
              </a:rPr>
              <a:t>37.3%</a:t>
            </a:r>
            <a:endParaRPr lang="es-ES_tradnl" sz="2000" i="1" baseline="0" dirty="0" smtClean="0">
              <a:solidFill>
                <a:srgbClr val="AA23A5"/>
              </a:solidFill>
              <a:latin typeface="Helvetica"/>
            </a:endParaRPr>
          </a:p>
          <a:p>
            <a:pPr>
              <a:buFont typeface="Times"/>
              <a:buChar char="-"/>
            </a:pPr>
            <a:r>
              <a:rPr lang="es-ES_tradnl" sz="2000" i="1" baseline="0" dirty="0" smtClean="0">
                <a:latin typeface="Helvetica"/>
              </a:rPr>
              <a:t>Xochimilco 	       </a:t>
            </a:r>
            <a:r>
              <a:rPr lang="es-ES_tradnl" sz="2000" i="1" baseline="0" dirty="0" smtClean="0">
                <a:solidFill>
                  <a:srgbClr val="0070CC"/>
                </a:solidFill>
                <a:latin typeface="Arial,Bold"/>
              </a:rPr>
              <a:t>64.5%</a:t>
            </a:r>
            <a:endParaRPr lang="es-ES_tradnl" sz="2000" i="1" baseline="0" dirty="0" smtClean="0">
              <a:solidFill>
                <a:srgbClr val="0070CC"/>
              </a:solidFill>
              <a:latin typeface="Helvetica"/>
            </a:endParaRPr>
          </a:p>
          <a:p>
            <a:pPr algn="just"/>
            <a:endParaRPr lang="es-ES_tradnl" i="1" baseline="0" dirty="0" smtClean="0">
              <a:latin typeface="Helvetica"/>
            </a:endParaRPr>
          </a:p>
          <a:p>
            <a:pPr algn="just"/>
            <a:r>
              <a:rPr lang="es-ES_tradnl" sz="1400" baseline="0" dirty="0" smtClean="0">
                <a:latin typeface="Arial"/>
              </a:rPr>
              <a:t>El </a:t>
            </a:r>
            <a:r>
              <a:rPr lang="es-ES_tradnl" sz="1400" baseline="0" dirty="0" smtClean="0">
                <a:latin typeface="Arial,Italic"/>
              </a:rPr>
              <a:t>ingreso </a:t>
            </a:r>
            <a:r>
              <a:rPr lang="es-ES_tradnl" sz="1400" baseline="0" dirty="0" smtClean="0">
                <a:latin typeface="Arial"/>
              </a:rPr>
              <a:t>son los inscritos de primer ingreso.</a:t>
            </a:r>
          </a:p>
          <a:p>
            <a:pPr algn="just"/>
            <a:r>
              <a:rPr lang="es-ES_tradnl" sz="1400" baseline="0" dirty="0" smtClean="0">
                <a:latin typeface="Arial"/>
              </a:rPr>
              <a:t>El </a:t>
            </a:r>
            <a:r>
              <a:rPr lang="es-ES_tradnl" sz="1400" baseline="0" dirty="0" smtClean="0">
                <a:latin typeface="Arial,Italic"/>
              </a:rPr>
              <a:t>egreso </a:t>
            </a:r>
            <a:r>
              <a:rPr lang="es-ES_tradnl" sz="1400" baseline="0" dirty="0" smtClean="0">
                <a:latin typeface="Arial"/>
              </a:rPr>
              <a:t>incluye a las personas que concluyeron en el año de referencia el plan de estudios correspondiente (Anuario estadístico de la UAM, </a:t>
            </a:r>
            <a:r>
              <a:rPr lang="es-ES_tradnl" sz="1400" baseline="0" dirty="0" err="1" smtClean="0">
                <a:latin typeface="Arial"/>
              </a:rPr>
              <a:t>pag</a:t>
            </a:r>
            <a:r>
              <a:rPr lang="es-ES_tradnl" sz="1400" baseline="0" dirty="0" smtClean="0">
                <a:latin typeface="Arial"/>
              </a:rPr>
              <a:t>. 119)</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2400" y="228600"/>
            <a:ext cx="8763000" cy="7109638"/>
          </a:xfrm>
          <a:prstGeom prst="rect">
            <a:avLst/>
          </a:prstGeom>
        </p:spPr>
        <p:txBody>
          <a:bodyPr wrap="square">
            <a:spAutoFit/>
          </a:bodyPr>
          <a:lstStyle/>
          <a:p>
            <a:pPr algn="just"/>
            <a:r>
              <a:rPr lang="es-ES_tradnl" sz="2000" dirty="0">
                <a:latin typeface="Arial"/>
              </a:rPr>
              <a:t>Aquí menciono dos propuestas de mi plan de trabajo:</a:t>
            </a:r>
          </a:p>
          <a:p>
            <a:pPr algn="just"/>
            <a:endParaRPr lang="es-ES_tradnl" sz="2000" i="1" baseline="0" dirty="0" smtClean="0">
              <a:latin typeface="Helvetica"/>
            </a:endParaRPr>
          </a:p>
          <a:p>
            <a:pPr algn="just"/>
            <a:r>
              <a:rPr lang="es-ES_tradnl" sz="2000" baseline="0" dirty="0" smtClean="0">
                <a:latin typeface="Arial"/>
              </a:rPr>
              <a:t>-Se plantea también, en línea con el PDI 2012-2024, la revisión permanente de la pertinencia de nuestra oferta educativa para aumentar la demanda por nuestros servicios educativos y al mismo tiempo potenciar el impacto de nuestros egresados en los ámbitos laboral y social de nuestra zona de influencia y del país. </a:t>
            </a:r>
          </a:p>
          <a:p>
            <a:pPr algn="just"/>
            <a:endParaRPr lang="es-ES_tradnl" sz="2000" dirty="0" smtClean="0">
              <a:latin typeface="Arial"/>
            </a:endParaRPr>
          </a:p>
          <a:p>
            <a:pPr algn="just"/>
            <a:r>
              <a:rPr lang="es-ES_tradnl" sz="2000" dirty="0" smtClean="0">
                <a:latin typeface="Arial"/>
              </a:rPr>
              <a:t>-Realizar </a:t>
            </a:r>
            <a:r>
              <a:rPr lang="es-ES_tradnl" sz="2000" dirty="0">
                <a:latin typeface="Arial"/>
              </a:rPr>
              <a:t>diagnósticos periódicos sobre la satisfacción de nuestros estudiantes  con la educación que están recibiendo. Esto se puede lograr a través de profundizar y enriquecer el índice de satisfacción de los alumnos en relación a los servicios prestados incluyendo rubros sobre las UEA, actividades en clase, desempeño de sus profesores y otros relacionados con las actividades sustantivas de la Universidad. Con este instrumento se podrían sugerir posibles cambios en los planes y programas de estudio de las licenciaturas, que junto con las recomendaciones de los evaluadores externos, como los CIEES, nos permitirían </a:t>
            </a:r>
            <a:r>
              <a:rPr lang="es-ES_tradnl" sz="2000" b="1" dirty="0">
                <a:latin typeface="Arial"/>
              </a:rPr>
              <a:t>alinear las necesidades y expectativas sociales sobre la oferta académica de la Unidad con nuestras propuestas académicas y profesionales de en cada licenciatura</a:t>
            </a:r>
            <a:r>
              <a:rPr lang="es-ES_tradnl" sz="2000" dirty="0">
                <a:latin typeface="Arial"/>
              </a:rPr>
              <a:t>, al mismo tiempo que se podrá avanzar en la certificación de nuestras licenciaturas</a:t>
            </a:r>
            <a:r>
              <a:rPr lang="es-ES_tradnl" sz="2000" dirty="0" smtClean="0">
                <a:latin typeface="Arial"/>
              </a:rPr>
              <a:t>.</a:t>
            </a:r>
          </a:p>
          <a:p>
            <a:pPr algn="just"/>
            <a:endParaRPr lang="es-ES_tradnl" baseline="0" dirty="0" smtClean="0">
              <a:latin typeface="Arial"/>
            </a:endParaRPr>
          </a:p>
          <a:p>
            <a:pPr algn="just"/>
            <a:endParaRPr lang="es-ES_tradnl" baseline="0" dirty="0" smtClean="0">
              <a:latin typeface="Aria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8600" y="228600"/>
            <a:ext cx="8763000" cy="6247864"/>
          </a:xfrm>
          <a:prstGeom prst="rect">
            <a:avLst/>
          </a:prstGeom>
        </p:spPr>
        <p:txBody>
          <a:bodyPr wrap="square">
            <a:spAutoFit/>
          </a:bodyPr>
          <a:lstStyle/>
          <a:p>
            <a:pPr algn="just"/>
            <a:r>
              <a:rPr lang="es-ES_tradnl" sz="2000" b="1" dirty="0" smtClean="0">
                <a:solidFill>
                  <a:srgbClr val="000000"/>
                </a:solidFill>
                <a:latin typeface="Helvetica"/>
                <a:ea typeface="Helvetica"/>
                <a:cs typeface="Helvetica"/>
              </a:rPr>
              <a:t>No existe contradicción entre las propuestas novedosas de las licenciaturas de la UAM </a:t>
            </a:r>
            <a:r>
              <a:rPr lang="es-ES_tradnl" sz="2000" b="1" dirty="0" err="1" smtClean="0">
                <a:solidFill>
                  <a:srgbClr val="000000"/>
                </a:solidFill>
                <a:latin typeface="Helvetica"/>
                <a:ea typeface="Helvetica"/>
                <a:cs typeface="Helvetica"/>
              </a:rPr>
              <a:t>Cuajimalpa</a:t>
            </a:r>
            <a:r>
              <a:rPr lang="es-ES_tradnl" sz="2000" b="1" dirty="0" smtClean="0">
                <a:solidFill>
                  <a:srgbClr val="000000"/>
                </a:solidFill>
                <a:latin typeface="Helvetica"/>
                <a:ea typeface="Helvetica"/>
                <a:cs typeface="Helvetica"/>
              </a:rPr>
              <a:t> con una educación que responda a las expectativas de los aspirantes y los empleadores. </a:t>
            </a:r>
            <a:r>
              <a:rPr lang="es-ES_tradnl" sz="2000" dirty="0" smtClean="0">
                <a:solidFill>
                  <a:srgbClr val="000000"/>
                </a:solidFill>
                <a:latin typeface="Helvetica"/>
                <a:ea typeface="Helvetica"/>
                <a:cs typeface="Helvetica"/>
              </a:rPr>
              <a:t>Al contrario, alinear nuestra oferta educativa con las expectativas de los aspirantes, alumnos y las necesidades de los empleadores nos permitirá sacar mayor provecho de nuestras propuestas académicas.</a:t>
            </a:r>
          </a:p>
          <a:p>
            <a:pPr algn="just"/>
            <a:endParaRPr lang="es-ES_tradnl" sz="2000" b="0" i="1" dirty="0" smtClean="0">
              <a:solidFill>
                <a:srgbClr val="000000"/>
              </a:solidFill>
              <a:latin typeface="Helvetica"/>
              <a:ea typeface="Helvetica"/>
              <a:cs typeface="Helvetica"/>
            </a:endParaRPr>
          </a:p>
          <a:p>
            <a:pPr algn="just"/>
            <a:r>
              <a:rPr lang="es-ES_tradnl" sz="2000" b="0" i="1" dirty="0" smtClean="0">
                <a:solidFill>
                  <a:srgbClr val="000000"/>
                </a:solidFill>
                <a:latin typeface="Helvetica"/>
                <a:ea typeface="Helvetica"/>
                <a:cs typeface="Helvetica"/>
              </a:rPr>
              <a:t>No se propone "ponernos a las órdenes de los empleadores", se propone, de acuerdo a la situación específica de cada licenciatura, hacer cambios marginales que pueden </a:t>
            </a:r>
            <a:r>
              <a:rPr lang="es-ES_tradnl" sz="2000" b="0" i="1" dirty="0" smtClean="0">
                <a:solidFill>
                  <a:srgbClr val="000000"/>
                </a:solidFill>
                <a:latin typeface="Helvetica"/>
                <a:ea typeface="Helvetica"/>
                <a:cs typeface="Helvetica"/>
              </a:rPr>
              <a:t>consistir en </a:t>
            </a:r>
            <a:r>
              <a:rPr lang="es-ES_tradnl" sz="2000" b="0" i="1" dirty="0" smtClean="0">
                <a:solidFill>
                  <a:srgbClr val="000000"/>
                </a:solidFill>
                <a:latin typeface="Helvetica"/>
                <a:ea typeface="Helvetica"/>
                <a:cs typeface="Helvetica"/>
              </a:rPr>
              <a:t>incluir o modificar una o dos UEA o simplemente adecuar algunas expresiones.</a:t>
            </a:r>
          </a:p>
          <a:p>
            <a:pPr algn="just"/>
            <a:endParaRPr lang="es-ES_tradnl" sz="2000" b="0" i="1" dirty="0" smtClean="0">
              <a:solidFill>
                <a:srgbClr val="000000"/>
              </a:solidFill>
              <a:latin typeface="Helvetica"/>
              <a:ea typeface="Helvetica"/>
              <a:cs typeface="Helvetica"/>
            </a:endParaRPr>
          </a:p>
          <a:p>
            <a:pPr algn="just"/>
            <a:r>
              <a:rPr lang="es-ES_tradnl" sz="2000" b="0" i="1" dirty="0" smtClean="0">
                <a:solidFill>
                  <a:srgbClr val="000000"/>
                </a:solidFill>
                <a:latin typeface="Helvetica"/>
                <a:ea typeface="Helvetica"/>
                <a:cs typeface="Helvetica"/>
              </a:rPr>
              <a:t>Por ejemplo.</a:t>
            </a:r>
          </a:p>
          <a:p>
            <a:pPr algn="just"/>
            <a:r>
              <a:rPr lang="es-ES_tradnl" sz="2000" b="0" i="1" dirty="0" smtClean="0">
                <a:solidFill>
                  <a:srgbClr val="000000"/>
                </a:solidFill>
                <a:latin typeface="Helvetica"/>
                <a:ea typeface="Helvetica"/>
                <a:cs typeface="Helvetica"/>
              </a:rPr>
              <a:t>La </a:t>
            </a:r>
            <a:r>
              <a:rPr lang="es-ES_tradnl" sz="2000" u="dotted" dirty="0" smtClean="0">
                <a:solidFill>
                  <a:srgbClr val="000000"/>
                </a:solidFill>
                <a:latin typeface="Helvetica"/>
                <a:ea typeface="Helvetica"/>
                <a:cs typeface="Helvetica"/>
              </a:rPr>
              <a:t>Mercadotecnia</a:t>
            </a:r>
            <a:r>
              <a:rPr lang="es-ES_tradnl" sz="2000" b="0" i="1" dirty="0" smtClean="0">
                <a:solidFill>
                  <a:srgbClr val="000000"/>
                </a:solidFill>
                <a:latin typeface="Helvetica"/>
                <a:ea typeface="Helvetica"/>
                <a:cs typeface="Helvetica"/>
              </a:rPr>
              <a:t> es un área de conocimiento requerida por los administradores. Tanto los aspirantes que nos llegan para esa licenciatura, como los empleadores esperan que nosotros la incluyamos en nuestro programa esta asignatura ...</a:t>
            </a:r>
          </a:p>
          <a:p>
            <a:pPr algn="just"/>
            <a:endParaRPr lang="es-ES_tradnl" sz="2000" b="0" i="1" dirty="0" smtClean="0">
              <a:solidFill>
                <a:srgbClr val="000000"/>
              </a:solidFill>
              <a:latin typeface="Helvetica"/>
              <a:ea typeface="Helvetica"/>
              <a:cs typeface="Helvetica"/>
            </a:endParaRPr>
          </a:p>
          <a:p>
            <a:pPr algn="just"/>
            <a:r>
              <a:rPr lang="es-ES_tradnl" sz="2000" b="1" i="1" u="sng" dirty="0" smtClean="0">
                <a:solidFill>
                  <a:srgbClr val="000000"/>
                </a:solidFill>
                <a:latin typeface="Helvetica"/>
                <a:ea typeface="Helvetica"/>
                <a:cs typeface="Helvetica"/>
              </a:rPr>
              <a:t>La UEA está incluida</a:t>
            </a:r>
            <a:r>
              <a:rPr lang="es-ES_tradnl" sz="2000" b="0" i="1" dirty="0" smtClean="0">
                <a:solidFill>
                  <a:srgbClr val="000000"/>
                </a:solidFill>
                <a:latin typeface="Helvetica"/>
                <a:ea typeface="Helvetica"/>
                <a:cs typeface="Helvetica"/>
              </a:rPr>
              <a:t> Pero se llama: " </a:t>
            </a:r>
            <a:r>
              <a:rPr lang="es-ES_tradnl" sz="2000" b="0" i="1" u="sng" dirty="0" smtClean="0">
                <a:solidFill>
                  <a:srgbClr val="000000"/>
                </a:solidFill>
                <a:latin typeface="Helvetica"/>
                <a:ea typeface="Helvetica"/>
                <a:cs typeface="Helvetica"/>
              </a:rPr>
              <a:t>Comercialización, Consumo y Comunicación I</a:t>
            </a:r>
            <a:r>
              <a:rPr lang="es-ES_tradnl" sz="2000" b="0" i="1" dirty="0" smtClean="0">
                <a:solidFill>
                  <a:srgbClr val="000000"/>
                </a:solidFill>
                <a:latin typeface="Helvetica"/>
                <a:ea typeface="Helvetica"/>
                <a:cs typeface="Helvetica"/>
              </a:rPr>
              <a:t>"</a:t>
            </a:r>
            <a:endParaRPr lang="es-ES_tradnl" sz="20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19315" y="692696"/>
            <a:ext cx="8686800" cy="4924426"/>
          </a:xfrm>
          <a:prstGeom prst="rect">
            <a:avLst/>
          </a:prstGeom>
        </p:spPr>
        <p:txBody>
          <a:bodyPr wrap="square">
            <a:spAutoFit/>
          </a:bodyPr>
          <a:lstStyle/>
          <a:p>
            <a:pPr algn="just"/>
            <a:r>
              <a:rPr lang="es-ES_tradnl" sz="2000" dirty="0">
                <a:latin typeface="Helvetica"/>
              </a:rPr>
              <a:t>L</a:t>
            </a:r>
            <a:r>
              <a:rPr lang="es-ES_tradnl" sz="2000" baseline="0" dirty="0" smtClean="0">
                <a:latin typeface="Helvetica"/>
              </a:rPr>
              <a:t>a problemática y necesidades de la educación superior en el país en sus distintos ámbitos, cobertura y calidad de la educación superior</a:t>
            </a:r>
          </a:p>
          <a:p>
            <a:pPr algn="just"/>
            <a:endParaRPr lang="es-ES_tradnl" baseline="0" dirty="0" smtClean="0">
              <a:latin typeface="Helvetica"/>
            </a:endParaRPr>
          </a:p>
          <a:p>
            <a:pPr algn="just"/>
            <a:endParaRPr lang="es-ES_tradnl" dirty="0">
              <a:latin typeface="Helvetica"/>
            </a:endParaRPr>
          </a:p>
          <a:p>
            <a:pPr algn="just"/>
            <a:endParaRPr lang="es-ES_tradnl" baseline="0" dirty="0" smtClean="0">
              <a:latin typeface="Helvetica"/>
            </a:endParaRPr>
          </a:p>
          <a:p>
            <a:pPr algn="just"/>
            <a:endParaRPr lang="es-ES_tradnl" dirty="0">
              <a:latin typeface="Helvetica"/>
            </a:endParaRPr>
          </a:p>
          <a:p>
            <a:pPr algn="just"/>
            <a:endParaRPr lang="es-ES_tradnl" baseline="0" dirty="0" smtClean="0">
              <a:latin typeface="Helvetica"/>
            </a:endParaRPr>
          </a:p>
          <a:p>
            <a:pPr algn="just"/>
            <a:endParaRPr lang="es-ES_tradnl" baseline="0" dirty="0" smtClean="0">
              <a:latin typeface="Helvetica"/>
            </a:endParaRPr>
          </a:p>
          <a:p>
            <a:pPr algn="just"/>
            <a:r>
              <a:rPr lang="es-ES_tradnl" sz="2000" baseline="0" dirty="0" smtClean="0">
                <a:latin typeface="Helvetica"/>
              </a:rPr>
              <a:t>La población con educación superior en el país ha aumentado de manera significativa entre 1990 y 2010</a:t>
            </a:r>
          </a:p>
          <a:p>
            <a:pPr algn="just"/>
            <a:r>
              <a:rPr lang="es-ES_tradnl" sz="1600" baseline="0" dirty="0" smtClean="0">
                <a:latin typeface="Helvetica"/>
              </a:rPr>
              <a:t>				                   1990	                  2000		                   2010</a:t>
            </a:r>
          </a:p>
          <a:p>
            <a:pPr algn="just"/>
            <a:r>
              <a:rPr lang="es-ES_tradnl" sz="1600" baseline="0" dirty="0" smtClean="0">
                <a:latin typeface="Helvetica"/>
              </a:rPr>
              <a:t>Población mayor a 12 años:	</a:t>
            </a:r>
            <a:r>
              <a:rPr lang="es-ES_tradnl" sz="1600" baseline="0" dirty="0" smtClean="0">
                <a:latin typeface="Arial"/>
              </a:rPr>
              <a:t>55,913,847	     69,235,053	                        84,927,468</a:t>
            </a:r>
          </a:p>
          <a:p>
            <a:pPr algn="just"/>
            <a:endParaRPr lang="es-ES_tradnl" sz="1600" baseline="0" dirty="0" smtClean="0">
              <a:latin typeface="Arial"/>
            </a:endParaRPr>
          </a:p>
          <a:p>
            <a:pPr algn="just"/>
            <a:r>
              <a:rPr lang="es-ES_tradnl" sz="1600" baseline="0" dirty="0" smtClean="0">
                <a:latin typeface="Helvetica"/>
              </a:rPr>
              <a:t>Población de mayor a 12 años </a:t>
            </a:r>
          </a:p>
          <a:p>
            <a:pPr algn="just"/>
            <a:r>
              <a:rPr lang="es-ES_tradnl" sz="1600" dirty="0">
                <a:latin typeface="Helvetica"/>
              </a:rPr>
              <a:t>c</a:t>
            </a:r>
            <a:r>
              <a:rPr lang="es-ES_tradnl" sz="1600" baseline="0" dirty="0" smtClean="0">
                <a:latin typeface="Helvetica"/>
              </a:rPr>
              <a:t>on educación superior		  4,104,305             </a:t>
            </a:r>
            <a:r>
              <a:rPr lang="es-ES_tradnl" sz="1600" baseline="0" dirty="0" smtClean="0">
                <a:latin typeface="Arial"/>
              </a:rPr>
              <a:t>6,861,605    	                12,958,785</a:t>
            </a:r>
          </a:p>
          <a:p>
            <a:pPr algn="just"/>
            <a:endParaRPr lang="es-ES_tradnl" sz="1600" baseline="0" dirty="0" smtClean="0">
              <a:latin typeface="Arial"/>
            </a:endParaRPr>
          </a:p>
          <a:p>
            <a:pPr algn="just"/>
            <a:r>
              <a:rPr lang="es-ES_tradnl" baseline="0" dirty="0" smtClean="0">
                <a:latin typeface="Arial"/>
              </a:rPr>
              <a:t>Porcentaje			   </a:t>
            </a:r>
            <a:r>
              <a:rPr lang="es-ES_tradnl" baseline="0" dirty="0" smtClean="0">
                <a:latin typeface="Arial"/>
              </a:rPr>
              <a:t>          </a:t>
            </a:r>
            <a:r>
              <a:rPr lang="es-ES_tradnl" baseline="0" dirty="0" smtClean="0">
                <a:solidFill>
                  <a:srgbClr val="0000FF"/>
                </a:solidFill>
                <a:latin typeface="Arial"/>
              </a:rPr>
              <a:t>7.3  </a:t>
            </a:r>
            <a:r>
              <a:rPr lang="es-ES_tradnl" baseline="0" dirty="0" smtClean="0">
                <a:solidFill>
                  <a:srgbClr val="0000FF"/>
                </a:solidFill>
                <a:latin typeface="Arial"/>
              </a:rPr>
              <a:t>                    </a:t>
            </a:r>
            <a:r>
              <a:rPr lang="es-ES_tradnl" baseline="0" dirty="0" smtClean="0">
                <a:solidFill>
                  <a:srgbClr val="0000FF"/>
                </a:solidFill>
                <a:latin typeface="Arial"/>
              </a:rPr>
              <a:t>9.9		             </a:t>
            </a:r>
            <a:r>
              <a:rPr lang="es-ES_tradnl" baseline="0" dirty="0" smtClean="0">
                <a:solidFill>
                  <a:srgbClr val="0000FF"/>
                </a:solidFill>
                <a:latin typeface="Arial"/>
              </a:rPr>
              <a:t>      </a:t>
            </a:r>
            <a:r>
              <a:rPr lang="es-ES_tradnl" baseline="0" dirty="0" smtClean="0">
                <a:solidFill>
                  <a:srgbClr val="0000FF"/>
                </a:solidFill>
                <a:latin typeface="Arial"/>
              </a:rPr>
              <a:t>15.3</a:t>
            </a:r>
          </a:p>
          <a:p>
            <a:pPr algn="just"/>
            <a:r>
              <a:rPr lang="es-ES_tradnl" sz="1400" baseline="0" dirty="0" smtClean="0">
                <a:latin typeface="Arial"/>
              </a:rPr>
              <a:t>(Fuente: INEGI series históricas)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2"/>
          <p:cNvGraphicFramePr>
            <a:graphicFrameLocks noChangeAspect="1"/>
          </p:cNvGraphicFramePr>
          <p:nvPr/>
        </p:nvGraphicFramePr>
        <p:xfrm>
          <a:off x="838200" y="2209800"/>
          <a:ext cx="7645400" cy="3606800"/>
        </p:xfrm>
        <a:graphic>
          <a:graphicData uri="http://schemas.openxmlformats.org/presentationml/2006/ole">
            <mc:AlternateContent xmlns:mc="http://schemas.openxmlformats.org/markup-compatibility/2006">
              <mc:Choice xmlns:v="urn:schemas-microsoft-com:vml" Requires="v">
                <p:oleObj spid="_x0000_s20488" name="Documento" r:id="rId3" imgW="7645400" imgH="1574800" progId="Word.Document.12">
                  <p:link updateAutomatic="1"/>
                </p:oleObj>
              </mc:Choice>
              <mc:Fallback>
                <p:oleObj name="Documento" r:id="rId3" imgW="7645400" imgH="1574800" progId="Word.Document.12">
                  <p:link updateAutomatic="1"/>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209800"/>
                        <a:ext cx="7645400" cy="360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5" name="Rectángulo 4"/>
          <p:cNvSpPr/>
          <p:nvPr/>
        </p:nvSpPr>
        <p:spPr>
          <a:xfrm>
            <a:off x="457200" y="533400"/>
            <a:ext cx="8534400" cy="646331"/>
          </a:xfrm>
          <a:prstGeom prst="rect">
            <a:avLst/>
          </a:prstGeom>
        </p:spPr>
        <p:txBody>
          <a:bodyPr wrap="square">
            <a:spAutoFit/>
          </a:bodyPr>
          <a:lstStyle/>
          <a:p>
            <a:r>
              <a:rPr lang="es-ES_tradnl" dirty="0">
                <a:latin typeface="Helvetica"/>
                <a:ea typeface="Helvetica"/>
                <a:cs typeface="Helvetica"/>
              </a:rPr>
              <a:t>La problemática y necesidades de la educación superior en el país en sus distintos ámbitos, cobertura y calidad de la educación superior</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1000" y="664487"/>
            <a:ext cx="8458200" cy="5632312"/>
          </a:xfrm>
          <a:prstGeom prst="rect">
            <a:avLst/>
          </a:prstGeom>
        </p:spPr>
        <p:txBody>
          <a:bodyPr wrap="square">
            <a:spAutoFit/>
          </a:bodyPr>
          <a:lstStyle/>
          <a:p>
            <a:pPr algn="just"/>
            <a:r>
              <a:rPr lang="es-ES_tradnl" b="0" i="0" dirty="0" smtClean="0">
                <a:solidFill>
                  <a:srgbClr val="000000"/>
                </a:solidFill>
                <a:latin typeface="Arial"/>
                <a:ea typeface="Arial"/>
                <a:cs typeface="Arial"/>
              </a:rPr>
              <a:t>Estos datos publicados por CIEES reportan un total de 7,073 IES en el 2015. En 2005 había 4,719. Un promedio de 235 IES nuevas cada año.</a:t>
            </a:r>
          </a:p>
          <a:p>
            <a:pPr algn="just"/>
            <a:endParaRPr lang="es-ES_tradnl" b="0" i="0" dirty="0" smtClean="0">
              <a:solidFill>
                <a:srgbClr val="000000"/>
              </a:solidFill>
              <a:latin typeface="Arial"/>
              <a:ea typeface="Arial"/>
              <a:cs typeface="Arial"/>
            </a:endParaRPr>
          </a:p>
          <a:p>
            <a:pPr algn="just"/>
            <a:r>
              <a:rPr lang="es-ES_tradnl" b="0" i="0" dirty="0" smtClean="0">
                <a:solidFill>
                  <a:srgbClr val="000000"/>
                </a:solidFill>
                <a:latin typeface="Arial"/>
                <a:ea typeface="Arial"/>
                <a:cs typeface="Arial"/>
              </a:rPr>
              <a:t>Las cifras muestran que la política de apoyo a la educación superior se ha dado a través de la construcción de universidades tecnológicas y no a través de universidades nacionales de gran tamaño como la UAM</a:t>
            </a:r>
          </a:p>
          <a:p>
            <a:pPr algn="just"/>
            <a:endParaRPr lang="es-ES_tradnl" b="0" i="0" dirty="0" smtClean="0">
              <a:solidFill>
                <a:srgbClr val="000000"/>
              </a:solidFill>
              <a:latin typeface="Arial"/>
              <a:ea typeface="Arial"/>
              <a:cs typeface="Arial"/>
            </a:endParaRPr>
          </a:p>
          <a:p>
            <a:pPr algn="just"/>
            <a:r>
              <a:rPr lang="es-ES_tradnl" b="0" i="0" dirty="0" smtClean="0">
                <a:solidFill>
                  <a:srgbClr val="000000"/>
                </a:solidFill>
                <a:latin typeface="Arial"/>
                <a:ea typeface="Arial"/>
                <a:cs typeface="Arial"/>
              </a:rPr>
              <a:t>No tengo elementos para evaluar esa política, pero ciertamente, es una discusión nacional en la que nosotros como UAM deberíamos participar.</a:t>
            </a:r>
          </a:p>
          <a:p>
            <a:pPr algn="just"/>
            <a:endParaRPr lang="es-ES_tradnl" b="0" i="0" dirty="0" smtClean="0">
              <a:solidFill>
                <a:srgbClr val="000000"/>
              </a:solidFill>
              <a:latin typeface="Arial"/>
              <a:ea typeface="Arial"/>
              <a:cs typeface="Arial"/>
            </a:endParaRPr>
          </a:p>
          <a:p>
            <a:pPr algn="just"/>
            <a:r>
              <a:rPr lang="es-ES_tradnl" b="0" i="0" dirty="0" smtClean="0">
                <a:solidFill>
                  <a:srgbClr val="000000"/>
                </a:solidFill>
                <a:latin typeface="Arial"/>
                <a:ea typeface="Arial"/>
                <a:cs typeface="Arial"/>
              </a:rPr>
              <a:t>En todo caso tendríamos que ser capaces de atraer parte de los recursos que se han estado canalizando a la construcción de esas universidades </a:t>
            </a:r>
          </a:p>
          <a:p>
            <a:pPr algn="just"/>
            <a:endParaRPr lang="es-ES_tradnl" b="0" i="0" dirty="0" smtClean="0">
              <a:solidFill>
                <a:srgbClr val="000000"/>
              </a:solidFill>
              <a:latin typeface="Arial"/>
              <a:ea typeface="Arial"/>
              <a:cs typeface="Arial"/>
            </a:endParaRPr>
          </a:p>
          <a:p>
            <a:pPr algn="just"/>
            <a:r>
              <a:rPr lang="es-ES_tradnl" b="0" i="0" dirty="0" smtClean="0">
                <a:solidFill>
                  <a:srgbClr val="000000"/>
                </a:solidFill>
                <a:latin typeface="Arial"/>
                <a:ea typeface="Arial"/>
                <a:cs typeface="Arial"/>
              </a:rPr>
              <a:t>En mi plan de trabajo sostengo que "En la medida en que seamos capaces de lograr un aumento significativo y constante por la demanda de nuestros servicios, que logremos profundizar nuestro impacto en la zona de influencia a través de nuestros egresados, de los productos de nuestra investigación y de nuestras actividades de difusión del conocimiento y la cultura en los términos señalados en la Misión y Visión del PDI 2012-2024, estaremos un una mejor posición para lograr más plazas y recursos para infraestructura en el mediano y largo plazos"</a:t>
            </a:r>
            <a:endParaRPr lang="es-ES_tradnl"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280</TotalTime>
  <Words>1309</Words>
  <Application>Microsoft Macintosh PowerPoint</Application>
  <PresentationFormat>Presentación en pantalla (4:3)</PresentationFormat>
  <Paragraphs>103</Paragraphs>
  <Slides>12</Slides>
  <Notes>0</Notes>
  <HiddenSlides>0</HiddenSlides>
  <MMClips>0</MMClips>
  <ScaleCrop>false</ScaleCrop>
  <HeadingPairs>
    <vt:vector size="6" baseType="variant">
      <vt:variant>
        <vt:lpstr>Tema</vt:lpstr>
      </vt:variant>
      <vt:variant>
        <vt:i4>1</vt:i4>
      </vt:variant>
      <vt:variant>
        <vt:lpstr>Vínculos</vt:lpstr>
      </vt:variant>
      <vt:variant>
        <vt:i4>1</vt:i4>
      </vt:variant>
      <vt:variant>
        <vt:lpstr>Títulos de diapositiva</vt:lpstr>
      </vt:variant>
      <vt:variant>
        <vt:i4>12</vt:i4>
      </vt:variant>
    </vt:vector>
  </HeadingPairs>
  <TitlesOfParts>
    <vt:vector size="14" baseType="lpstr">
      <vt:lpstr>Tema de Office</vt:lpstr>
      <vt:lpstr>!OLE_LINK6</vt:lpstr>
      <vt:lpstr> Motivos y razones para ocupar el cargo. Exposición de conocimientos y puntos de vista, particularmente sobre la situación política nacional, la problemática y necesidades de la educación superior en el país en sus distintos ámbitos, así como una visión crítica y práctica de la Universidad y de la Unidad.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Motivos y razones para ocupar el cargo. Exposición de conocimientos y puntos de vista, particularmente sobre la situación política nacional, la problemática y necesidades de la educación superior en el país en sus distintos ámbitos, así como una visión crítica y práctica de la Universidad y de la Unidad. </dc:title>
  <dc:creator>Manuel Ontiveros Jimenez</dc:creator>
  <cp:lastModifiedBy>usuario</cp:lastModifiedBy>
  <cp:revision>6</cp:revision>
  <dcterms:created xsi:type="dcterms:W3CDTF">2017-03-16T00:16:25Z</dcterms:created>
  <dcterms:modified xsi:type="dcterms:W3CDTF">2017-03-16T22:16:18Z</dcterms:modified>
</cp:coreProperties>
</file>