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56" r:id="rId2"/>
    <p:sldId id="270" r:id="rId3"/>
    <p:sldId id="271" r:id="rId4"/>
    <p:sldId id="263" r:id="rId5"/>
    <p:sldId id="264" r:id="rId6"/>
    <p:sldId id="265" r:id="rId7"/>
    <p:sldId id="258" r:id="rId8"/>
    <p:sldId id="257" r:id="rId9"/>
    <p:sldId id="259" r:id="rId10"/>
    <p:sldId id="260" r:id="rId11"/>
    <p:sldId id="261" r:id="rId12"/>
    <p:sldId id="266" r:id="rId13"/>
    <p:sldId id="262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162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9C0A9-73A7-41F9-9EF5-F71801DBB750}" type="datetimeFigureOut">
              <a:rPr lang="es-MX" smtClean="0"/>
              <a:pPr/>
              <a:t>16/03/2017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CAD5B-2A35-4F88-9BD7-67AD8B8BE1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723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CAD5B-2A35-4F88-9BD7-67AD8B8BE1C0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599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FDA0011-96BA-4486-B7F0-EE58755552F3}" type="datetimeFigureOut">
              <a:rPr lang="es-MX" smtClean="0"/>
              <a:pPr/>
              <a:t>16/03/2017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CCBC860-F20E-4035-8DF0-F97C4314986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768752" cy="1991072"/>
          </a:xfrm>
        </p:spPr>
        <p:txBody>
          <a:bodyPr>
            <a:normAutofit fontScale="92500"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P</a:t>
            </a:r>
            <a:r>
              <a:rPr lang="es-MX" b="1" dirty="0" smtClean="0"/>
              <a:t>untos </a:t>
            </a:r>
            <a:r>
              <a:rPr lang="es-MX" b="1" dirty="0"/>
              <a:t>de vista</a:t>
            </a:r>
            <a:r>
              <a:rPr lang="es-MX" b="1" dirty="0" smtClean="0"/>
              <a:t>, sobre </a:t>
            </a:r>
            <a:r>
              <a:rPr lang="es-MX" b="1" dirty="0"/>
              <a:t>la situación política nacional, la problemática y </a:t>
            </a:r>
          </a:p>
          <a:p>
            <a:r>
              <a:rPr lang="es-MX" b="1" dirty="0"/>
              <a:t>necesidades de la educación superior en el país en sus distintos ámbitos, así </a:t>
            </a:r>
          </a:p>
          <a:p>
            <a:r>
              <a:rPr lang="es-MX" b="1" dirty="0"/>
              <a:t>como una visión crítica y práctica de la Universidad y de la Unidad</a:t>
            </a:r>
            <a:r>
              <a:rPr lang="es-MX" b="1" dirty="0" smtClean="0"/>
              <a:t>.</a:t>
            </a:r>
          </a:p>
          <a:p>
            <a:r>
              <a:rPr lang="es-MX" b="1" dirty="0" smtClean="0"/>
              <a:t>por:</a:t>
            </a:r>
          </a:p>
          <a:p>
            <a:r>
              <a:rPr lang="es-MX" b="1" dirty="0" smtClean="0"/>
              <a:t>Dr. A. Mauricio Sales Cruz</a:t>
            </a:r>
            <a:endParaRPr lang="es-MX" b="1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Motivos y Razones para ocupar el cargo de RECTOR DE LA UNIDAD CUAJIMALPA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4005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38138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Mi programa de </a:t>
            </a:r>
            <a:r>
              <a:rPr lang="es-MX" b="1" dirty="0">
                <a:solidFill>
                  <a:srgbClr val="FFC000"/>
                </a:solidFill>
              </a:rPr>
              <a:t>trabajo está </a:t>
            </a:r>
            <a:r>
              <a:rPr lang="es-MX" b="1" dirty="0" smtClean="0">
                <a:solidFill>
                  <a:srgbClr val="FFC000"/>
                </a:solidFill>
              </a:rPr>
              <a:t>orientado hacia: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277072"/>
          </a:xfrm>
        </p:spPr>
        <p:txBody>
          <a:bodyPr>
            <a:normAutofit/>
          </a:bodyPr>
          <a:lstStyle/>
          <a:p>
            <a:pPr marL="442913" indent="-442913" algn="just">
              <a:spcBef>
                <a:spcPts val="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es-MX" dirty="0" smtClean="0"/>
              <a:t>El logro de la </a:t>
            </a:r>
            <a:r>
              <a:rPr lang="es-MX" dirty="0"/>
              <a:t>mejora continua </a:t>
            </a:r>
            <a:r>
              <a:rPr lang="es-MX" dirty="0" smtClean="0"/>
              <a:t>de la calidad </a:t>
            </a:r>
            <a:r>
              <a:rPr lang="es-MX" dirty="0"/>
              <a:t>de los programas educativos, del </a:t>
            </a:r>
            <a:r>
              <a:rPr lang="es-MX" dirty="0" smtClean="0"/>
              <a:t>Modelo </a:t>
            </a:r>
            <a:r>
              <a:rPr lang="es-MX" dirty="0"/>
              <a:t>E</a:t>
            </a:r>
            <a:r>
              <a:rPr lang="es-MX" dirty="0" smtClean="0"/>
              <a:t>ducativo </a:t>
            </a:r>
            <a:r>
              <a:rPr lang="es-MX" dirty="0"/>
              <a:t>y de los esquemas de acompañamiento estudiantil.</a:t>
            </a:r>
          </a:p>
          <a:p>
            <a:pPr marL="442913" indent="-442913" algn="just">
              <a:spcBef>
                <a:spcPts val="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es-MX" dirty="0" smtClean="0"/>
              <a:t>Posicionar nuestros planes de estudio de Licenciatura y Posgrado </a:t>
            </a:r>
            <a:r>
              <a:rPr lang="es-MX" dirty="0"/>
              <a:t>en un plano nacional e internacional de excelencia.</a:t>
            </a:r>
          </a:p>
          <a:p>
            <a:pPr marL="442913" lvl="0" indent="-442913" algn="just">
              <a:spcBef>
                <a:spcPts val="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es-MX" dirty="0" smtClean="0"/>
              <a:t>Consensuar e implementar acciones </a:t>
            </a:r>
            <a:r>
              <a:rPr lang="es-MX" dirty="0"/>
              <a:t>y estrategias para alcanzar los objetivos del </a:t>
            </a:r>
            <a:r>
              <a:rPr lang="es-MX" dirty="0" smtClean="0"/>
              <a:t>PDI.</a:t>
            </a:r>
          </a:p>
          <a:p>
            <a:pPr marL="442913" lvl="0" indent="-442913" algn="just">
              <a:spcBef>
                <a:spcPts val="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es-MX" dirty="0" smtClean="0"/>
              <a:t>Cuidar </a:t>
            </a:r>
            <a:r>
              <a:rPr lang="es-MX" dirty="0"/>
              <a:t>el desarrollo equilibrado de </a:t>
            </a:r>
            <a:r>
              <a:rPr lang="es-MX" dirty="0" smtClean="0"/>
              <a:t>las Divisiones, Departamentos y demás </a:t>
            </a:r>
            <a:r>
              <a:rPr lang="es-MX" dirty="0"/>
              <a:t>instancias que </a:t>
            </a:r>
            <a:r>
              <a:rPr lang="es-MX" dirty="0" smtClean="0"/>
              <a:t>conforman </a:t>
            </a:r>
            <a:r>
              <a:rPr lang="es-MX" dirty="0"/>
              <a:t>a la </a:t>
            </a:r>
            <a:r>
              <a:rPr lang="es-MX" dirty="0" smtClean="0"/>
              <a:t>Unidad, a través de una gestión transparente y responsable.</a:t>
            </a:r>
          </a:p>
          <a:p>
            <a:pPr marL="442913" indent="-442913" algn="just">
              <a:spcBef>
                <a:spcPts val="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es-MX" dirty="0" smtClean="0"/>
              <a:t>Propiciar la participación activa y coordinada de la comunidad universitaria en las actividades sustantivas de la Universidad, así como en prácticas culturales, sociales y deportivas,  procurando  la </a:t>
            </a:r>
            <a:r>
              <a:rPr lang="es-MX" dirty="0"/>
              <a:t>sana </a:t>
            </a:r>
            <a:r>
              <a:rPr lang="es-MX" dirty="0" smtClean="0"/>
              <a:t>convivencia, un clima de respeto, tolerancia, inclusión, transparencia, responsabilidad social y certidumbre</a:t>
            </a:r>
          </a:p>
          <a:p>
            <a:pPr marL="442913" lvl="0" indent="-442913" algn="just">
              <a:spcBef>
                <a:spcPts val="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es-MX" dirty="0" smtClean="0"/>
              <a:t>Ofrecer las </a:t>
            </a:r>
            <a:r>
              <a:rPr lang="es-MX" dirty="0"/>
              <a:t>condiciones necesarias </a:t>
            </a:r>
            <a:r>
              <a:rPr lang="es-MX" dirty="0" smtClean="0"/>
              <a:t>para fortalecer la </a:t>
            </a:r>
            <a:r>
              <a:rPr lang="es-MX" dirty="0"/>
              <a:t>integración de la </a:t>
            </a:r>
            <a:r>
              <a:rPr lang="es-MX" dirty="0" smtClean="0"/>
              <a:t>comunidad, </a:t>
            </a:r>
            <a:r>
              <a:rPr lang="es-MX" dirty="0"/>
              <a:t>mediante una vida académica </a:t>
            </a:r>
            <a:r>
              <a:rPr lang="es-MX" dirty="0" smtClean="0"/>
              <a:t>plena</a:t>
            </a:r>
            <a:r>
              <a:rPr lang="es-MX" dirty="0"/>
              <a:t>. 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40440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4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Plan estratégico: Propuestas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2060848"/>
            <a:ext cx="7924800" cy="36541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MX" sz="2000" dirty="0" smtClean="0"/>
              <a:t>Fortalecimiento docente.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MX" sz="2000" dirty="0" smtClean="0"/>
              <a:t>Fortalecimiento de la investigación interdisciplinaria.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MX" sz="2000" dirty="0" smtClean="0"/>
              <a:t>Apropiación de las tecnologías de la información y la comunicación.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MX" sz="2000" dirty="0" smtClean="0"/>
              <a:t>Educación continua y a lo largo de la vida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MX" sz="2000" dirty="0" smtClean="0"/>
              <a:t>Transferencia de conocimiento.</a:t>
            </a:r>
          </a:p>
          <a:p>
            <a:pPr marL="536575" lvl="0" indent="-536575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6"/>
            </a:pPr>
            <a:r>
              <a:rPr lang="es-MX" sz="2000" dirty="0" smtClean="0"/>
              <a:t>Integración de </a:t>
            </a:r>
            <a:r>
              <a:rPr lang="es-MX" sz="2000" dirty="0"/>
              <a:t>la comunidad mediante una vida académica </a:t>
            </a:r>
            <a:r>
              <a:rPr lang="es-MX" sz="2000" dirty="0" smtClean="0"/>
              <a:t>plena</a:t>
            </a:r>
            <a:r>
              <a:rPr lang="es-MX" sz="2000" dirty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413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Reflexiones finales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80091" y="1484784"/>
            <a:ext cx="7924800" cy="434908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sz="2200" dirty="0" smtClean="0"/>
              <a:t>Las Instituciones de Educación </a:t>
            </a:r>
            <a:r>
              <a:rPr lang="es-MX" sz="2200" dirty="0"/>
              <a:t>S</a:t>
            </a:r>
            <a:r>
              <a:rPr lang="es-MX" sz="2200" dirty="0" smtClean="0"/>
              <a:t>uperior </a:t>
            </a:r>
            <a:r>
              <a:rPr lang="es-MX" sz="2200" dirty="0"/>
              <a:t>en México, </a:t>
            </a:r>
            <a:r>
              <a:rPr lang="es-MX" sz="2200" dirty="0" smtClean="0"/>
              <a:t>y en particular la UAM, enfrentan </a:t>
            </a:r>
            <a:r>
              <a:rPr lang="es-MX" sz="2200" dirty="0"/>
              <a:t>varios </a:t>
            </a:r>
            <a:r>
              <a:rPr lang="es-MX" sz="2200" dirty="0" smtClean="0"/>
              <a:t>retos </a:t>
            </a:r>
            <a:r>
              <a:rPr lang="es-MX" sz="2200" dirty="0"/>
              <a:t>pero </a:t>
            </a:r>
            <a:r>
              <a:rPr lang="es-MX" sz="2200" dirty="0" smtClean="0"/>
              <a:t>estoy seguro que la integridad, la voluntad y el compromiso de su comunidad académica y administrativa, son lo suficientemente buenos para proponer un </a:t>
            </a:r>
            <a:r>
              <a:rPr lang="es-MX" sz="2200" dirty="0"/>
              <a:t>proyecto </a:t>
            </a:r>
            <a:r>
              <a:rPr lang="es-MX" sz="2200" dirty="0" smtClean="0"/>
              <a:t>de Universidad que la </a:t>
            </a:r>
            <a:r>
              <a:rPr lang="es-MX" sz="2200" dirty="0"/>
              <a:t>coloque </a:t>
            </a:r>
            <a:r>
              <a:rPr lang="es-MX" sz="2200" dirty="0" smtClean="0"/>
              <a:t>en </a:t>
            </a:r>
            <a:r>
              <a:rPr lang="es-MX" sz="2200" dirty="0"/>
              <a:t>el camino </a:t>
            </a:r>
            <a:r>
              <a:rPr lang="es-MX" sz="2200" dirty="0" smtClean="0"/>
              <a:t>correcto </a:t>
            </a:r>
            <a:r>
              <a:rPr lang="es-MX" sz="2200" dirty="0"/>
              <a:t>para </a:t>
            </a:r>
            <a:r>
              <a:rPr lang="es-MX" sz="2200" dirty="0" smtClean="0"/>
              <a:t>convertirse en una sociedad del conocimiento y garantizar </a:t>
            </a:r>
            <a:r>
              <a:rPr lang="es-MX" sz="2200" dirty="0"/>
              <a:t>su contribución al desarrollo </a:t>
            </a:r>
            <a:r>
              <a:rPr lang="es-MX" sz="2200" dirty="0" smtClean="0"/>
              <a:t>del país.</a:t>
            </a:r>
            <a:endParaRPr lang="es-MX" sz="2200" dirty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sz="2200" b="1" dirty="0"/>
              <a:t>Para ello se requiere consolidar lo </a:t>
            </a:r>
            <a:r>
              <a:rPr lang="es-MX" sz="2200" b="1" dirty="0"/>
              <a:t>que se ha </a:t>
            </a:r>
            <a:r>
              <a:rPr lang="es-MX" sz="2200" b="1" dirty="0"/>
              <a:t>hecho </a:t>
            </a:r>
            <a:r>
              <a:rPr lang="es-MX" sz="2200" b="1" dirty="0"/>
              <a:t>bien</a:t>
            </a:r>
            <a:r>
              <a:rPr lang="es-MX" sz="2200" b="1" dirty="0"/>
              <a:t>, reconocer  y reestructurar lo que falta </a:t>
            </a:r>
            <a:r>
              <a:rPr lang="es-MX" sz="2200" b="1" dirty="0"/>
              <a:t>por </a:t>
            </a:r>
            <a:r>
              <a:rPr lang="es-MX" sz="2200" b="1" dirty="0"/>
              <a:t>hacer, y sumar esfuerzos para elaborar estrategias inteligentes que permitan alcanzar una </a:t>
            </a:r>
            <a:r>
              <a:rPr lang="es-MX" sz="2200" b="1" dirty="0"/>
              <a:t>educación superior de alto impacto </a:t>
            </a:r>
            <a:r>
              <a:rPr lang="es-MX" sz="2200" b="1" dirty="0"/>
              <a:t>social.</a:t>
            </a:r>
            <a:endParaRPr lang="es-MX" sz="2200" b="1" dirty="0"/>
          </a:p>
        </p:txBody>
      </p:sp>
    </p:spTree>
    <p:extLst>
      <p:ext uri="{BB962C8B-B14F-4D97-AF65-F5344CB8AC3E}">
        <p14:creationId xmlns:p14="http://schemas.microsoft.com/office/powerpoint/2010/main" val="103509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Gracias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78098"/>
          </a:xfrm>
        </p:spPr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Formas de financiamiento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09600" y="1556792"/>
            <a:ext cx="7924800" cy="415820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MX" dirty="0"/>
              <a:t>A finales de los años 80 y durante los 90, el </a:t>
            </a:r>
            <a:r>
              <a:rPr lang="es-MX" dirty="0" smtClean="0"/>
              <a:t>Gobierno </a:t>
            </a:r>
            <a:r>
              <a:rPr lang="es-MX" dirty="0"/>
              <a:t>M</a:t>
            </a:r>
            <a:r>
              <a:rPr lang="es-MX" dirty="0" smtClean="0"/>
              <a:t>exicano </a:t>
            </a:r>
            <a:r>
              <a:rPr lang="es-MX" dirty="0"/>
              <a:t>por conducto de la Subsecretaría de Educación Superior e Investigación Científica (SESIC), promovió una serie de programas especiales de financiamiento</a:t>
            </a:r>
            <a:r>
              <a:rPr lang="es-MX" dirty="0" smtClean="0"/>
              <a:t>:</a:t>
            </a:r>
          </a:p>
          <a:p>
            <a:pPr algn="just">
              <a:spcBef>
                <a:spcPts val="0"/>
              </a:spcBef>
            </a:pPr>
            <a:r>
              <a:rPr lang="es-MX" dirty="0" smtClean="0"/>
              <a:t>Fondo </a:t>
            </a:r>
            <a:r>
              <a:rPr lang="es-MX" dirty="0"/>
              <a:t>para la Modernización de la Educación Superior (FOMES</a:t>
            </a:r>
            <a:r>
              <a:rPr lang="es-MX" dirty="0" smtClean="0"/>
              <a:t>). </a:t>
            </a:r>
            <a:endParaRPr lang="es-MX" dirty="0" smtClean="0"/>
          </a:p>
          <a:p>
            <a:pPr algn="just">
              <a:spcBef>
                <a:spcPts val="0"/>
              </a:spcBef>
            </a:pPr>
            <a:r>
              <a:rPr lang="es-MX" dirty="0" smtClean="0"/>
              <a:t>Programa </a:t>
            </a:r>
            <a:r>
              <a:rPr lang="es-MX" dirty="0"/>
              <a:t>de Mejoramiento del Profesorado (</a:t>
            </a:r>
            <a:r>
              <a:rPr lang="es-MX" dirty="0" smtClean="0"/>
              <a:t>PROMEP).</a:t>
            </a:r>
            <a:endParaRPr lang="es-MX" dirty="0" smtClean="0"/>
          </a:p>
          <a:p>
            <a:pPr algn="just">
              <a:spcBef>
                <a:spcPts val="0"/>
              </a:spcBef>
            </a:pPr>
            <a:r>
              <a:rPr lang="es-MX" dirty="0" smtClean="0"/>
              <a:t>Fondo </a:t>
            </a:r>
            <a:r>
              <a:rPr lang="es-MX" dirty="0"/>
              <a:t>de Aportaciones Múltiples para la Ampliación, Modernización, Mantenimiento y Equipamiento de los Espacios Fiscos (FAM</a:t>
            </a:r>
            <a:r>
              <a:rPr lang="es-MX" dirty="0" smtClean="0"/>
              <a:t>).</a:t>
            </a:r>
            <a:endParaRPr lang="es-MX" dirty="0" smtClean="0"/>
          </a:p>
          <a:p>
            <a:pPr algn="just">
              <a:spcBef>
                <a:spcPts val="0"/>
              </a:spcBef>
            </a:pPr>
            <a:r>
              <a:rPr lang="es-MX" dirty="0" smtClean="0"/>
              <a:t>Programa </a:t>
            </a:r>
            <a:r>
              <a:rPr lang="es-MX" dirty="0"/>
              <a:t>de Apoyo al Desarrollo Universitario (PROADU</a:t>
            </a:r>
            <a:r>
              <a:rPr lang="es-MX" dirty="0" smtClean="0"/>
              <a:t>).</a:t>
            </a:r>
            <a:endParaRPr lang="es-MX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Programa </a:t>
            </a:r>
            <a:r>
              <a:rPr lang="es-MX" dirty="0"/>
              <a:t>para la Normalización de la Administración (PRONAD). </a:t>
            </a:r>
            <a:endParaRPr lang="es-MX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/>
              <a:t>La intención detrás de estos programas ha sido mejorar la calidad de la educación </a:t>
            </a:r>
            <a:r>
              <a:rPr lang="es-MX" dirty="0" smtClean="0"/>
              <a:t>superior </a:t>
            </a:r>
            <a:r>
              <a:rPr lang="es-MX" dirty="0"/>
              <a:t>a partir de recursos, que si bien son extraordinarios y limitados, pueden propiciar un cambio institucional. </a:t>
            </a:r>
          </a:p>
        </p:txBody>
      </p:sp>
    </p:spTree>
    <p:extLst>
      <p:ext uri="{BB962C8B-B14F-4D97-AF65-F5344CB8AC3E}">
        <p14:creationId xmlns:p14="http://schemas.microsoft.com/office/powerpoint/2010/main" val="373438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PFCE (</a:t>
            </a:r>
            <a:r>
              <a:rPr lang="es-MX" b="1" dirty="0" smtClean="0">
                <a:solidFill>
                  <a:srgbClr val="FFC000"/>
                </a:solidFill>
              </a:rPr>
              <a:t>antes </a:t>
            </a:r>
            <a:r>
              <a:rPr lang="es-MX" b="1" dirty="0" err="1" smtClean="0">
                <a:solidFill>
                  <a:srgbClr val="FFC000"/>
                </a:solidFill>
              </a:rPr>
              <a:t>p</a:t>
            </a:r>
            <a:r>
              <a:rPr lang="es-MX" b="1" dirty="0" err="1" smtClean="0">
                <a:solidFill>
                  <a:srgbClr val="FFC000"/>
                </a:solidFill>
              </a:rPr>
              <a:t>IFI</a:t>
            </a:r>
            <a:r>
              <a:rPr lang="es-MX" b="1" dirty="0" smtClean="0">
                <a:solidFill>
                  <a:srgbClr val="FFC000"/>
                </a:solidFill>
              </a:rPr>
              <a:t>)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7924800" cy="418680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s-MX" sz="2000" dirty="0"/>
              <a:t>Ante esta diversidad de programas con distintos objetivos, el Programa Nacional de Educación </a:t>
            </a:r>
            <a:r>
              <a:rPr lang="es-MX" sz="2000" dirty="0" smtClean="0"/>
              <a:t>(2001-2006) </a:t>
            </a:r>
            <a:r>
              <a:rPr lang="es-MX" sz="2000" dirty="0"/>
              <a:t>estableció el compromiso para que las IES formularan un Programa Integral de Fortalecimiento Institucional (PIFI</a:t>
            </a:r>
            <a:r>
              <a:rPr lang="es-MX" sz="2000" dirty="0" smtClean="0"/>
              <a:t>), que en su convocatoria 2016-2017 se transformó en el Programa de Fortalecimiento de la Calidad Educativa (PFCE), con el fin de conjuntar </a:t>
            </a:r>
            <a:r>
              <a:rPr lang="es-MX" sz="2000" dirty="0"/>
              <a:t>y </a:t>
            </a:r>
            <a:r>
              <a:rPr lang="es-MX" sz="2000" dirty="0" smtClean="0"/>
              <a:t>armonizar gran </a:t>
            </a:r>
            <a:r>
              <a:rPr lang="es-MX" sz="2000" dirty="0"/>
              <a:t>parte de las acciones institucionales, con </a:t>
            </a:r>
            <a:r>
              <a:rPr lang="es-MX" sz="2000" dirty="0" smtClean="0"/>
              <a:t>el propósito de </a:t>
            </a:r>
            <a:r>
              <a:rPr lang="es-MX" sz="2000" dirty="0"/>
              <a:t>impulsar la mejora continua y el aseguramiento de la calidad de los programas y servicios educativos que ofrecen las IES, así como de su gestión </a:t>
            </a:r>
            <a:r>
              <a:rPr lang="es-MX" sz="2000" dirty="0" smtClean="0"/>
              <a:t>académico-administrativa.</a:t>
            </a:r>
          </a:p>
          <a:p>
            <a:pPr algn="just">
              <a:spcBef>
                <a:spcPts val="0"/>
              </a:spcBef>
            </a:pPr>
            <a:r>
              <a:rPr lang="es-MX" sz="2000" dirty="0" smtClean="0"/>
              <a:t>Para </a:t>
            </a:r>
            <a:r>
              <a:rPr lang="es-MX" sz="2000" dirty="0"/>
              <a:t>ello, el PIFI </a:t>
            </a:r>
            <a:r>
              <a:rPr lang="es-MX" sz="2000" dirty="0" smtClean="0"/>
              <a:t>fue integrado por un Programa </a:t>
            </a:r>
            <a:r>
              <a:rPr lang="es-MX" sz="2000" dirty="0"/>
              <a:t>de </a:t>
            </a:r>
            <a:r>
              <a:rPr lang="es-MX" sz="2000" dirty="0" smtClean="0"/>
              <a:t>Fortalecimiento </a:t>
            </a:r>
            <a:r>
              <a:rPr lang="es-MX" sz="2000" dirty="0"/>
              <a:t>de las </a:t>
            </a:r>
            <a:r>
              <a:rPr lang="es-MX" sz="2000" dirty="0" smtClean="0"/>
              <a:t>Dependencias </a:t>
            </a:r>
            <a:r>
              <a:rPr lang="es-MX" sz="2000" dirty="0"/>
              <a:t>de </a:t>
            </a:r>
            <a:r>
              <a:rPr lang="es-MX" sz="2000" dirty="0" smtClean="0"/>
              <a:t>Educación Superior </a:t>
            </a:r>
            <a:r>
              <a:rPr lang="es-MX" sz="2000" dirty="0"/>
              <a:t>(PRODES</a:t>
            </a:r>
            <a:r>
              <a:rPr lang="es-MX" sz="2000" dirty="0" smtClean="0"/>
              <a:t>) </a:t>
            </a:r>
            <a:r>
              <a:rPr lang="es-MX" sz="2000" dirty="0"/>
              <a:t>y </a:t>
            </a:r>
            <a:r>
              <a:rPr lang="es-MX" sz="2000" dirty="0" smtClean="0"/>
              <a:t>un </a:t>
            </a:r>
            <a:r>
              <a:rPr lang="es-MX" sz="2000" dirty="0"/>
              <a:t>Programa de Fortalecimiento de la Gestión Institucional (PROGES</a:t>
            </a:r>
            <a:r>
              <a:rPr lang="es-MX" sz="2000" dirty="0" smtClean="0"/>
              <a:t>).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1536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7924800" cy="114300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Convocatorias para apoyar proyectos de investigación en universidades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09600" y="1916832"/>
            <a:ext cx="7924800" cy="3798168"/>
          </a:xfrm>
        </p:spPr>
        <p:txBody>
          <a:bodyPr>
            <a:normAutofit/>
          </a:bodyPr>
          <a:lstStyle/>
          <a:p>
            <a:endParaRPr lang="es-MX" sz="2000" dirty="0" smtClean="0"/>
          </a:p>
          <a:p>
            <a:r>
              <a:rPr lang="es-MX" sz="2000" dirty="0" err="1" smtClean="0"/>
              <a:t>The</a:t>
            </a:r>
            <a:r>
              <a:rPr lang="es-MX" sz="2000" dirty="0" smtClean="0"/>
              <a:t> Newton </a:t>
            </a:r>
            <a:r>
              <a:rPr lang="es-MX" sz="2000" dirty="0" err="1" smtClean="0"/>
              <a:t>Fund</a:t>
            </a:r>
            <a:r>
              <a:rPr lang="es-MX" sz="2000" dirty="0" smtClean="0"/>
              <a:t>.</a:t>
            </a:r>
            <a:endParaRPr lang="es-MX" sz="2000" dirty="0" smtClean="0"/>
          </a:p>
          <a:p>
            <a:r>
              <a:rPr lang="es-MX" sz="2000" dirty="0" smtClean="0"/>
              <a:t>Fondo de Innovación Humanitaria (HIF</a:t>
            </a:r>
            <a:r>
              <a:rPr lang="es-MX" sz="2000" dirty="0" smtClean="0"/>
              <a:t>).</a:t>
            </a:r>
            <a:endParaRPr lang="es-MX" sz="2000" dirty="0" smtClean="0"/>
          </a:p>
          <a:p>
            <a:r>
              <a:rPr lang="es-MX" sz="2000" dirty="0" smtClean="0"/>
              <a:t>Organización </a:t>
            </a:r>
            <a:r>
              <a:rPr lang="es-MX" sz="2000" dirty="0" err="1" smtClean="0"/>
              <a:t>Whitley</a:t>
            </a:r>
            <a:r>
              <a:rPr lang="es-MX" sz="2000" dirty="0" smtClean="0"/>
              <a:t> </a:t>
            </a:r>
            <a:r>
              <a:rPr lang="es-MX" sz="2000" dirty="0" err="1" smtClean="0"/>
              <a:t>Wildlife</a:t>
            </a:r>
            <a:r>
              <a:rPr lang="es-MX" sz="2000" dirty="0" smtClean="0"/>
              <a:t>.</a:t>
            </a:r>
            <a:endParaRPr lang="es-MX" sz="2000" dirty="0" smtClean="0"/>
          </a:p>
          <a:p>
            <a:r>
              <a:rPr lang="es-MX" sz="2000" dirty="0" smtClean="0"/>
              <a:t>Organización </a:t>
            </a:r>
            <a:r>
              <a:rPr lang="es-MX" sz="2000" dirty="0" err="1" smtClean="0"/>
              <a:t>Wellcome</a:t>
            </a:r>
            <a:r>
              <a:rPr lang="es-MX" sz="2000" dirty="0" smtClean="0"/>
              <a:t>.</a:t>
            </a:r>
            <a:endParaRPr lang="es-MX" sz="2000" dirty="0" smtClean="0"/>
          </a:p>
          <a:p>
            <a:r>
              <a:rPr lang="es-MX" sz="2000" dirty="0" smtClean="0"/>
              <a:t>Banco Mundial.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24974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Puntos de vista, sobre la situación política nacional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s-MX" dirty="0" smtClean="0"/>
              <a:t>Después </a:t>
            </a:r>
            <a:r>
              <a:rPr lang="es-MX" dirty="0"/>
              <a:t>de las </a:t>
            </a:r>
            <a:r>
              <a:rPr lang="es-MX" dirty="0" smtClean="0"/>
              <a:t>elecciones del 2012, </a:t>
            </a:r>
            <a:r>
              <a:rPr lang="es-MX" dirty="0"/>
              <a:t>con la mayoría en la </a:t>
            </a:r>
            <a:r>
              <a:rPr lang="es-MX" dirty="0" smtClean="0"/>
              <a:t>Cámara</a:t>
            </a:r>
            <a:r>
              <a:rPr lang="es-MX" dirty="0"/>
              <a:t>, con la izquierda profundamente dividida y con el PAN de aliado </a:t>
            </a:r>
            <a:r>
              <a:rPr lang="es-MX" dirty="0" smtClean="0"/>
              <a:t>forzoso. </a:t>
            </a:r>
            <a:endParaRPr lang="es-MX" dirty="0" smtClean="0"/>
          </a:p>
          <a:p>
            <a:pPr algn="just">
              <a:spcBef>
                <a:spcPts val="0"/>
              </a:spcBef>
            </a:pPr>
            <a:r>
              <a:rPr lang="es-MX" dirty="0"/>
              <a:t>Pacto por México, plataforma que lo dotó de un espacio para adquirir </a:t>
            </a:r>
            <a:r>
              <a:rPr lang="es-MX" dirty="0" smtClean="0"/>
              <a:t>efectividad reformista.</a:t>
            </a:r>
          </a:p>
          <a:p>
            <a:pPr algn="just">
              <a:spcBef>
                <a:spcPts val="0"/>
              </a:spcBef>
            </a:pPr>
            <a:r>
              <a:rPr lang="es-MX" dirty="0" smtClean="0"/>
              <a:t>Se </a:t>
            </a:r>
            <a:r>
              <a:rPr lang="es-MX" dirty="0" smtClean="0"/>
              <a:t>impulsó </a:t>
            </a:r>
            <a:r>
              <a:rPr lang="es-MX" dirty="0" smtClean="0"/>
              <a:t>una política de </a:t>
            </a:r>
            <a:r>
              <a:rPr lang="es-MX" dirty="0"/>
              <a:t>cambios </a:t>
            </a:r>
            <a:r>
              <a:rPr lang="es-MX" dirty="0" smtClean="0"/>
              <a:t>profundos “Reformas estructurales</a:t>
            </a:r>
            <a:r>
              <a:rPr lang="es-MX" dirty="0"/>
              <a:t>” (</a:t>
            </a:r>
            <a:r>
              <a:rPr lang="es-MX" dirty="0" smtClean="0"/>
              <a:t>Energética</a:t>
            </a:r>
            <a:r>
              <a:rPr lang="es-MX" dirty="0"/>
              <a:t>, en Materia de Competencia </a:t>
            </a:r>
            <a:r>
              <a:rPr lang="es-MX" dirty="0" smtClean="0"/>
              <a:t>Económica</a:t>
            </a:r>
            <a:r>
              <a:rPr lang="es-MX" dirty="0"/>
              <a:t>, Telecomunicaciones y </a:t>
            </a:r>
            <a:r>
              <a:rPr lang="es-MX" dirty="0" smtClean="0"/>
              <a:t>Radiodifusión, Hacendaria</a:t>
            </a:r>
            <a:r>
              <a:rPr lang="es-MX" dirty="0"/>
              <a:t>, </a:t>
            </a:r>
            <a:r>
              <a:rPr lang="es-MX" dirty="0" smtClean="0"/>
              <a:t>Financiera</a:t>
            </a:r>
            <a:r>
              <a:rPr lang="es-MX" dirty="0"/>
              <a:t>, </a:t>
            </a:r>
            <a:r>
              <a:rPr lang="es-MX" dirty="0" smtClean="0"/>
              <a:t>Laboral, Educativa, Político-Electoral</a:t>
            </a:r>
            <a:r>
              <a:rPr lang="es-MX" b="1" dirty="0"/>
              <a:t>, </a:t>
            </a:r>
            <a:r>
              <a:rPr lang="es-MX" dirty="0"/>
              <a:t>en Materia de </a:t>
            </a:r>
            <a:r>
              <a:rPr lang="es-MX" dirty="0" smtClean="0"/>
              <a:t>Transparencia, </a:t>
            </a:r>
            <a:r>
              <a:rPr lang="es-MX" dirty="0"/>
              <a:t>Nueva Ley de </a:t>
            </a:r>
            <a:r>
              <a:rPr lang="es-MX" dirty="0" smtClean="0"/>
              <a:t>Amparo, </a:t>
            </a:r>
            <a:r>
              <a:rPr lang="es-MX" dirty="0"/>
              <a:t>Código Nacional de Procedimientos Penales</a:t>
            </a:r>
            <a:r>
              <a:rPr lang="es-MX" dirty="0" smtClean="0"/>
              <a:t>).</a:t>
            </a:r>
            <a:endParaRPr lang="es-MX" dirty="0" smtClean="0"/>
          </a:p>
          <a:p>
            <a:pPr algn="just">
              <a:spcBef>
                <a:spcPts val="0"/>
              </a:spcBef>
            </a:pPr>
            <a:r>
              <a:rPr lang="es-MX" dirty="0" smtClean="0"/>
              <a:t>Proyecto </a:t>
            </a:r>
            <a:r>
              <a:rPr lang="es-MX" dirty="0"/>
              <a:t>de </a:t>
            </a:r>
            <a:r>
              <a:rPr lang="es-MX" dirty="0" smtClean="0"/>
              <a:t>País </a:t>
            </a:r>
            <a:r>
              <a:rPr lang="es-MX" dirty="0"/>
              <a:t>de </a:t>
            </a:r>
            <a:r>
              <a:rPr lang="es-MX" dirty="0" smtClean="0"/>
              <a:t>Primer </a:t>
            </a:r>
            <a:r>
              <a:rPr lang="es-MX" dirty="0"/>
              <a:t>mundo y una capacidad de ejecución de gobierno de </a:t>
            </a:r>
            <a:r>
              <a:rPr lang="es-MX" dirty="0" smtClean="0"/>
              <a:t>Tercer </a:t>
            </a:r>
            <a:r>
              <a:rPr lang="es-MX" dirty="0" smtClean="0"/>
              <a:t>mundo.</a:t>
            </a:r>
          </a:p>
          <a:p>
            <a:pPr algn="just">
              <a:spcBef>
                <a:spcPts val="0"/>
              </a:spcBef>
            </a:pPr>
            <a:r>
              <a:rPr lang="es-MX" b="1" dirty="0"/>
              <a:t>U</a:t>
            </a:r>
            <a:r>
              <a:rPr lang="es-MX" b="1" dirty="0" smtClean="0"/>
              <a:t>n </a:t>
            </a:r>
            <a:r>
              <a:rPr lang="es-MX" b="1" dirty="0"/>
              <a:t>nuevo México más productivo, competitivo y </a:t>
            </a:r>
            <a:r>
              <a:rPr lang="es-MX" b="1" dirty="0" smtClean="0"/>
              <a:t>próspero</a:t>
            </a:r>
            <a:r>
              <a:rPr lang="es-MX" dirty="0" smtClean="0"/>
              <a:t>.</a:t>
            </a:r>
            <a:endParaRPr lang="es-MX" dirty="0"/>
          </a:p>
          <a:p>
            <a:pPr algn="just">
              <a:spcBef>
                <a:spcPts val="0"/>
              </a:spcBef>
            </a:pPr>
            <a:r>
              <a:rPr lang="es-MX" dirty="0" smtClean="0"/>
              <a:t>Ha </a:t>
            </a:r>
            <a:r>
              <a:rPr lang="es-MX" dirty="0" smtClean="0"/>
              <a:t>costado </a:t>
            </a:r>
            <a:r>
              <a:rPr lang="es-MX" dirty="0"/>
              <a:t>mucho trabajo y esfuerzo </a:t>
            </a:r>
            <a:r>
              <a:rPr lang="es-MX" dirty="0" smtClean="0"/>
              <a:t>y, pese </a:t>
            </a:r>
            <a:r>
              <a:rPr lang="es-MX" dirty="0"/>
              <a:t>a </a:t>
            </a:r>
            <a:r>
              <a:rPr lang="es-MX" dirty="0" smtClean="0"/>
              <a:t>ello, </a:t>
            </a:r>
            <a:r>
              <a:rPr lang="es-MX" dirty="0"/>
              <a:t>no hemos podido superar los grandes rezagos de nuestra sociedad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248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situación política nacional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 smtClean="0"/>
              <a:t>Falta </a:t>
            </a:r>
            <a:r>
              <a:rPr lang="es-MX" dirty="0"/>
              <a:t>de </a:t>
            </a:r>
            <a:r>
              <a:rPr lang="es-MX" dirty="0" smtClean="0"/>
              <a:t>crecimiento.</a:t>
            </a:r>
            <a:endParaRPr lang="es-MX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 smtClean="0"/>
              <a:t>Aumento </a:t>
            </a:r>
            <a:r>
              <a:rPr lang="es-MX" dirty="0"/>
              <a:t>de la deuda y </a:t>
            </a:r>
            <a:r>
              <a:rPr lang="es-MX" dirty="0" smtClean="0"/>
              <a:t>decepción </a:t>
            </a:r>
            <a:r>
              <a:rPr lang="es-MX" dirty="0"/>
              <a:t>de las reformas </a:t>
            </a:r>
            <a:r>
              <a:rPr lang="es-MX" dirty="0" smtClean="0"/>
              <a:t>estructurales. </a:t>
            </a:r>
            <a:endParaRPr lang="es-MX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 smtClean="0"/>
              <a:t>Incremento </a:t>
            </a:r>
            <a:r>
              <a:rPr lang="es-MX" dirty="0" smtClean="0"/>
              <a:t>en</a:t>
            </a:r>
            <a:r>
              <a:rPr lang="es-MX" dirty="0" smtClean="0"/>
              <a:t> </a:t>
            </a:r>
            <a:r>
              <a:rPr lang="es-MX" dirty="0" smtClean="0"/>
              <a:t>los precios de los </a:t>
            </a:r>
            <a:r>
              <a:rPr lang="es-MX" dirty="0" smtClean="0"/>
              <a:t>hidrocarburos. </a:t>
            </a:r>
            <a:r>
              <a:rPr lang="es-MX" dirty="0"/>
              <a:t>La caída de los precios del petróleo.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 smtClean="0"/>
              <a:t>Pérdida </a:t>
            </a:r>
            <a:r>
              <a:rPr lang="es-MX" dirty="0" smtClean="0"/>
              <a:t>del poder adquisitivo, devaluación del peso frente al </a:t>
            </a:r>
            <a:r>
              <a:rPr lang="es-MX" dirty="0" smtClean="0"/>
              <a:t>dólar.</a:t>
            </a:r>
            <a:endParaRPr lang="es-MX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 smtClean="0"/>
              <a:t>Desaceleración de la </a:t>
            </a:r>
            <a:r>
              <a:rPr lang="es-MX" dirty="0"/>
              <a:t>economía </a:t>
            </a:r>
            <a:r>
              <a:rPr lang="es-MX" dirty="0" smtClean="0"/>
              <a:t>Mexicana.</a:t>
            </a:r>
            <a:endParaRPr lang="es-MX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s-MX" dirty="0" smtClean="0"/>
              <a:t>Malestar </a:t>
            </a:r>
            <a:r>
              <a:rPr lang="es-MX" dirty="0"/>
              <a:t>por la situación de la vida </a:t>
            </a:r>
            <a:r>
              <a:rPr lang="es-MX" dirty="0" smtClean="0"/>
              <a:t>política: Desencanto </a:t>
            </a:r>
            <a:r>
              <a:rPr lang="es-MX" dirty="0"/>
              <a:t>hacia los actores políticos y las </a:t>
            </a:r>
            <a:r>
              <a:rPr lang="es-MX" dirty="0" smtClean="0"/>
              <a:t>instituciones.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malestar que prevalece en el País se alimenta de </a:t>
            </a:r>
            <a:r>
              <a:rPr lang="es-MX" dirty="0" smtClean="0"/>
              <a:t>múltiples vertientes, </a:t>
            </a:r>
            <a:r>
              <a:rPr lang="es-MX" dirty="0" smtClean="0"/>
              <a:t>pero </a:t>
            </a:r>
            <a:r>
              <a:rPr lang="es-MX" dirty="0"/>
              <a:t>una que juega un papel </a:t>
            </a:r>
            <a:r>
              <a:rPr lang="es-MX" dirty="0" smtClean="0"/>
              <a:t>central, </a:t>
            </a:r>
            <a:r>
              <a:rPr lang="es-MX" dirty="0"/>
              <a:t>es la sobrevaloración de los alcances de los cambios </a:t>
            </a:r>
            <a:r>
              <a:rPr lang="es-MX" dirty="0" smtClean="0"/>
              <a:t>realizados.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MX" dirty="0" smtClean="0"/>
              <a:t>Signos </a:t>
            </a:r>
            <a:r>
              <a:rPr lang="es-MX" dirty="0"/>
              <a:t>del </a:t>
            </a:r>
            <a:r>
              <a:rPr lang="es-MX" dirty="0" smtClean="0"/>
              <a:t>cambio: </a:t>
            </a:r>
            <a:r>
              <a:rPr lang="es-MX" dirty="0"/>
              <a:t>Se cuenta con elecciones competidas,  pluralismo en los congresos,  equilibrio de poderes,  limitación </a:t>
            </a:r>
            <a:r>
              <a:rPr lang="es-MX" dirty="0" smtClean="0"/>
              <a:t>en </a:t>
            </a:r>
            <a:r>
              <a:rPr lang="es-MX" dirty="0"/>
              <a:t>las atribuciones del </a:t>
            </a:r>
            <a:r>
              <a:rPr lang="es-MX" dirty="0" smtClean="0"/>
              <a:t>Ejecutivo</a:t>
            </a:r>
            <a:r>
              <a:rPr lang="es-MX" dirty="0"/>
              <a:t>,  la labor de la Suprema Corte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162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Problemática y necesidades de la educación superior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277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La educación superior en el </a:t>
            </a:r>
            <a:r>
              <a:rPr lang="es-ES" dirty="0"/>
              <a:t>país </a:t>
            </a:r>
            <a:r>
              <a:rPr lang="es-ES" dirty="0" smtClean="0"/>
              <a:t>vive cambios </a:t>
            </a:r>
            <a:r>
              <a:rPr lang="es-ES" dirty="0"/>
              <a:t>difíciles</a:t>
            </a:r>
            <a:r>
              <a:rPr lang="es-ES" dirty="0" smtClean="0"/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Recortes presupuestales.</a:t>
            </a:r>
            <a:endParaRPr lang="es-ES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Exigencias políticas.</a:t>
            </a:r>
            <a:endParaRPr lang="es-ES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Presiones </a:t>
            </a:r>
            <a:r>
              <a:rPr lang="es-ES" dirty="0"/>
              <a:t>demográficas y </a:t>
            </a:r>
            <a:r>
              <a:rPr lang="es-ES" dirty="0" smtClean="0"/>
              <a:t>sociales.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Cambios </a:t>
            </a:r>
            <a:r>
              <a:rPr lang="es-ES" dirty="0"/>
              <a:t>culturales y educativos </a:t>
            </a:r>
            <a:r>
              <a:rPr lang="es-ES" dirty="0" smtClean="0"/>
              <a:t>y, </a:t>
            </a:r>
            <a:r>
              <a:rPr lang="es-ES" dirty="0"/>
              <a:t>sobre </a:t>
            </a:r>
            <a:r>
              <a:rPr lang="es-ES" dirty="0" smtClean="0"/>
              <a:t>todo, </a:t>
            </a:r>
            <a:r>
              <a:rPr lang="es-ES" dirty="0"/>
              <a:t>los retos de la economía nacional e internacional</a:t>
            </a:r>
            <a:r>
              <a:rPr lang="es-ES" dirty="0" smtClean="0"/>
              <a:t>, que la agobian </a:t>
            </a:r>
            <a:r>
              <a:rPr lang="es-ES" dirty="0"/>
              <a:t>y </a:t>
            </a:r>
            <a:r>
              <a:rPr lang="es-ES" dirty="0" smtClean="0"/>
              <a:t>la orillan </a:t>
            </a:r>
            <a:r>
              <a:rPr lang="es-ES" dirty="0"/>
              <a:t>a </a:t>
            </a:r>
            <a:r>
              <a:rPr lang="es-ES" dirty="0" smtClean="0"/>
              <a:t>tomar decisiones difíciles.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Se le </a:t>
            </a:r>
            <a:r>
              <a:rPr lang="es-ES" dirty="0"/>
              <a:t>exige calidad, </a:t>
            </a:r>
            <a:r>
              <a:rPr lang="es-ES" dirty="0" smtClean="0"/>
              <a:t>se le obliga a </a:t>
            </a:r>
            <a:r>
              <a:rPr lang="es-ES" dirty="0"/>
              <a:t>modernizarse</a:t>
            </a:r>
            <a:r>
              <a:rPr lang="es-ES" dirty="0" smtClean="0"/>
              <a:t>, a ser eficiente;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Se le exige preparar los cuadros </a:t>
            </a:r>
            <a:r>
              <a:rPr lang="es-ES" dirty="0"/>
              <a:t>que requiere el </a:t>
            </a:r>
            <a:r>
              <a:rPr lang="es-ES" dirty="0" smtClean="0"/>
              <a:t>mercado laboral y a desarrollar </a:t>
            </a:r>
            <a:r>
              <a:rPr lang="es-ES" dirty="0"/>
              <a:t>una cultura empresarial, </a:t>
            </a:r>
            <a:endParaRPr lang="es-ES" dirty="0" smtClean="0"/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A evaluarse </a:t>
            </a:r>
            <a:r>
              <a:rPr lang="es-ES" dirty="0"/>
              <a:t>y acreditarse sobre bases </a:t>
            </a:r>
            <a:r>
              <a:rPr lang="es-ES" dirty="0" smtClean="0"/>
              <a:t>sólidas.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s-ES" dirty="0" smtClean="0"/>
              <a:t>Está obligada </a:t>
            </a:r>
            <a:r>
              <a:rPr lang="es-ES" dirty="0"/>
              <a:t>a innovar en sus métodos pedagógicos y en sus procesos de gestión</a:t>
            </a:r>
            <a:r>
              <a:rPr lang="es-ES" dirty="0" smtClean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s-ES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Si </a:t>
            </a:r>
            <a:r>
              <a:rPr lang="es-ES" dirty="0"/>
              <a:t>el conocimiento es </a:t>
            </a:r>
            <a:r>
              <a:rPr lang="es-ES" dirty="0" smtClean="0"/>
              <a:t>el </a:t>
            </a:r>
            <a:r>
              <a:rPr lang="es-ES" dirty="0"/>
              <a:t>eje </a:t>
            </a:r>
            <a:r>
              <a:rPr lang="es-ES" dirty="0" smtClean="0"/>
              <a:t>vertebral </a:t>
            </a:r>
            <a:r>
              <a:rPr lang="es-ES" dirty="0"/>
              <a:t>de las economías globalizadas, corresponde a los sistemas educativos y sobre todo a las universidades generar, proveer y distribuir ese conocimiento </a:t>
            </a:r>
            <a:r>
              <a:rPr lang="es-ES" dirty="0" smtClean="0"/>
              <a:t>indispensable.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908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Problemática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/>
              <a:t>Crecimiento de las </a:t>
            </a:r>
            <a:r>
              <a:rPr lang="es-MX" dirty="0" smtClean="0"/>
              <a:t>instituciones. </a:t>
            </a:r>
            <a:endParaRPr lang="es-MX" dirty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/>
              <a:t>Problemas de </a:t>
            </a:r>
            <a:r>
              <a:rPr lang="es-MX" dirty="0" smtClean="0"/>
              <a:t>financiamiento.</a:t>
            </a:r>
            <a:endParaRPr lang="es-MX" dirty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Presión </a:t>
            </a:r>
            <a:r>
              <a:rPr lang="es-MX" dirty="0"/>
              <a:t>de la demanda social y sus </a:t>
            </a:r>
            <a:r>
              <a:rPr lang="es-MX" dirty="0" smtClean="0"/>
              <a:t>consecuencias.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Inadecuada distribución </a:t>
            </a:r>
            <a:r>
              <a:rPr lang="es-MX" dirty="0"/>
              <a:t>de la </a:t>
            </a:r>
            <a:r>
              <a:rPr lang="es-MX" dirty="0" smtClean="0"/>
              <a:t>población </a:t>
            </a:r>
            <a:r>
              <a:rPr lang="es-MX" dirty="0"/>
              <a:t>de </a:t>
            </a:r>
            <a:r>
              <a:rPr lang="es-MX" dirty="0" smtClean="0"/>
              <a:t>Licenciatura</a:t>
            </a:r>
            <a:r>
              <a:rPr lang="es-MX" dirty="0"/>
              <a:t>. </a:t>
            </a:r>
            <a:endParaRPr lang="es-MX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Falta </a:t>
            </a:r>
            <a:r>
              <a:rPr lang="es-MX" dirty="0"/>
              <a:t>de correspondencia entre la oferta educativa y las necesidades sociales</a:t>
            </a:r>
            <a:r>
              <a:rPr lang="es-MX" dirty="0" smtClean="0"/>
              <a:t>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Falta </a:t>
            </a:r>
            <a:r>
              <a:rPr lang="es-MX" dirty="0"/>
              <a:t>de </a:t>
            </a:r>
            <a:r>
              <a:rPr lang="es-MX" dirty="0" smtClean="0"/>
              <a:t>orientación </a:t>
            </a:r>
            <a:r>
              <a:rPr lang="es-MX" dirty="0"/>
              <a:t>de la </a:t>
            </a:r>
            <a:r>
              <a:rPr lang="es-MX" dirty="0" smtClean="0"/>
              <a:t>investigación </a:t>
            </a:r>
            <a:r>
              <a:rPr lang="es-MX" dirty="0"/>
              <a:t>destinada a resolver problemas prioritarios. </a:t>
            </a:r>
            <a:endParaRPr lang="es-MX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Problemas </a:t>
            </a:r>
            <a:r>
              <a:rPr lang="es-MX" dirty="0"/>
              <a:t>relacionados con la </a:t>
            </a:r>
            <a:r>
              <a:rPr lang="es-MX" dirty="0" smtClean="0"/>
              <a:t>calidad de la educación.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Falta </a:t>
            </a:r>
            <a:r>
              <a:rPr lang="es-MX" dirty="0"/>
              <a:t>de </a:t>
            </a:r>
            <a:r>
              <a:rPr lang="es-MX" dirty="0" smtClean="0"/>
              <a:t>coordinación entre </a:t>
            </a:r>
            <a:r>
              <a:rPr lang="es-MX" dirty="0"/>
              <a:t>las instituciones de </a:t>
            </a:r>
            <a:r>
              <a:rPr lang="es-MX" dirty="0" smtClean="0"/>
              <a:t>educación </a:t>
            </a:r>
            <a:r>
              <a:rPr lang="es-MX" dirty="0"/>
              <a:t>superior. </a:t>
            </a:r>
            <a:endParaRPr lang="es-MX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Limitaciones </a:t>
            </a:r>
            <a:r>
              <a:rPr lang="es-MX" dirty="0"/>
              <a:t>en el </a:t>
            </a:r>
            <a:r>
              <a:rPr lang="es-MX" dirty="0" smtClean="0"/>
              <a:t>diagnóstico, planeación </a:t>
            </a:r>
            <a:r>
              <a:rPr lang="es-MX" dirty="0"/>
              <a:t>y carencia de </a:t>
            </a:r>
            <a:r>
              <a:rPr lang="es-MX" dirty="0" smtClean="0"/>
              <a:t>evaluación.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Problemas </a:t>
            </a:r>
            <a:r>
              <a:rPr lang="es-MX" dirty="0"/>
              <a:t>en la </a:t>
            </a:r>
            <a:r>
              <a:rPr lang="es-MX" dirty="0" smtClean="0"/>
              <a:t>difusión </a:t>
            </a:r>
            <a:r>
              <a:rPr lang="es-MX" dirty="0"/>
              <a:t>cultural y en la </a:t>
            </a:r>
            <a:r>
              <a:rPr lang="es-MX" dirty="0" smtClean="0"/>
              <a:t>extensión </a:t>
            </a:r>
            <a:r>
              <a:rPr lang="es-MX" dirty="0"/>
              <a:t>de servicios.</a:t>
            </a:r>
          </a:p>
        </p:txBody>
      </p:sp>
    </p:spTree>
    <p:extLst>
      <p:ext uri="{BB962C8B-B14F-4D97-AF65-F5344CB8AC3E}">
        <p14:creationId xmlns:p14="http://schemas.microsoft.com/office/powerpoint/2010/main" val="100321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FFC000"/>
                </a:solidFill>
              </a:rPr>
              <a:t>visión crítica y práctica de la Universidad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83568" y="1916832"/>
            <a:ext cx="7924800" cy="4114800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Analizar el estado actual de nuestra Universidad.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Es necesario construir una visión de una institución de educación superior con futuro.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Basada en la investigación científica y educativa.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Con una alta capacidad docente.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Con un sistema robusto de licenciaturas y posgrado.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Vinculada con su entorno social y con otras Instituciones de Educación Superior.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Comprometida con el ejercicio intelectual (formar sociedades del conocimiento, que </a:t>
            </a:r>
            <a:r>
              <a:rPr lang="es-ES" dirty="0" smtClean="0"/>
              <a:t>incluya </a:t>
            </a:r>
            <a:r>
              <a:rPr lang="es-ES" dirty="0"/>
              <a:t>la universalidad de los saberes </a:t>
            </a:r>
            <a:r>
              <a:rPr lang="es-ES" dirty="0" smtClean="0"/>
              <a:t>humanos</a:t>
            </a:r>
            <a:r>
              <a:rPr lang="es-MX" dirty="0" smtClean="0"/>
              <a:t>).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Nuevo </a:t>
            </a:r>
            <a:r>
              <a:rPr lang="es-MX" dirty="0"/>
              <a:t>modelo de </a:t>
            </a:r>
            <a:r>
              <a:rPr lang="es-MX" dirty="0" smtClean="0"/>
              <a:t>financiamiento.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08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Situación actual de la Unidad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La Unidad necesita lograr un crecimiento integral.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Debe optimizar los recursos.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Certificar los planes de estudio de Licenciatura y Posgrado.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Incrementar la matricula y eficiencia terminal.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Reducir el número de reprobados (eliminar cuellos de botella).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Es necesario diversificar y aumentar la contratación de profesores.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Necesita consolidar el quehacer universitario.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Apropiarse de la Visión y la Misión.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Aplicar claramente los valores y ejes rectores.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Integrarse como comunidad.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934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3799" y="116632"/>
            <a:ext cx="7994848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Motivos y  Razones PARA OCUPAR EL CARGO DE RECTOR DE LA UNIDAD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3799" y="1556792"/>
            <a:ext cx="7924800" cy="4277072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He adquirido experiencia en gestión.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Puedo aportar ideas para mejorar el desempeño en Docencia e Investigación.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Reconozco las fortalezas y debilidades de la Unidad.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He identificado las dificultades y las necesidades.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/>
              <a:t>Conozco </a:t>
            </a:r>
            <a:r>
              <a:rPr lang="es-MX" dirty="0" smtClean="0"/>
              <a:t> el </a:t>
            </a:r>
            <a:r>
              <a:rPr lang="es-MX" dirty="0"/>
              <a:t>camino </a:t>
            </a:r>
            <a:r>
              <a:rPr lang="es-MX" dirty="0" smtClean="0"/>
              <a:t>para avanzar en su solución y cuento con las herramientas necesarias.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Puedo desempeñar el trabajo de manera óptima.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La posición, es el lugar propicio para impulsar cambios para la mejora de la Docencia y la Investigación.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Es un cargo que asumiría con total responsabilidad y compromiso.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MX" dirty="0" smtClean="0"/>
              <a:t>Me considero receptivo a las propuestas y comentarios de la comunidad, y propiciaría un ambiente cordial, incluyente y de respeto.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570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4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Propuestas consideradas en EL programa de trabajo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632848" cy="4114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En términos de </a:t>
            </a:r>
            <a:r>
              <a:rPr lang="es-MX" dirty="0"/>
              <a:t>las actividades sustantivas de la Universidad: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Docencia</a:t>
            </a:r>
            <a:r>
              <a:rPr lang="es-MX" dirty="0"/>
              <a:t>, </a:t>
            </a:r>
          </a:p>
          <a:p>
            <a:r>
              <a:rPr lang="es-MX" dirty="0"/>
              <a:t>Investigación, y </a:t>
            </a:r>
          </a:p>
          <a:p>
            <a:r>
              <a:rPr lang="es-MX" dirty="0"/>
              <a:t>Difusión y Preservación de la Cultura.</a:t>
            </a:r>
          </a:p>
          <a:p>
            <a:endParaRPr lang="es-MX" dirty="0" smtClean="0"/>
          </a:p>
          <a:p>
            <a:r>
              <a:rPr lang="es-MX" dirty="0"/>
              <a:t>Sustentabilidad, </a:t>
            </a:r>
          </a:p>
          <a:p>
            <a:r>
              <a:rPr lang="es-MX" dirty="0"/>
              <a:t>Responsabilidad Social, e</a:t>
            </a:r>
          </a:p>
          <a:p>
            <a:r>
              <a:rPr lang="es-MX" dirty="0"/>
              <a:t>Integración de la Comunidad.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57690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2525</TotalTime>
  <Words>1538</Words>
  <Application>Microsoft Office PowerPoint</Application>
  <PresentationFormat>Presentación en pantalla (4:3)</PresentationFormat>
  <Paragraphs>124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Arial Narrow</vt:lpstr>
      <vt:lpstr>Calibri</vt:lpstr>
      <vt:lpstr>Horizonte</vt:lpstr>
      <vt:lpstr>Motivos y Razones para ocupar el cargo de RECTOR DE LA UNIDAD CUAJIMALPA</vt:lpstr>
      <vt:lpstr>Puntos de vista, sobre la situación política nacional</vt:lpstr>
      <vt:lpstr>situación política nacional</vt:lpstr>
      <vt:lpstr>Problemática y necesidades de la educación superior</vt:lpstr>
      <vt:lpstr>Problemática</vt:lpstr>
      <vt:lpstr>visión crítica y práctica de la Universidad</vt:lpstr>
      <vt:lpstr>Situación actual de la Unidad</vt:lpstr>
      <vt:lpstr>Motivos y  Razones PARA OCUPAR EL CARGO DE RECTOR DE LA UNIDAD</vt:lpstr>
      <vt:lpstr>Propuestas consideradas en EL programa de trabajo</vt:lpstr>
      <vt:lpstr>Mi programa de trabajo está orientado hacia:</vt:lpstr>
      <vt:lpstr>Plan estratégico: Propuestas</vt:lpstr>
      <vt:lpstr>Reflexiones finales</vt:lpstr>
      <vt:lpstr>Gracias</vt:lpstr>
      <vt:lpstr>Formas de financiamiento</vt:lpstr>
      <vt:lpstr>PFCE (antes pIFI)</vt:lpstr>
      <vt:lpstr>Convocatorias para apoyar proyectos de investigación en universidades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Mauricio</dc:creator>
  <cp:lastModifiedBy>SU-ASec01</cp:lastModifiedBy>
  <cp:revision>59</cp:revision>
  <dcterms:created xsi:type="dcterms:W3CDTF">2013-07-04T19:10:27Z</dcterms:created>
  <dcterms:modified xsi:type="dcterms:W3CDTF">2017-03-16T21:28:16Z</dcterms:modified>
</cp:coreProperties>
</file>