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88" r:id="rId3"/>
    <p:sldId id="285" r:id="rId4"/>
    <p:sldId id="287" r:id="rId5"/>
    <p:sldId id="289" r:id="rId6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4078" autoAdjust="0"/>
    <p:restoredTop sz="94852"/>
  </p:normalViewPr>
  <p:slideViewPr>
    <p:cSldViewPr snapToGrid="0">
      <p:cViewPr varScale="1">
        <p:scale>
          <a:sx n="88" d="100"/>
          <a:sy n="88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7755D-2A93-4E32-A8F4-93A120C87176}" type="datetimeFigureOut">
              <a:rPr lang="es-MX" smtClean="0"/>
              <a:t>30/05/2017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F7338-C3DC-4B27-9C1D-76491587B7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3086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38B9E-0714-4AB8-BCF9-239377D99B98}" type="datetimeFigureOut">
              <a:rPr lang="es-MX" smtClean="0"/>
              <a:t>30/05/2017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83F9-D4DA-4A8B-AF50-180F75E5AA86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Imagen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1155" y="118638"/>
            <a:ext cx="3309650" cy="9020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3107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38B9E-0714-4AB8-BCF9-239377D99B98}" type="datetimeFigureOut">
              <a:rPr lang="es-MX" smtClean="0"/>
              <a:t>30/05/2017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83F9-D4DA-4A8B-AF50-180F75E5AA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2093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38B9E-0714-4AB8-BCF9-239377D99B98}" type="datetimeFigureOut">
              <a:rPr lang="es-MX" smtClean="0"/>
              <a:t>30/05/2017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83F9-D4DA-4A8B-AF50-180F75E5AA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4832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4681" y="1037907"/>
            <a:ext cx="10893725" cy="463090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38B9E-0714-4AB8-BCF9-239377D99B98}" type="datetimeFigureOut">
              <a:rPr lang="es-MX" smtClean="0"/>
              <a:t>30/05/2017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83F9-D4DA-4A8B-AF50-180F75E5AA86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Imagen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1155" y="118638"/>
            <a:ext cx="3309650" cy="9020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5901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38B9E-0714-4AB8-BCF9-239377D99B98}" type="datetimeFigureOut">
              <a:rPr lang="es-MX" smtClean="0"/>
              <a:t>30/05/2017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83F9-D4DA-4A8B-AF50-180F75E5AA86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Imagen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1155" y="118638"/>
            <a:ext cx="3309650" cy="9020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7961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38B9E-0714-4AB8-BCF9-239377D99B98}" type="datetimeFigureOut">
              <a:rPr lang="es-MX" smtClean="0"/>
              <a:t>30/05/2017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83F9-D4DA-4A8B-AF50-180F75E5AA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9523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38B9E-0714-4AB8-BCF9-239377D99B98}" type="datetimeFigureOut">
              <a:rPr lang="es-MX" smtClean="0"/>
              <a:t>30/05/2017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83F9-D4DA-4A8B-AF50-180F75E5AA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8013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38B9E-0714-4AB8-BCF9-239377D99B98}" type="datetimeFigureOut">
              <a:rPr lang="es-MX" smtClean="0"/>
              <a:t>30/05/2017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83F9-D4DA-4A8B-AF50-180F75E5AA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8900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38B9E-0714-4AB8-BCF9-239377D99B98}" type="datetimeFigureOut">
              <a:rPr lang="es-MX" smtClean="0"/>
              <a:t>30/05/2017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83F9-D4DA-4A8B-AF50-180F75E5AA86}" type="slidenum">
              <a:rPr lang="es-MX" smtClean="0"/>
              <a:t>‹Nº›</a:t>
            </a:fld>
            <a:endParaRPr lang="es-MX"/>
          </a:p>
        </p:txBody>
      </p:sp>
      <p:pic>
        <p:nvPicPr>
          <p:cNvPr id="5" name="Imagen 4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1155" y="118638"/>
            <a:ext cx="3309650" cy="9020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3452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38B9E-0714-4AB8-BCF9-239377D99B98}" type="datetimeFigureOut">
              <a:rPr lang="es-MX" smtClean="0"/>
              <a:t>30/05/2017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83F9-D4DA-4A8B-AF50-180F75E5AA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6786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38B9E-0714-4AB8-BCF9-239377D99B98}" type="datetimeFigureOut">
              <a:rPr lang="es-MX" smtClean="0"/>
              <a:t>30/05/2017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83F9-D4DA-4A8B-AF50-180F75E5AA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1068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2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38B9E-0714-4AB8-BCF9-239377D99B98}" type="datetimeFigureOut">
              <a:rPr lang="es-MX" smtClean="0"/>
              <a:t>30/05/2017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D83F9-D4DA-4A8B-AF50-180F75E5AA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086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CuadroTexto"/>
          <p:cNvSpPr txBox="1"/>
          <p:nvPr/>
        </p:nvSpPr>
        <p:spPr>
          <a:xfrm>
            <a:off x="426128" y="6229290"/>
            <a:ext cx="11301274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endParaRPr lang="es-MX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985421" y="5028148"/>
            <a:ext cx="9960746" cy="8320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s-MX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985421" y="3414020"/>
            <a:ext cx="9960746" cy="903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1493879" y="1966220"/>
            <a:ext cx="9165771" cy="2895600"/>
          </a:xfrm>
        </p:spPr>
        <p:txBody>
          <a:bodyPr>
            <a:noAutofit/>
          </a:bodyPr>
          <a:lstStyle/>
          <a:p>
            <a:r>
              <a:rPr lang="es-ES" sz="3000" b="1" dirty="0">
                <a:latin typeface="Arial" panose="020B0604020202020204" pitchFamily="34" charset="0"/>
                <a:ea typeface="Times New Roman" panose="02020603050405020304" pitchFamily="18" charset="0"/>
              </a:rPr>
              <a:t>Comisión encargada de revisar el Plan de Desarrollo Institucional 2012-2024 de la Unidad Cuajimalpa y proponer, en su caso, las actualizaciones que considere pertinentes, así como del análisis del avance de los indicadores presentados en el informe del Rector de la Unidad correspondiente a 2015</a:t>
            </a:r>
            <a:endParaRPr lang="es-MX" sz="3000" dirty="0"/>
          </a:p>
        </p:txBody>
      </p:sp>
    </p:spTree>
    <p:extLst>
      <p:ext uri="{BB962C8B-B14F-4D97-AF65-F5344CB8AC3E}">
        <p14:creationId xmlns:p14="http://schemas.microsoft.com/office/powerpoint/2010/main" val="270761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PDI 2012-2024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s-MX" sz="2600" b="1" dirty="0">
                <a:solidFill>
                  <a:prstClr val="black"/>
                </a:solidFill>
              </a:rPr>
              <a:t>Está conformado de cuatro grandes apartados:</a:t>
            </a:r>
          </a:p>
          <a:p>
            <a:pPr marL="571500" lvl="0" indent="-571500">
              <a:buFont typeface="Arial" panose="020B0604020202020204" pitchFamily="34" charset="0"/>
              <a:buAutoNum type="romanUcPeriod"/>
            </a:pPr>
            <a:r>
              <a:rPr lang="es-MX" sz="2600" b="1" dirty="0">
                <a:solidFill>
                  <a:prstClr val="black"/>
                </a:solidFill>
              </a:rPr>
              <a:t>El contexto de la Unidad Cuajimalpa</a:t>
            </a:r>
          </a:p>
          <a:p>
            <a:pPr marL="571500" lvl="0" indent="-571500" algn="just">
              <a:buFont typeface="Arial" panose="020B0604020202020204" pitchFamily="34" charset="0"/>
              <a:buAutoNum type="romanUcPeriod"/>
            </a:pPr>
            <a:r>
              <a:rPr lang="es-MX" sz="2600" b="1" dirty="0">
                <a:solidFill>
                  <a:prstClr val="black"/>
                </a:solidFill>
              </a:rPr>
              <a:t>El escenario de partida. Un diagnóstico de la situación actual de la Unidad Cuajimalpa de la UAM y los retos que enfrenta en el desarrollo de su proyecto académico para el logro de la Visión 2024.</a:t>
            </a:r>
          </a:p>
          <a:p>
            <a:pPr marL="571500" lvl="0" indent="-571500" algn="just">
              <a:buFont typeface="Arial" panose="020B0604020202020204" pitchFamily="34" charset="0"/>
              <a:buAutoNum type="romanUcPeriod"/>
            </a:pPr>
            <a:r>
              <a:rPr lang="es-MX" sz="2600" b="1" dirty="0">
                <a:solidFill>
                  <a:prstClr val="black"/>
                </a:solidFill>
              </a:rPr>
              <a:t>Marco Axiológico de la Unidad Cuajimalpa y Ejes rectores del quehacer institucional</a:t>
            </a:r>
          </a:p>
          <a:p>
            <a:pPr marL="571500" lvl="0" indent="-571500" algn="just">
              <a:buFont typeface="Arial" panose="020B0604020202020204" pitchFamily="34" charset="0"/>
              <a:buAutoNum type="romanUcPeriod"/>
            </a:pPr>
            <a:r>
              <a:rPr lang="es-MX" sz="2600" b="1" dirty="0">
                <a:solidFill>
                  <a:prstClr val="black"/>
                </a:solidFill>
              </a:rPr>
              <a:t>El escenario de llegada. La visión 2024, objetivos estratégicos, programas institucionales prioritarios y estrategias para su implementación.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19752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>
              <a:spcBef>
                <a:spcPts val="1000"/>
              </a:spcBef>
            </a:pPr>
            <a:r>
              <a:rPr lang="es-MX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Desarrollo del trabajo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sz="2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Comisión se ha reunido en </a:t>
            </a:r>
            <a:r>
              <a:rPr lang="es-MX" sz="24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34 </a:t>
            </a:r>
            <a:r>
              <a:rPr lang="es-MX" sz="2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ocasiones.</a:t>
            </a:r>
          </a:p>
          <a:p>
            <a:pPr marL="0" indent="0">
              <a:buNone/>
            </a:pPr>
            <a:endParaRPr lang="es-MX" sz="2400" b="1" dirty="0" smtClean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MX" sz="24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Asimismo </a:t>
            </a:r>
            <a:r>
              <a:rPr lang="es-MX" sz="2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para avanzar en el análisis del documento, se conformaron subcomisiones, las cuales se reunieron </a:t>
            </a:r>
            <a:r>
              <a:rPr lang="es-MX" sz="24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en distintos momentos para la atención de temática concretas en más </a:t>
            </a:r>
            <a:r>
              <a:rPr lang="es-MX" sz="2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 tres ocasiones cada una</a:t>
            </a:r>
            <a:r>
              <a:rPr lang="es-MX" sz="24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s-MX" sz="2400" b="1" dirty="0" smtClean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s-MX" sz="24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Además se ha trabajado con la Coordinación de Planeación y Vinculación en la actualización de la información generada en la Unidad hasta 2016.</a:t>
            </a:r>
          </a:p>
          <a:p>
            <a:pPr marL="0" indent="0">
              <a:buNone/>
            </a:pPr>
            <a:endParaRPr lang="es-MX" sz="2400" b="1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s-MX" sz="2400" b="1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51225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MX" sz="2600" b="1" dirty="0"/>
              <a:t>Se actualizó la información del contexto </a:t>
            </a:r>
            <a:r>
              <a:rPr lang="es-MX" sz="2600" b="1" dirty="0" smtClean="0"/>
              <a:t>externo de la Unidad al 2016.</a:t>
            </a:r>
            <a:endParaRPr lang="es-MX" sz="2600" b="1" dirty="0"/>
          </a:p>
          <a:p>
            <a:pPr marL="631825" indent="-360363"/>
            <a:r>
              <a:rPr lang="es-MX" sz="2600" b="1" dirty="0" smtClean="0"/>
              <a:t>Se </a:t>
            </a:r>
            <a:r>
              <a:rPr lang="es-MX" sz="2600" b="1" dirty="0"/>
              <a:t>amplió y precisó información </a:t>
            </a:r>
            <a:r>
              <a:rPr lang="es-MX" sz="2600" b="1" dirty="0" smtClean="0"/>
              <a:t>a partir del origen de los alumnos, principalmente del poniente de la ZMVM.</a:t>
            </a:r>
          </a:p>
          <a:p>
            <a:pPr marL="271462" indent="0">
              <a:buNone/>
            </a:pPr>
            <a:endParaRPr lang="es-MX" sz="26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s-MX" sz="2600" b="1" dirty="0" smtClean="0"/>
              <a:t>Se </a:t>
            </a:r>
            <a:r>
              <a:rPr lang="es-MX" sz="2600" b="1" dirty="0"/>
              <a:t>integró la información generada por la Unidad del 2012 al 2016</a:t>
            </a:r>
            <a:r>
              <a:rPr lang="es-MX" sz="2600" b="1" dirty="0" smtClean="0"/>
              <a:t>.</a:t>
            </a:r>
          </a:p>
          <a:p>
            <a:pPr marL="631825" indent="-457200"/>
            <a:r>
              <a:rPr lang="es-MX" sz="2600" b="1" dirty="0" smtClean="0"/>
              <a:t>Programas de apoyo a la formación de los alumnos: SAE, PIU, PAEA, enseñanza de lenguas, becas, entre otros.</a:t>
            </a:r>
          </a:p>
          <a:p>
            <a:pPr marL="631825" indent="-457200"/>
            <a:r>
              <a:rPr lang="es-MX" sz="2600" b="1" dirty="0" smtClean="0"/>
              <a:t>Demanda de aspirantes, matrícula, tasa de retención, eficiencia terminal y titulación.</a:t>
            </a:r>
            <a:endParaRPr lang="es-MX" sz="2600" b="1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3414783" y="1183180"/>
            <a:ext cx="3541867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s-MX" sz="2800" b="1" dirty="0" smtClean="0">
                <a:solidFill>
                  <a:prstClr val="black"/>
                </a:solidFill>
              </a:rPr>
              <a:t>Actividades relevantes</a:t>
            </a:r>
            <a:endParaRPr lang="es-MX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757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.</a:t>
            </a:r>
            <a:endParaRPr lang="es-MX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31825" lvl="0" indent="-360363" algn="just"/>
            <a:r>
              <a:rPr lang="es-MX" sz="2600" b="1" dirty="0" smtClean="0">
                <a:solidFill>
                  <a:prstClr val="black"/>
                </a:solidFill>
              </a:rPr>
              <a:t>Personal académico, grupos de investigación.</a:t>
            </a:r>
          </a:p>
          <a:p>
            <a:pPr marL="631825" lvl="0" indent="-360363" algn="just"/>
            <a:r>
              <a:rPr lang="es-MX" sz="2600" b="1" dirty="0" smtClean="0">
                <a:solidFill>
                  <a:prstClr val="black"/>
                </a:solidFill>
              </a:rPr>
              <a:t>Colaboración académica.</a:t>
            </a:r>
          </a:p>
          <a:p>
            <a:pPr marL="631825" lvl="0" indent="-360363" algn="just"/>
            <a:r>
              <a:rPr lang="es-MX" sz="2600" b="1" dirty="0" smtClean="0">
                <a:solidFill>
                  <a:prstClr val="black"/>
                </a:solidFill>
              </a:rPr>
              <a:t>Preservación y difusión de la cultura</a:t>
            </a:r>
            <a:r>
              <a:rPr lang="es-MX" sz="2600" b="1" dirty="0" smtClean="0">
                <a:solidFill>
                  <a:prstClr val="black"/>
                </a:solidFill>
              </a:rPr>
              <a:t>.</a:t>
            </a:r>
          </a:p>
          <a:p>
            <a:pPr marL="631825" lvl="0" indent="-360363" algn="just"/>
            <a:endParaRPr lang="es-MX" sz="2600" b="1" dirty="0" smtClean="0">
              <a:solidFill>
                <a:prstClr val="black"/>
              </a:solidFill>
            </a:endParaRPr>
          </a:p>
          <a:p>
            <a:pPr marL="358775" lvl="0" indent="-358775" algn="just">
              <a:buFont typeface="Wingdings" panose="05000000000000000000" pitchFamily="2" charset="2"/>
              <a:buChar char="Ø"/>
            </a:pPr>
            <a:r>
              <a:rPr lang="es-MX" sz="2600" b="1" dirty="0" smtClean="0">
                <a:solidFill>
                  <a:prstClr val="black"/>
                </a:solidFill>
              </a:rPr>
              <a:t>Se </a:t>
            </a:r>
            <a:r>
              <a:rPr lang="es-MX" sz="2600" b="1" dirty="0">
                <a:solidFill>
                  <a:prstClr val="black"/>
                </a:solidFill>
              </a:rPr>
              <a:t>revisaron y modificaron los objetivos estratégicos, estrategias e indicadores, a fin de hacerlas acordes con el contexto actual de la Unidad</a:t>
            </a:r>
            <a:r>
              <a:rPr lang="es-MX" sz="2600" b="1" dirty="0" smtClean="0">
                <a:solidFill>
                  <a:prstClr val="black"/>
                </a:solidFill>
              </a:rPr>
              <a:t>.</a:t>
            </a:r>
          </a:p>
          <a:p>
            <a:pPr marL="631825" lvl="0" indent="-360363" algn="just"/>
            <a:r>
              <a:rPr lang="es-MX" sz="2600" b="1" dirty="0" smtClean="0">
                <a:solidFill>
                  <a:prstClr val="black"/>
                </a:solidFill>
              </a:rPr>
              <a:t>Se reformularon los objetivos estratégicos.</a:t>
            </a:r>
          </a:p>
          <a:p>
            <a:pPr marL="631825" lvl="0" indent="-360363" algn="just"/>
            <a:r>
              <a:rPr lang="es-MX" sz="2600" b="1" dirty="0" smtClean="0">
                <a:solidFill>
                  <a:prstClr val="black"/>
                </a:solidFill>
              </a:rPr>
              <a:t>Se reestructuraron y crearon nuevas estrategias.</a:t>
            </a:r>
          </a:p>
          <a:p>
            <a:pPr marL="631825" lvl="0" indent="-360363" algn="just"/>
            <a:r>
              <a:rPr lang="es-MX" sz="2600" b="1" dirty="0" smtClean="0">
                <a:solidFill>
                  <a:prstClr val="black"/>
                </a:solidFill>
              </a:rPr>
              <a:t>Se actualizaron los valores de los indicadores y se establecieron nuevos. </a:t>
            </a:r>
          </a:p>
          <a:p>
            <a:pPr lvl="0" algn="just"/>
            <a:endParaRPr lang="es-MX" sz="2600" b="1" dirty="0">
              <a:solidFill>
                <a:prstClr val="black"/>
              </a:solidFill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92958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2079</TotalTime>
  <Words>361</Words>
  <Application>Microsoft Office PowerPoint</Application>
  <PresentationFormat>Panorámica</PresentationFormat>
  <Paragraphs>33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Times New Roman</vt:lpstr>
      <vt:lpstr>Wingdings</vt:lpstr>
      <vt:lpstr>Tema de Office</vt:lpstr>
      <vt:lpstr>Comisión encargada de revisar el Plan de Desarrollo Institucional 2012-2024 de la Unidad Cuajimalpa y proponer, en su caso, las actualizaciones que considere pertinentes, así como del análisis del avance de los indicadores presentados en el informe del Rector de la Unidad correspondiente a 2015</vt:lpstr>
      <vt:lpstr>PDI 2012-2024 </vt:lpstr>
      <vt:lpstr>Desarrollo del trabajo</vt:lpstr>
      <vt:lpstr> </vt:lpstr>
      <vt:lpstr>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Interdisciplinario de Desarrollo Sustentable (PIDS) Informe Anual 2015</dc:title>
  <dc:creator>SU-ASec01</dc:creator>
  <cp:lastModifiedBy>SU-OTCA01</cp:lastModifiedBy>
  <cp:revision>137</cp:revision>
  <cp:lastPrinted>2017-05-30T15:33:54Z</cp:lastPrinted>
  <dcterms:created xsi:type="dcterms:W3CDTF">2015-11-11T16:41:33Z</dcterms:created>
  <dcterms:modified xsi:type="dcterms:W3CDTF">2017-05-30T15:34:15Z</dcterms:modified>
</cp:coreProperties>
</file>