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2" r:id="rId5"/>
    <p:sldId id="263" r:id="rId6"/>
    <p:sldId id="257" r:id="rId7"/>
    <p:sldId id="258" r:id="rId8"/>
    <p:sldId id="264" r:id="rId9"/>
  </p:sldIdLst>
  <p:sldSz cx="9144000" cy="6858000" type="screen4x3"/>
  <p:notesSz cx="70104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image" Target="../media/image2.jpeg"/><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MX"/>
  <c:roundedCorners val="1"/>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30"/>
      <c:rotY val="0"/>
      <c:rAngAx val="0"/>
      <c:perspective val="30"/>
    </c:view3D>
    <c:floor>
      <c:thickness val="0"/>
    </c:floor>
    <c:sideWall>
      <c:thickness val="0"/>
    </c:sideWall>
    <c:backWall>
      <c:thickness val="0"/>
    </c:backWall>
    <c:plotArea>
      <c:layout/>
      <c:pie3DChart>
        <c:varyColors val="1"/>
        <c:ser>
          <c:idx val="0"/>
          <c:order val="0"/>
          <c:spPr>
            <a:solidFill>
              <a:schemeClr val="accent3">
                <a:lumMod val="60000"/>
                <a:lumOff val="40000"/>
              </a:schemeClr>
            </a:solidFill>
          </c:spPr>
          <c:explosion val="25"/>
          <c:dPt>
            <c:idx val="0"/>
            <c:bubble3D val="0"/>
            <c:spPr>
              <a:solidFill>
                <a:schemeClr val="accent5">
                  <a:lumMod val="75000"/>
                </a:schemeClr>
              </a:solidFill>
            </c:spPr>
          </c:dPt>
          <c:dPt>
            <c:idx val="1"/>
            <c:bubble3D val="0"/>
            <c:spPr>
              <a:solidFill>
                <a:schemeClr val="accent4">
                  <a:lumMod val="75000"/>
                </a:schemeClr>
              </a:solidFill>
            </c:spPr>
          </c:dPt>
          <c:dLbls>
            <c:dLbl>
              <c:idx val="0"/>
              <c:layout>
                <c:manualLayout>
                  <c:x val="-0.22659897200349957"/>
                  <c:y val="3.4640565762613006E-2"/>
                </c:manualLayout>
              </c:layout>
              <c:showLegendKey val="1"/>
              <c:showVal val="1"/>
              <c:showCatName val="0"/>
              <c:showSerName val="0"/>
              <c:showPercent val="0"/>
              <c:showBubbleSize val="0"/>
            </c:dLbl>
            <c:txPr>
              <a:bodyPr/>
              <a:lstStyle/>
              <a:p>
                <a:pPr>
                  <a:defRPr sz="1100" b="1" i="0" baseline="0">
                    <a:solidFill>
                      <a:schemeClr val="bg1"/>
                    </a:solidFill>
                  </a:defRPr>
                </a:pPr>
                <a:endParaRPr lang="es-MX"/>
              </a:p>
            </c:txPr>
            <c:showLegendKey val="1"/>
            <c:showVal val="1"/>
            <c:showCatName val="0"/>
            <c:showSerName val="0"/>
            <c:showPercent val="0"/>
            <c:showBubbleSize val="0"/>
            <c:showLeaderLines val="1"/>
          </c:dLbls>
          <c:cat>
            <c:strRef>
              <c:f>Hoja1!$J$12:$J$13</c:f>
              <c:strCache>
                <c:ptCount val="2"/>
                <c:pt idx="0">
                  <c:v>OPERACIÓN</c:v>
                </c:pt>
                <c:pt idx="1">
                  <c:v>INVESTIGACIÓN</c:v>
                </c:pt>
              </c:strCache>
            </c:strRef>
          </c:cat>
          <c:val>
            <c:numRef>
              <c:f>Hoja1!$K$12:$K$13</c:f>
              <c:numCache>
                <c:formatCode>_("$"* #,##0.00_);_("$"* \(#,##0.00\);_("$"* "-"??_);_(@_)</c:formatCode>
                <c:ptCount val="2"/>
                <c:pt idx="0">
                  <c:v>282660</c:v>
                </c:pt>
                <c:pt idx="1">
                  <c:v>460340</c:v>
                </c:pt>
              </c:numCache>
            </c:numRef>
          </c:val>
        </c:ser>
        <c:dLbls>
          <c:showLegendKey val="0"/>
          <c:showVal val="0"/>
          <c:showCatName val="0"/>
          <c:showSerName val="0"/>
          <c:showPercent val="0"/>
          <c:showBubbleSize val="0"/>
          <c:showLeaderLines val="1"/>
        </c:dLbls>
      </c:pie3DChart>
    </c:plotArea>
    <c:legend>
      <c:legendPos val="r"/>
      <c:layout/>
      <c:overlay val="0"/>
    </c:legend>
    <c:plotVisOnly val="1"/>
    <c:dispBlanksAs val="gap"/>
    <c:showDLblsOverMax val="0"/>
  </c:chart>
  <c:spPr>
    <a:blipFill>
      <a:blip xmlns:r="http://schemas.openxmlformats.org/officeDocument/2006/relationships" r:embed="rId2"/>
      <a:tile tx="0" ty="0" sx="100000" sy="100000" flip="none" algn="tl"/>
    </a:blipFill>
    <a:ln w="50800" cmpd="sng">
      <a:solidFill>
        <a:schemeClr val="accent2">
          <a:lumMod val="60000"/>
          <a:lumOff val="40000"/>
        </a:schemeClr>
      </a:solidFill>
    </a:ln>
    <a:effectLst>
      <a:softEdge rad="63500"/>
    </a:effectLst>
  </c:spPr>
  <c:externalData r:id="rId3">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1B828DF-C30E-4634-8D41-6E2D67A92FFB}" type="datetimeFigureOut">
              <a:rPr lang="es-MX" smtClean="0"/>
              <a:t>07/11/2017</a:t>
            </a:fld>
            <a:endParaRPr lang="es-MX"/>
          </a:p>
        </p:txBody>
      </p:sp>
      <p:sp>
        <p:nvSpPr>
          <p:cNvPr id="5" name="Footer Placeholder 4"/>
          <p:cNvSpPr>
            <a:spLocks noGrp="1"/>
          </p:cNvSpPr>
          <p:nvPr>
            <p:ph type="ftr" sz="quarter" idx="11"/>
          </p:nvPr>
        </p:nvSpPr>
        <p:spPr/>
        <p:txBody>
          <a:bodyPr/>
          <a:lstStyle/>
          <a:p>
            <a:endParaRPr lang="es-MX"/>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E2431E89-336A-4AC2-B918-A1698C4A60CE}" type="slidenum">
              <a:rPr lang="es-MX" smtClean="0"/>
              <a:t>‹Nº›</a:t>
            </a:fld>
            <a:endParaRPr lang="es-MX"/>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1B828DF-C30E-4634-8D41-6E2D67A92FFB}" type="datetimeFigureOut">
              <a:rPr lang="es-MX" smtClean="0"/>
              <a:t>07/11/2017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431E89-336A-4AC2-B918-A1698C4A60CE}"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1B828DF-C30E-4634-8D41-6E2D67A92FFB}" type="datetimeFigureOut">
              <a:rPr lang="es-MX" smtClean="0"/>
              <a:t>07/11/2017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431E89-336A-4AC2-B918-A1698C4A60CE}"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1B828DF-C30E-4634-8D41-6E2D67A92FFB}" type="datetimeFigureOut">
              <a:rPr lang="es-MX" smtClean="0"/>
              <a:t>07/11/2017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431E89-336A-4AC2-B918-A1698C4A60CE}"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1B828DF-C30E-4634-8D41-6E2D67A92FFB}" type="datetimeFigureOut">
              <a:rPr lang="es-MX" smtClean="0"/>
              <a:t>07/11/2017</a:t>
            </a:fld>
            <a:endParaRPr lang="es-MX"/>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431E89-336A-4AC2-B918-A1698C4A60CE}" type="slidenum">
              <a:rPr lang="es-MX" smtClean="0"/>
              <a:t>‹Nº›</a:t>
            </a:fld>
            <a:endParaRPr lang="es-MX"/>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s-ES" smtClean="0"/>
              <a:t>Haga clic para modificar el estilo de título del patrón</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1B828DF-C30E-4634-8D41-6E2D67A92FFB}" type="datetimeFigureOut">
              <a:rPr lang="es-MX" smtClean="0"/>
              <a:t>07/11/2017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431E89-336A-4AC2-B918-A1698C4A60CE}"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1B828DF-C30E-4634-8D41-6E2D67A92FFB}" type="datetimeFigureOut">
              <a:rPr lang="es-MX" smtClean="0"/>
              <a:t>07/11/2017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431E89-336A-4AC2-B918-A1698C4A60CE}"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E1B828DF-C30E-4634-8D41-6E2D67A92FFB}" type="datetimeFigureOut">
              <a:rPr lang="es-MX" smtClean="0"/>
              <a:t>07/11/2017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431E89-336A-4AC2-B918-A1698C4A60CE}"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1B828DF-C30E-4634-8D41-6E2D67A92FFB}" type="datetimeFigureOut">
              <a:rPr lang="es-MX" smtClean="0"/>
              <a:t>07/11/2017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431E89-336A-4AC2-B918-A1698C4A60CE}"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1B828DF-C30E-4634-8D41-6E2D67A92FFB}" type="datetimeFigureOut">
              <a:rPr lang="es-MX" smtClean="0"/>
              <a:t>07/11/2017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431E89-336A-4AC2-B918-A1698C4A60CE}" type="slidenum">
              <a:rPr lang="es-MX" smtClean="0"/>
              <a:t>‹Nº›</a:t>
            </a:fld>
            <a:endParaRPr lang="es-MX"/>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s-ES" smtClean="0"/>
              <a:t>Haga clic para modificar el estilo de título del patrón</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5" name="Date Placeholder 4"/>
          <p:cNvSpPr>
            <a:spLocks noGrp="1"/>
          </p:cNvSpPr>
          <p:nvPr>
            <p:ph type="dt" sz="half" idx="10"/>
          </p:nvPr>
        </p:nvSpPr>
        <p:spPr/>
        <p:txBody>
          <a:bodyPr/>
          <a:lstStyle/>
          <a:p>
            <a:fld id="{E1B828DF-C30E-4634-8D41-6E2D67A92FFB}" type="datetimeFigureOut">
              <a:rPr lang="es-MX" smtClean="0"/>
              <a:t>07/11/2017</a:t>
            </a:fld>
            <a:endParaRPr lang="es-MX"/>
          </a:p>
        </p:txBody>
      </p:sp>
      <p:sp>
        <p:nvSpPr>
          <p:cNvPr id="7" name="Slide Number Placeholder 6"/>
          <p:cNvSpPr>
            <a:spLocks noGrp="1"/>
          </p:cNvSpPr>
          <p:nvPr>
            <p:ph type="sldNum" sz="quarter" idx="12"/>
          </p:nvPr>
        </p:nvSpPr>
        <p:spPr/>
        <p:txBody>
          <a:bodyPr/>
          <a:lstStyle/>
          <a:p>
            <a:fld id="{E2431E89-336A-4AC2-B918-A1698C4A60CE}" type="slidenum">
              <a:rPr lang="es-MX" smtClean="0"/>
              <a:t>‹Nº›</a:t>
            </a:fld>
            <a:endParaRPr lang="es-MX"/>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s-MX"/>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s-ES" smtClean="0"/>
              <a:t>Haga clic para modificar el estilo de título del patrón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E1B828DF-C30E-4634-8D41-6E2D67A92FFB}" type="datetimeFigureOut">
              <a:rPr lang="es-MX" smtClean="0"/>
              <a:t>07/11/2017</a:t>
            </a:fld>
            <a:endParaRPr lang="es-MX"/>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E2431E89-336A-4AC2-B918-A1698C4A60CE}" type="slidenum">
              <a:rPr lang="es-MX" smtClean="0"/>
              <a:t>‹Nº›</a:t>
            </a:fld>
            <a:endParaRPr lang="es-MX"/>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package" Target="../embeddings/Microsoft_Excel_Worksheet2.xlsx"/></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package" Target="../embeddings/Microsoft_Excel_Worksheet3.xlsx"/></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normAutofit fontScale="85000" lnSpcReduction="20000"/>
          </a:bodyPr>
          <a:lstStyle/>
          <a:p>
            <a:r>
              <a:rPr lang="es-MX" dirty="0" smtClean="0"/>
              <a:t>Departamento de ciencias de la comunicación</a:t>
            </a:r>
            <a:endParaRPr lang="es-MX" dirty="0"/>
          </a:p>
        </p:txBody>
      </p:sp>
      <p:sp>
        <p:nvSpPr>
          <p:cNvPr id="2" name="1 Título"/>
          <p:cNvSpPr>
            <a:spLocks noGrp="1"/>
          </p:cNvSpPr>
          <p:nvPr>
            <p:ph type="ctrTitle"/>
          </p:nvPr>
        </p:nvSpPr>
        <p:spPr/>
        <p:txBody>
          <a:bodyPr/>
          <a:lstStyle/>
          <a:p>
            <a:r>
              <a:rPr lang="es-MX" dirty="0" smtClean="0"/>
              <a:t>Presupuestación 2018</a:t>
            </a:r>
            <a:endParaRPr lang="es-MX" dirty="0"/>
          </a:p>
        </p:txBody>
      </p:sp>
    </p:spTree>
    <p:extLst>
      <p:ext uri="{BB962C8B-B14F-4D97-AF65-F5344CB8AC3E}">
        <p14:creationId xmlns:p14="http://schemas.microsoft.com/office/powerpoint/2010/main" val="767463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bg2">
                  <a:lumMod val="50000"/>
                </a:schemeClr>
              </a:gs>
              <a:gs pos="50000">
                <a:schemeClr val="accent1">
                  <a:tint val="44500"/>
                  <a:satMod val="160000"/>
                </a:schemeClr>
              </a:gs>
              <a:gs pos="100000">
                <a:schemeClr val="accent1">
                  <a:tint val="23500"/>
                  <a:satMod val="160000"/>
                </a:schemeClr>
              </a:gs>
            </a:gsLst>
            <a:lin ang="18900000" scaled="1"/>
          </a:gradFill>
        </p:spPr>
        <p:txBody>
          <a:bodyPr>
            <a:normAutofit fontScale="90000"/>
          </a:bodyPr>
          <a:lstStyle/>
          <a:p>
            <a:r>
              <a:rPr lang="es-MX" dirty="0" smtClean="0"/>
              <a:t>Asignación </a:t>
            </a:r>
            <a:r>
              <a:rPr lang="es-MX" dirty="0" err="1" smtClean="0"/>
              <a:t>presupuestaL</a:t>
            </a:r>
            <a:r>
              <a:rPr lang="es-MX" dirty="0" smtClean="0"/>
              <a:t> DEL dcc 2018</a:t>
            </a:r>
            <a:endParaRPr lang="es-MX" dirty="0"/>
          </a:p>
        </p:txBody>
      </p:sp>
      <p:sp>
        <p:nvSpPr>
          <p:cNvPr id="3" name="2 Marcador de contenido"/>
          <p:cNvSpPr>
            <a:spLocks noGrp="1"/>
          </p:cNvSpPr>
          <p:nvPr>
            <p:ph idx="1"/>
          </p:nvPr>
        </p:nvSpPr>
        <p:spPr>
          <a:xfrm>
            <a:off x="467544" y="1700808"/>
            <a:ext cx="8229600" cy="4373563"/>
          </a:xfrm>
        </p:spPr>
        <p:txBody>
          <a:bodyPr/>
          <a:lstStyle/>
          <a:p>
            <a:endParaRPr lang="es-MX" dirty="0" smtClean="0"/>
          </a:p>
          <a:p>
            <a:r>
              <a:rPr lang="es-MX" b="1" dirty="0" smtClean="0"/>
              <a:t>TECHO PRESUPUESTAL= $743,000</a:t>
            </a:r>
          </a:p>
          <a:p>
            <a:endParaRPr lang="es-MX" b="1" dirty="0"/>
          </a:p>
          <a:p>
            <a:pPr marL="114300" indent="0">
              <a:buNone/>
            </a:pPr>
            <a:endParaRPr lang="es-MX" b="1" dirty="0" smtClean="0"/>
          </a:p>
          <a:p>
            <a:pPr marL="114300" indent="0">
              <a:buNone/>
            </a:pPr>
            <a:endParaRPr lang="es-MX" b="1" dirty="0"/>
          </a:p>
        </p:txBody>
      </p:sp>
      <p:graphicFrame>
        <p:nvGraphicFramePr>
          <p:cNvPr id="4" name="2 Gráfico"/>
          <p:cNvGraphicFramePr>
            <a:graphicFrameLocks/>
          </p:cNvGraphicFramePr>
          <p:nvPr>
            <p:extLst>
              <p:ext uri="{D42A27DB-BD31-4B8C-83A1-F6EECF244321}">
                <p14:modId xmlns:p14="http://schemas.microsoft.com/office/powerpoint/2010/main" val="2772300771"/>
              </p:ext>
            </p:extLst>
          </p:nvPr>
        </p:nvGraphicFramePr>
        <p:xfrm>
          <a:off x="899592" y="2924944"/>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5" name="4 CuadroTexto"/>
          <p:cNvSpPr txBox="1"/>
          <p:nvPr/>
        </p:nvSpPr>
        <p:spPr>
          <a:xfrm>
            <a:off x="5580112" y="3573016"/>
            <a:ext cx="3384376" cy="1477328"/>
          </a:xfrm>
          <a:prstGeom prst="rect">
            <a:avLst/>
          </a:prstGeom>
          <a:noFill/>
        </p:spPr>
        <p:txBody>
          <a:bodyPr wrap="square" rtlCol="0">
            <a:spAutoFit/>
          </a:bodyPr>
          <a:lstStyle/>
          <a:p>
            <a:r>
              <a:rPr lang="es-MX" dirty="0" smtClean="0"/>
              <a:t>$ 282,660     Operación</a:t>
            </a:r>
          </a:p>
          <a:p>
            <a:r>
              <a:rPr lang="es-MX" dirty="0" smtClean="0"/>
              <a:t>$ 460,340     Investigación</a:t>
            </a:r>
          </a:p>
          <a:p>
            <a:r>
              <a:rPr lang="es-MX" dirty="0" smtClean="0"/>
              <a:t>----------------</a:t>
            </a:r>
          </a:p>
          <a:p>
            <a:r>
              <a:rPr lang="es-MX" dirty="0" smtClean="0"/>
              <a:t>$ 743,000     Total asignación</a:t>
            </a:r>
            <a:endParaRPr lang="es-MX" dirty="0"/>
          </a:p>
          <a:p>
            <a:endParaRPr lang="es-MX" dirty="0"/>
          </a:p>
        </p:txBody>
      </p:sp>
    </p:spTree>
    <p:extLst>
      <p:ext uri="{BB962C8B-B14F-4D97-AF65-F5344CB8AC3E}">
        <p14:creationId xmlns:p14="http://schemas.microsoft.com/office/powerpoint/2010/main" val="2482207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50000"/>
              </a:schemeClr>
            </a:gs>
            <a:gs pos="50000">
              <a:schemeClr val="accent1">
                <a:tint val="44500"/>
                <a:satMod val="160000"/>
              </a:schemeClr>
            </a:gs>
            <a:gs pos="100000">
              <a:schemeClr val="accent1">
                <a:tint val="23500"/>
                <a:satMod val="160000"/>
              </a:schemeClr>
            </a:gs>
          </a:gsLst>
          <a:lin ang="18900000" scaled="1"/>
          <a:tileRect/>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gradFill flip="none" rotWithShape="1">
            <a:gsLst>
              <a:gs pos="0">
                <a:schemeClr val="bg2">
                  <a:lumMod val="50000"/>
                </a:schemeClr>
              </a:gs>
              <a:gs pos="50000">
                <a:schemeClr val="accent1">
                  <a:tint val="44500"/>
                  <a:satMod val="160000"/>
                </a:schemeClr>
              </a:gs>
              <a:gs pos="100000">
                <a:schemeClr val="accent1">
                  <a:tint val="23500"/>
                  <a:satMod val="160000"/>
                </a:schemeClr>
              </a:gs>
            </a:gsLst>
            <a:lin ang="18900000" scaled="1"/>
            <a:tileRect/>
          </a:gradFill>
        </p:spPr>
        <p:txBody>
          <a:bodyPr/>
          <a:lstStyle/>
          <a:p>
            <a:r>
              <a:rPr lang="es-MX" dirty="0" smtClean="0"/>
              <a:t>Proyectos del dcc</a:t>
            </a:r>
            <a:endParaRPr lang="es-MX" dirty="0"/>
          </a:p>
        </p:txBody>
      </p:sp>
      <p:sp>
        <p:nvSpPr>
          <p:cNvPr id="3" name="2 Marcador de contenido"/>
          <p:cNvSpPr>
            <a:spLocks noGrp="1"/>
          </p:cNvSpPr>
          <p:nvPr>
            <p:ph idx="1"/>
          </p:nvPr>
        </p:nvSpPr>
        <p:spPr/>
        <p:txBody>
          <a:bodyPr/>
          <a:lstStyle/>
          <a:p>
            <a:r>
              <a:rPr lang="es-MX" b="1" dirty="0" smtClean="0"/>
              <a:t>48301006 </a:t>
            </a:r>
            <a:r>
              <a:rPr lang="es-MX" dirty="0" smtClean="0"/>
              <a:t> </a:t>
            </a:r>
            <a:r>
              <a:rPr lang="es-MX" b="1" dirty="0" smtClean="0">
                <a:solidFill>
                  <a:schemeClr val="accent1">
                    <a:lumMod val="75000"/>
                  </a:schemeClr>
                </a:solidFill>
              </a:rPr>
              <a:t>Gestión del Departamento de Ciencias de la Comunicación</a:t>
            </a:r>
          </a:p>
          <a:p>
            <a:endParaRPr lang="es-MX" dirty="0" smtClean="0"/>
          </a:p>
          <a:p>
            <a:r>
              <a:rPr lang="es-MX" b="1" dirty="0" smtClean="0"/>
              <a:t>48301018 </a:t>
            </a:r>
            <a:r>
              <a:rPr lang="es-MX" dirty="0" smtClean="0"/>
              <a:t>  </a:t>
            </a:r>
            <a:r>
              <a:rPr lang="es-MX" b="1" dirty="0" smtClean="0">
                <a:solidFill>
                  <a:schemeClr val="accent1">
                    <a:lumMod val="75000"/>
                  </a:schemeClr>
                </a:solidFill>
              </a:rPr>
              <a:t>Investigación del Departamento de Ciencias de la Comunicación</a:t>
            </a:r>
            <a:endParaRPr lang="es-MX" b="1" dirty="0">
              <a:solidFill>
                <a:schemeClr val="accent1">
                  <a:lumMod val="75000"/>
                </a:schemeClr>
              </a:solidFill>
            </a:endParaRPr>
          </a:p>
          <a:p>
            <a:endParaRPr lang="es-MX" dirty="0" smtClean="0"/>
          </a:p>
          <a:p>
            <a:r>
              <a:rPr lang="es-MX" b="1" dirty="0" smtClean="0"/>
              <a:t>48399001</a:t>
            </a:r>
            <a:r>
              <a:rPr lang="es-MX" dirty="0" smtClean="0"/>
              <a:t> </a:t>
            </a:r>
            <a:r>
              <a:rPr lang="es-MX" b="1" dirty="0" smtClean="0">
                <a:solidFill>
                  <a:schemeClr val="accent1">
                    <a:lumMod val="75000"/>
                  </a:schemeClr>
                </a:solidFill>
              </a:rPr>
              <a:t>Remuneraciones y prestaciones del Departamento de Ciencias de la Comunicación</a:t>
            </a:r>
          </a:p>
          <a:p>
            <a:endParaRPr lang="es-MX" dirty="0" smtClean="0"/>
          </a:p>
          <a:p>
            <a:pPr marL="411480" lvl="1" indent="0">
              <a:buNone/>
            </a:pPr>
            <a:r>
              <a:rPr lang="es-MX" dirty="0"/>
              <a:t>	</a:t>
            </a:r>
            <a:r>
              <a:rPr lang="es-MX" dirty="0" smtClean="0"/>
              <a:t>	</a:t>
            </a:r>
          </a:p>
          <a:p>
            <a:pPr marL="411480" lvl="1" indent="0">
              <a:buNone/>
            </a:pPr>
            <a:endParaRPr lang="es-MX" dirty="0"/>
          </a:p>
          <a:p>
            <a:pPr lvl="1"/>
            <a:endParaRPr lang="es-MX" dirty="0" smtClean="0"/>
          </a:p>
        </p:txBody>
      </p:sp>
    </p:spTree>
    <p:extLst>
      <p:ext uri="{BB962C8B-B14F-4D97-AF65-F5344CB8AC3E}">
        <p14:creationId xmlns:p14="http://schemas.microsoft.com/office/powerpoint/2010/main" val="24186121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6128" y="408372"/>
            <a:ext cx="8260672" cy="1724484"/>
          </a:xfrm>
          <a:gradFill>
            <a:gsLst>
              <a:gs pos="0">
                <a:schemeClr val="bg2">
                  <a:lumMod val="50000"/>
                </a:schemeClr>
              </a:gs>
              <a:gs pos="50000">
                <a:schemeClr val="accent1">
                  <a:tint val="44500"/>
                  <a:satMod val="160000"/>
                </a:schemeClr>
              </a:gs>
              <a:gs pos="100000">
                <a:schemeClr val="accent1">
                  <a:tint val="23500"/>
                  <a:satMod val="160000"/>
                </a:schemeClr>
              </a:gs>
            </a:gsLst>
            <a:lin ang="18900000" scaled="1"/>
          </a:gradFill>
        </p:spPr>
        <p:txBody>
          <a:bodyPr>
            <a:normAutofit/>
          </a:bodyPr>
          <a:lstStyle/>
          <a:p>
            <a:r>
              <a:rPr lang="es-MX" dirty="0" smtClean="0"/>
              <a:t>JUSTIFICACIÓN de los proyectos Del departamento de ciencias de la comunicación</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763401260"/>
              </p:ext>
            </p:extLst>
          </p:nvPr>
        </p:nvGraphicFramePr>
        <p:xfrm>
          <a:off x="467544" y="2276872"/>
          <a:ext cx="8229600" cy="4267200"/>
        </p:xfrm>
        <a:graphic>
          <a:graphicData uri="http://schemas.openxmlformats.org/drawingml/2006/table">
            <a:tbl>
              <a:tblPr firstRow="1" bandRow="1">
                <a:tableStyleId>{5C22544A-7EE6-4342-B048-85BDC9FD1C3A}</a:tableStyleId>
              </a:tblPr>
              <a:tblGrid>
                <a:gridCol w="8229600"/>
              </a:tblGrid>
              <a:tr h="2390666">
                <a:tc>
                  <a:txBody>
                    <a:bodyPr/>
                    <a:lstStyle/>
                    <a:p>
                      <a:r>
                        <a:rPr lang="es-MX" sz="1800" b="1" i="0" u="none" dirty="0" smtClean="0"/>
                        <a:t>Gestión del DCC</a:t>
                      </a:r>
                    </a:p>
                    <a:p>
                      <a:endParaRPr lang="es-MX" sz="1600" b="1" i="0" u="none" dirty="0" smtClean="0"/>
                    </a:p>
                    <a:p>
                      <a:r>
                        <a:rPr lang="es-MX" sz="1800" b="0" kern="1200" dirty="0" smtClean="0">
                          <a:solidFill>
                            <a:schemeClr val="lt1"/>
                          </a:solidFill>
                          <a:effectLst/>
                          <a:latin typeface="+mn-lt"/>
                          <a:ea typeface="+mn-ea"/>
                          <a:cs typeface="+mn-cs"/>
                        </a:rPr>
                        <a:t>El Departamento de Ciencias de la Comunicación de la CCD, centra  su esfuerzo un proyecto académico que se realiza en el espacio de acción definido  por los grupos de investigación. La asignación de recursos presupuestales tendrá como prioridad  contar  con las condiciones de equipamiento, materiales y acervos que garanticen el diseño de la oferta educativa y la integración de la planta académica que potencien las posibilidades de desarrollo departamental.</a:t>
                      </a:r>
                    </a:p>
                  </a:txBody>
                  <a:tcPr/>
                </a:tc>
              </a:tr>
              <a:tr h="1641782">
                <a:tc>
                  <a:txBody>
                    <a:bodyPr/>
                    <a:lstStyle/>
                    <a:p>
                      <a:r>
                        <a:rPr lang="es-MX" b="1" i="0" u="none" dirty="0" smtClean="0">
                          <a:solidFill>
                            <a:schemeClr val="accent4">
                              <a:lumMod val="75000"/>
                            </a:schemeClr>
                          </a:solidFill>
                        </a:rPr>
                        <a:t>Remuneraciones y Prestaciones del DCC</a:t>
                      </a:r>
                    </a:p>
                    <a:p>
                      <a:endParaRPr lang="es-MX" b="1" i="0" u="none" dirty="0" smtClean="0">
                        <a:solidFill>
                          <a:schemeClr val="accent4">
                            <a:lumMod val="75000"/>
                          </a:schemeClr>
                        </a:solidFill>
                      </a:endParaRPr>
                    </a:p>
                    <a:p>
                      <a:r>
                        <a:rPr lang="es-MX" sz="1800" dirty="0" smtClean="0">
                          <a:solidFill>
                            <a:schemeClr val="accent4">
                              <a:lumMod val="75000"/>
                            </a:schemeClr>
                          </a:solidFill>
                        </a:rPr>
                        <a:t>Es de suma importancia garantizar que se presupuesten los recursos necesarios para el pago de sueldos y salarios de los trabajadores que den</a:t>
                      </a:r>
                      <a:r>
                        <a:rPr lang="es-MX" sz="1800" baseline="0" dirty="0" smtClean="0">
                          <a:solidFill>
                            <a:schemeClr val="accent4">
                              <a:lumMod val="75000"/>
                            </a:schemeClr>
                          </a:solidFill>
                        </a:rPr>
                        <a:t> apoyo a las actividades propias del Departamento</a:t>
                      </a:r>
                      <a:endParaRPr lang="es-MX" sz="1800" dirty="0" smtClean="0">
                        <a:solidFill>
                          <a:schemeClr val="accent4">
                            <a:lumMod val="75000"/>
                          </a:schemeClr>
                        </a:solidFill>
                      </a:endParaRPr>
                    </a:p>
                    <a:p>
                      <a:endParaRPr lang="es-MX" dirty="0"/>
                    </a:p>
                  </a:txBody>
                  <a:tcPr/>
                </a:tc>
              </a:tr>
            </a:tbl>
          </a:graphicData>
        </a:graphic>
      </p:graphicFrame>
    </p:spTree>
    <p:extLst>
      <p:ext uri="{BB962C8B-B14F-4D97-AF65-F5344CB8AC3E}">
        <p14:creationId xmlns:p14="http://schemas.microsoft.com/office/powerpoint/2010/main" val="39044849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6128" y="332656"/>
            <a:ext cx="8260672" cy="1296144"/>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normAutofit fontScale="90000"/>
          </a:bodyPr>
          <a:lstStyle/>
          <a:p>
            <a:r>
              <a:rPr lang="es-MX" dirty="0"/>
              <a:t>JUSTIFICACIÓN de los proyectos Del departamento de ciencias de la comunicación</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154229292"/>
              </p:ext>
            </p:extLst>
          </p:nvPr>
        </p:nvGraphicFramePr>
        <p:xfrm>
          <a:off x="467544" y="2060848"/>
          <a:ext cx="8229600" cy="2865120"/>
        </p:xfrm>
        <a:graphic>
          <a:graphicData uri="http://schemas.openxmlformats.org/drawingml/2006/table">
            <a:tbl>
              <a:tblPr firstRow="1" bandRow="1">
                <a:tableStyleId>{5C22544A-7EE6-4342-B048-85BDC9FD1C3A}</a:tableStyleId>
              </a:tblPr>
              <a:tblGrid>
                <a:gridCol w="8229600"/>
              </a:tblGrid>
              <a:tr h="2202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smtClean="0">
                          <a:ln>
                            <a:noFill/>
                          </a:ln>
                          <a:solidFill>
                            <a:srgbClr val="ECEDD1">
                              <a:lumMod val="25000"/>
                            </a:srgbClr>
                          </a:solidFill>
                          <a:effectLst/>
                          <a:uLnTx/>
                          <a:uFillTx/>
                          <a:latin typeface="+mn-lt"/>
                          <a:ea typeface="+mn-ea"/>
                          <a:cs typeface="+mn-cs"/>
                        </a:rPr>
                        <a:t>Investigación del DCC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800" b="1" i="0" u="none" strike="noStrike" kern="1200" cap="none" spc="0" normalizeH="0" baseline="0" noProof="0" dirty="0" smtClean="0">
                        <a:ln>
                          <a:noFill/>
                        </a:ln>
                        <a:solidFill>
                          <a:srgbClr val="ECEDD1">
                            <a:lumMod val="25000"/>
                          </a:srgbClr>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smtClean="0">
                          <a:ln>
                            <a:noFill/>
                          </a:ln>
                          <a:solidFill>
                            <a:srgbClr val="ECEDD1">
                              <a:lumMod val="25000"/>
                            </a:srgbClr>
                          </a:solidFill>
                          <a:effectLst/>
                          <a:uLnTx/>
                          <a:uFillTx/>
                          <a:latin typeface="+mn-lt"/>
                          <a:ea typeface="+mn-ea"/>
                          <a:cs typeface="+mn-cs"/>
                        </a:rPr>
                        <a:t>El objetivo central de este proyecto es lograr el fortalecimiento de la docencia, la consolidación de la investigación y el desarrollo de cada una de las tareas sustantivas para beneficio de la comunidad que conforma el departamento, para la división y la unidad Cuajimalpa en su conjunto. El año 2018 será clave para la organización de la investigación departamental de la Licenciatura en Ciencias de la Comunicación.</a:t>
                      </a:r>
                    </a:p>
                    <a:p>
                      <a:endParaRPr lang="es-MX" dirty="0"/>
                    </a:p>
                  </a:txBody>
                  <a:tcPr/>
                </a:tc>
              </a:tr>
            </a:tbl>
          </a:graphicData>
        </a:graphic>
      </p:graphicFrame>
    </p:spTree>
    <p:extLst>
      <p:ext uri="{BB962C8B-B14F-4D97-AF65-F5344CB8AC3E}">
        <p14:creationId xmlns:p14="http://schemas.microsoft.com/office/powerpoint/2010/main" val="1627087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bg2">
                  <a:lumMod val="50000"/>
                </a:schemeClr>
              </a:gs>
              <a:gs pos="50000">
                <a:schemeClr val="accent1">
                  <a:tint val="44500"/>
                  <a:satMod val="160000"/>
                </a:schemeClr>
              </a:gs>
              <a:gs pos="100000">
                <a:schemeClr val="accent1">
                  <a:tint val="23500"/>
                  <a:satMod val="160000"/>
                </a:schemeClr>
              </a:gs>
            </a:gsLst>
            <a:lin ang="18900000" scaled="1"/>
          </a:gradFill>
        </p:spPr>
        <p:txBody>
          <a:bodyPr>
            <a:normAutofit fontScale="90000"/>
          </a:bodyPr>
          <a:lstStyle/>
          <a:p>
            <a:r>
              <a:rPr lang="es-MX" dirty="0" smtClean="0"/>
              <a:t>Plan de acciones y metas operación del dcc</a:t>
            </a:r>
            <a:endParaRPr lang="es-MX" dirty="0"/>
          </a:p>
        </p:txBody>
      </p:sp>
      <p:sp>
        <p:nvSpPr>
          <p:cNvPr id="5" name="4 CuadroTexto"/>
          <p:cNvSpPr txBox="1"/>
          <p:nvPr/>
        </p:nvSpPr>
        <p:spPr>
          <a:xfrm>
            <a:off x="7524328" y="3068960"/>
            <a:ext cx="1512168" cy="830997"/>
          </a:xfrm>
          <a:prstGeom prst="rect">
            <a:avLst/>
          </a:prstGeom>
          <a:noFill/>
        </p:spPr>
        <p:txBody>
          <a:bodyPr wrap="square" rtlCol="0">
            <a:spAutoFit/>
          </a:bodyPr>
          <a:lstStyle/>
          <a:p>
            <a:pPr algn="ctr"/>
            <a:r>
              <a:rPr lang="es-MX" sz="1400" b="1" dirty="0" smtClean="0"/>
              <a:t>Operación del Departamento</a:t>
            </a:r>
          </a:p>
          <a:p>
            <a:pPr algn="ctr"/>
            <a:r>
              <a:rPr lang="es-MX" sz="2000" b="1" dirty="0" smtClean="0"/>
              <a:t>$282,660</a:t>
            </a:r>
            <a:endParaRPr lang="es-MX" sz="2000" b="1" dirty="0"/>
          </a:p>
        </p:txBody>
      </p:sp>
      <p:graphicFrame>
        <p:nvGraphicFramePr>
          <p:cNvPr id="6" name="5 Marcador de contenido"/>
          <p:cNvGraphicFramePr>
            <a:graphicFrameLocks noGrp="1" noChangeAspect="1"/>
          </p:cNvGraphicFramePr>
          <p:nvPr>
            <p:ph idx="1"/>
            <p:extLst>
              <p:ext uri="{D42A27DB-BD31-4B8C-83A1-F6EECF244321}">
                <p14:modId xmlns:p14="http://schemas.microsoft.com/office/powerpoint/2010/main" val="3871105517"/>
              </p:ext>
            </p:extLst>
          </p:nvPr>
        </p:nvGraphicFramePr>
        <p:xfrm>
          <a:off x="395536" y="1700808"/>
          <a:ext cx="7128792" cy="4896544"/>
        </p:xfrm>
        <a:graphic>
          <a:graphicData uri="http://schemas.openxmlformats.org/presentationml/2006/ole">
            <mc:AlternateContent xmlns:mc="http://schemas.openxmlformats.org/markup-compatibility/2006">
              <mc:Choice xmlns:v="urn:schemas-microsoft-com:vml" Requires="v">
                <p:oleObj spid="_x0000_s3080" name="Hoja de cálculo" r:id="rId4" imgW="14134976" imgH="9744030" progId="Excel.Sheet.12">
                  <p:embed/>
                </p:oleObj>
              </mc:Choice>
              <mc:Fallback>
                <p:oleObj name="Hoja de cálculo" r:id="rId4" imgW="14134976" imgH="9744030" progId="Excel.Sheet.12">
                  <p:embed/>
                  <p:pic>
                    <p:nvPicPr>
                      <p:cNvPr id="0" name="3 Obje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1700808"/>
                        <a:ext cx="7128792" cy="4896544"/>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0127895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flip="none" rotWithShape="1">
            <a:gsLst>
              <a:gs pos="0">
                <a:schemeClr val="bg2">
                  <a:lumMod val="50000"/>
                </a:schemeClr>
              </a:gs>
              <a:gs pos="50000">
                <a:schemeClr val="accent1">
                  <a:tint val="44500"/>
                  <a:satMod val="160000"/>
                </a:schemeClr>
              </a:gs>
              <a:gs pos="100000">
                <a:schemeClr val="accent1">
                  <a:tint val="23500"/>
                  <a:satMod val="160000"/>
                </a:schemeClr>
              </a:gs>
            </a:gsLst>
            <a:lin ang="18900000" scaled="1"/>
            <a:tileRect/>
          </a:gradFill>
        </p:spPr>
        <p:txBody>
          <a:bodyPr>
            <a:normAutofit fontScale="90000"/>
          </a:bodyPr>
          <a:lstStyle/>
          <a:p>
            <a:r>
              <a:rPr lang="es-MX" dirty="0" smtClean="0"/>
              <a:t>Plan de acciones y metas</a:t>
            </a:r>
            <a:br>
              <a:rPr lang="es-MX" dirty="0" smtClean="0"/>
            </a:br>
            <a:r>
              <a:rPr lang="es-MX" dirty="0" smtClean="0"/>
              <a:t>investigación del dcc</a:t>
            </a:r>
            <a:endParaRPr lang="es-MX" dirty="0"/>
          </a:p>
        </p:txBody>
      </p:sp>
      <p:sp>
        <p:nvSpPr>
          <p:cNvPr id="5" name="4 CuadroTexto"/>
          <p:cNvSpPr txBox="1"/>
          <p:nvPr/>
        </p:nvSpPr>
        <p:spPr>
          <a:xfrm>
            <a:off x="7596336" y="2924944"/>
            <a:ext cx="1440160" cy="584775"/>
          </a:xfrm>
          <a:prstGeom prst="rect">
            <a:avLst/>
          </a:prstGeom>
          <a:noFill/>
        </p:spPr>
        <p:txBody>
          <a:bodyPr wrap="square" rtlCol="0">
            <a:spAutoFit/>
          </a:bodyPr>
          <a:lstStyle/>
          <a:p>
            <a:pPr algn="ctr"/>
            <a:r>
              <a:rPr lang="es-MX" sz="1400" b="1" dirty="0" smtClean="0"/>
              <a:t>Investigación</a:t>
            </a:r>
          </a:p>
          <a:p>
            <a:pPr algn="ctr"/>
            <a:r>
              <a:rPr lang="es-MX" b="1" dirty="0" smtClean="0"/>
              <a:t>$460,340</a:t>
            </a:r>
            <a:endParaRPr lang="es-MX" b="1" dirty="0"/>
          </a:p>
        </p:txBody>
      </p:sp>
      <p:graphicFrame>
        <p:nvGraphicFramePr>
          <p:cNvPr id="6" name="5 Marcador de contenido"/>
          <p:cNvGraphicFramePr>
            <a:graphicFrameLocks noGrp="1" noChangeAspect="1"/>
          </p:cNvGraphicFramePr>
          <p:nvPr>
            <p:ph idx="1"/>
            <p:extLst>
              <p:ext uri="{D42A27DB-BD31-4B8C-83A1-F6EECF244321}">
                <p14:modId xmlns:p14="http://schemas.microsoft.com/office/powerpoint/2010/main" val="1829253201"/>
              </p:ext>
            </p:extLst>
          </p:nvPr>
        </p:nvGraphicFramePr>
        <p:xfrm>
          <a:off x="401848" y="1700808"/>
          <a:ext cx="7266495" cy="4896543"/>
        </p:xfrm>
        <a:graphic>
          <a:graphicData uri="http://schemas.openxmlformats.org/presentationml/2006/ole">
            <mc:AlternateContent xmlns:mc="http://schemas.openxmlformats.org/markup-compatibility/2006">
              <mc:Choice xmlns:v="urn:schemas-microsoft-com:vml" Requires="v">
                <p:oleObj spid="_x0000_s2056" name="Hoja de cálculo" r:id="rId4" imgW="14134976" imgH="12353850" progId="Excel.Sheet.12">
                  <p:embed/>
                </p:oleObj>
              </mc:Choice>
              <mc:Fallback>
                <p:oleObj name="Hoja de cálculo" r:id="rId4" imgW="14134976" imgH="12353850" progId="Excel.Sheet.12">
                  <p:embed/>
                  <p:pic>
                    <p:nvPicPr>
                      <p:cNvPr id="0" name="2 Obje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848" y="1700808"/>
                        <a:ext cx="7266495" cy="4896543"/>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691240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779912" y="1052736"/>
            <a:ext cx="2520280" cy="792088"/>
          </a:xfrm>
        </p:spPr>
        <p:txBody>
          <a:bodyPr>
            <a:normAutofit fontScale="77500" lnSpcReduction="20000"/>
          </a:bodyPr>
          <a:lstStyle/>
          <a:p>
            <a:pPr marL="114300" indent="0">
              <a:buNone/>
            </a:pPr>
            <a:endParaRPr lang="es-MX" dirty="0" smtClean="0"/>
          </a:p>
          <a:p>
            <a:pPr marL="114300" indent="0">
              <a:buNone/>
            </a:pPr>
            <a:r>
              <a:rPr lang="es-MX" b="1" dirty="0" smtClean="0">
                <a:solidFill>
                  <a:schemeClr val="accent1">
                    <a:lumMod val="75000"/>
                  </a:schemeClr>
                </a:solidFill>
              </a:rPr>
              <a:t>Gasto RMC</a:t>
            </a:r>
          </a:p>
          <a:p>
            <a:pPr marL="114300" indent="0">
              <a:buNone/>
            </a:pPr>
            <a:endParaRPr lang="es-MX" dirty="0"/>
          </a:p>
        </p:txBody>
      </p:sp>
      <p:sp>
        <p:nvSpPr>
          <p:cNvPr id="3" name="2 Marcador de texto"/>
          <p:cNvSpPr>
            <a:spLocks noGrp="1"/>
          </p:cNvSpPr>
          <p:nvPr>
            <p:ph type="body" sz="half" idx="2"/>
          </p:nvPr>
        </p:nvSpPr>
        <p:spPr/>
        <p:txBody>
          <a:bodyPr/>
          <a:lstStyle/>
          <a:p>
            <a:r>
              <a:rPr lang="es-MX" dirty="0" smtClean="0"/>
              <a:t>Proyecto de investigación</a:t>
            </a:r>
          </a:p>
          <a:p>
            <a:endParaRPr lang="es-MX" dirty="0"/>
          </a:p>
          <a:p>
            <a:r>
              <a:rPr lang="es-MX" dirty="0" smtClean="0"/>
              <a:t>$460,340</a:t>
            </a:r>
          </a:p>
          <a:p>
            <a:endParaRPr lang="es-MX" dirty="0" smtClean="0"/>
          </a:p>
          <a:p>
            <a:r>
              <a:rPr lang="es-MX" dirty="0" smtClean="0"/>
              <a:t>De los cuáles:</a:t>
            </a:r>
          </a:p>
          <a:p>
            <a:endParaRPr lang="es-MX" dirty="0"/>
          </a:p>
        </p:txBody>
      </p:sp>
      <p:sp>
        <p:nvSpPr>
          <p:cNvPr id="4" name="3 Título"/>
          <p:cNvSpPr>
            <a:spLocks noGrp="1"/>
          </p:cNvSpPr>
          <p:nvPr>
            <p:ph type="title"/>
          </p:nvPr>
        </p:nvSpPr>
        <p:spPr/>
        <p:txBody>
          <a:bodyPr>
            <a:normAutofit fontScale="90000"/>
          </a:bodyPr>
          <a:lstStyle/>
          <a:p>
            <a:pPr algn="ctr"/>
            <a:r>
              <a:rPr lang="es-MX" dirty="0" smtClean="0"/>
              <a:t>Revista mexicana de comunicación</a:t>
            </a:r>
            <a:endParaRPr lang="es-MX" dirty="0"/>
          </a:p>
        </p:txBody>
      </p:sp>
      <p:graphicFrame>
        <p:nvGraphicFramePr>
          <p:cNvPr id="6" name="5 Tabla"/>
          <p:cNvGraphicFramePr>
            <a:graphicFrameLocks noGrp="1"/>
          </p:cNvGraphicFramePr>
          <p:nvPr>
            <p:extLst>
              <p:ext uri="{D42A27DB-BD31-4B8C-83A1-F6EECF244321}">
                <p14:modId xmlns:p14="http://schemas.microsoft.com/office/powerpoint/2010/main" val="3933229090"/>
              </p:ext>
            </p:extLst>
          </p:nvPr>
        </p:nvGraphicFramePr>
        <p:xfrm>
          <a:off x="4067944" y="2060848"/>
          <a:ext cx="1211188" cy="1368150"/>
        </p:xfrm>
        <a:graphic>
          <a:graphicData uri="http://schemas.openxmlformats.org/drawingml/2006/table">
            <a:tbl>
              <a:tblPr/>
              <a:tblGrid>
                <a:gridCol w="1211188"/>
              </a:tblGrid>
              <a:tr h="276261">
                <a:tc>
                  <a:txBody>
                    <a:bodyPr/>
                    <a:lstStyle/>
                    <a:p>
                      <a:pPr algn="l" fontAlgn="b"/>
                      <a:r>
                        <a:rPr lang="es-MX" sz="1100" b="0" i="0" u="none" strike="noStrike" dirty="0">
                          <a:solidFill>
                            <a:srgbClr val="000000"/>
                          </a:solidFill>
                          <a:effectLst/>
                          <a:latin typeface="Calibri"/>
                        </a:rPr>
                        <a:t> $  135,000.00 </a:t>
                      </a:r>
                    </a:p>
                  </a:txBody>
                  <a:tcPr marL="9525" marR="9525" marT="9525" marB="0" anchor="b">
                    <a:lnL>
                      <a:noFill/>
                    </a:lnL>
                    <a:lnR>
                      <a:noFill/>
                    </a:lnR>
                    <a:lnT>
                      <a:noFill/>
                    </a:lnT>
                    <a:lnB>
                      <a:noFill/>
                    </a:lnB>
                  </a:tcPr>
                </a:tc>
              </a:tr>
              <a:tr h="276261">
                <a:tc>
                  <a:txBody>
                    <a:bodyPr/>
                    <a:lstStyle/>
                    <a:p>
                      <a:pPr algn="l" fontAlgn="b"/>
                      <a:r>
                        <a:rPr lang="es-MX" sz="1100" b="0" i="0" u="none" strike="noStrike">
                          <a:solidFill>
                            <a:srgbClr val="000000"/>
                          </a:solidFill>
                          <a:effectLst/>
                          <a:latin typeface="Calibri"/>
                        </a:rPr>
                        <a:t> $    40,000.00 </a:t>
                      </a:r>
                    </a:p>
                  </a:txBody>
                  <a:tcPr marL="9525" marR="9525" marT="9525" marB="0" anchor="b">
                    <a:lnL>
                      <a:noFill/>
                    </a:lnL>
                    <a:lnR>
                      <a:noFill/>
                    </a:lnR>
                    <a:lnT>
                      <a:noFill/>
                    </a:lnT>
                    <a:lnB>
                      <a:noFill/>
                    </a:lnB>
                  </a:tcPr>
                </a:tc>
              </a:tr>
              <a:tr h="263106">
                <a:tc>
                  <a:txBody>
                    <a:bodyPr/>
                    <a:lstStyle/>
                    <a:p>
                      <a:pPr algn="l" fontAlgn="b"/>
                      <a:r>
                        <a:rPr lang="es-MX" sz="1100" b="0" i="0" u="none" strike="noStrike">
                          <a:solidFill>
                            <a:srgbClr val="000000"/>
                          </a:solidFill>
                          <a:effectLst/>
                          <a:latin typeface="Calibri"/>
                        </a:rPr>
                        <a:t> $      1,000.00 </a:t>
                      </a:r>
                    </a:p>
                  </a:txBody>
                  <a:tcPr marL="9525" marR="9525" marT="9525" marB="0" anchor="b">
                    <a:lnL>
                      <a:noFill/>
                    </a:lnL>
                    <a:lnR>
                      <a:noFill/>
                    </a:lnR>
                    <a:lnT>
                      <a:noFill/>
                    </a:lnT>
                    <a:lnB>
                      <a:noFill/>
                    </a:lnB>
                  </a:tcPr>
                </a:tc>
              </a:tr>
              <a:tr h="276261">
                <a:tc>
                  <a:txBody>
                    <a:bodyPr/>
                    <a:lstStyle/>
                    <a:p>
                      <a:pPr algn="l" fontAlgn="b"/>
                      <a:r>
                        <a:rPr lang="es-MX" sz="1100" b="0" i="0" u="none" strike="noStrike" dirty="0">
                          <a:solidFill>
                            <a:srgbClr val="000000"/>
                          </a:solidFill>
                          <a:effectLst/>
                          <a:latin typeface="Calibri"/>
                        </a:rPr>
                        <a:t> $      2,000.00 </a:t>
                      </a: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r>
              <a:tr h="276261">
                <a:tc>
                  <a:txBody>
                    <a:bodyPr/>
                    <a:lstStyle/>
                    <a:p>
                      <a:pPr algn="r" fontAlgn="b"/>
                      <a:r>
                        <a:rPr lang="es-MX" sz="1100" b="0" i="0" u="none" strike="noStrike" dirty="0">
                          <a:solidFill>
                            <a:srgbClr val="000000"/>
                          </a:solidFill>
                          <a:effectLst/>
                          <a:latin typeface="Calibri"/>
                        </a:rPr>
                        <a:t>178,000.00</a:t>
                      </a: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r>
            </a:tbl>
          </a:graphicData>
        </a:graphic>
      </p:graphicFrame>
      <p:sp>
        <p:nvSpPr>
          <p:cNvPr id="7" name="1 Marcador de contenido"/>
          <p:cNvSpPr txBox="1">
            <a:spLocks/>
          </p:cNvSpPr>
          <p:nvPr/>
        </p:nvSpPr>
        <p:spPr>
          <a:xfrm>
            <a:off x="5796136" y="3573016"/>
            <a:ext cx="2520280" cy="2160240"/>
          </a:xfrm>
          <a:prstGeom prst="rect">
            <a:avLst/>
          </a:prstGeom>
        </p:spPr>
        <p:txBody>
          <a:bodyPr vert="horz" lIns="91440" tIns="45720" rIns="91440" bIns="45720" rtlCol="0">
            <a:normAutofit lnSpcReduction="10000"/>
          </a:bodyPr>
          <a:lstStyle>
            <a:lvl1pPr marL="342900" indent="-228600" algn="l" defTabSz="914400" rtl="0" eaLnBrk="1" latinLnBrk="0" hangingPunct="1">
              <a:spcBef>
                <a:spcPct val="20000"/>
              </a:spcBef>
              <a:buClr>
                <a:schemeClr val="accent1"/>
              </a:buClr>
              <a:buFont typeface="Arial" pitchFamily="34" charset="0"/>
              <a:buChar char="•"/>
              <a:defRPr sz="32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8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24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20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20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20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2000" kern="1200">
                <a:solidFill>
                  <a:schemeClr val="tx2"/>
                </a:solidFill>
                <a:latin typeface="+mn-lt"/>
                <a:ea typeface="+mn-ea"/>
                <a:cs typeface="+mn-cs"/>
              </a:defRPr>
            </a:lvl9pPr>
          </a:lstStyle>
          <a:p>
            <a:pPr marL="114300" indent="0">
              <a:buFont typeface="Arial" pitchFamily="34" charset="0"/>
              <a:buNone/>
            </a:pPr>
            <a:r>
              <a:rPr lang="es-MX" dirty="0" smtClean="0"/>
              <a:t>$460,000 –</a:t>
            </a:r>
          </a:p>
          <a:p>
            <a:pPr marL="114300" indent="0">
              <a:buFont typeface="Arial" pitchFamily="34" charset="0"/>
              <a:buNone/>
            </a:pPr>
            <a:r>
              <a:rPr lang="es-MX" dirty="0" smtClean="0"/>
              <a:t>$178,000</a:t>
            </a:r>
          </a:p>
          <a:p>
            <a:pPr marL="114300" indent="0">
              <a:buFont typeface="Arial" pitchFamily="34" charset="0"/>
              <a:buNone/>
            </a:pPr>
            <a:r>
              <a:rPr lang="es-MX" dirty="0" smtClean="0"/>
              <a:t>---------------</a:t>
            </a:r>
          </a:p>
          <a:p>
            <a:pPr marL="114300" indent="0">
              <a:buFont typeface="Arial" pitchFamily="34" charset="0"/>
              <a:buNone/>
            </a:pPr>
            <a:r>
              <a:rPr lang="es-MX" dirty="0" smtClean="0"/>
              <a:t>$282,000</a:t>
            </a:r>
          </a:p>
          <a:p>
            <a:pPr marL="114300" indent="0">
              <a:buFont typeface="Arial" pitchFamily="34" charset="0"/>
              <a:buNone/>
            </a:pPr>
            <a:endParaRPr lang="es-MX" b="1" dirty="0" smtClean="0">
              <a:solidFill>
                <a:schemeClr val="accent1">
                  <a:lumMod val="75000"/>
                </a:schemeClr>
              </a:solidFill>
            </a:endParaRPr>
          </a:p>
          <a:p>
            <a:pPr marL="114300" indent="0">
              <a:buFont typeface="Arial" pitchFamily="34" charset="0"/>
              <a:buNone/>
            </a:pPr>
            <a:endParaRPr lang="es-MX" dirty="0"/>
          </a:p>
        </p:txBody>
      </p:sp>
      <p:sp>
        <p:nvSpPr>
          <p:cNvPr id="8" name="1 Marcador de contenido"/>
          <p:cNvSpPr txBox="1">
            <a:spLocks/>
          </p:cNvSpPr>
          <p:nvPr/>
        </p:nvSpPr>
        <p:spPr>
          <a:xfrm>
            <a:off x="3347864" y="4869160"/>
            <a:ext cx="2520280" cy="792088"/>
          </a:xfrm>
          <a:prstGeom prst="rect">
            <a:avLst/>
          </a:prstGeom>
        </p:spPr>
        <p:txBody>
          <a:bodyPr vert="horz" lIns="91440" tIns="45720" rIns="91440" bIns="45720" rtlCol="0">
            <a:normAutofit fontScale="77500" lnSpcReduction="20000"/>
          </a:bodyPr>
          <a:lstStyle>
            <a:lvl1pPr marL="342900" indent="-228600" algn="l" defTabSz="914400" rtl="0" eaLnBrk="1" latinLnBrk="0" hangingPunct="1">
              <a:spcBef>
                <a:spcPct val="20000"/>
              </a:spcBef>
              <a:buClr>
                <a:schemeClr val="accent1"/>
              </a:buClr>
              <a:buFont typeface="Arial" pitchFamily="34" charset="0"/>
              <a:buChar char="•"/>
              <a:defRPr sz="32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8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24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20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20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20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2000" kern="1200">
                <a:solidFill>
                  <a:schemeClr val="tx2"/>
                </a:solidFill>
                <a:latin typeface="+mn-lt"/>
                <a:ea typeface="+mn-ea"/>
                <a:cs typeface="+mn-cs"/>
              </a:defRPr>
            </a:lvl9pPr>
          </a:lstStyle>
          <a:p>
            <a:pPr marL="114300" indent="0">
              <a:buFont typeface="Arial" pitchFamily="34" charset="0"/>
              <a:buNone/>
            </a:pPr>
            <a:endParaRPr lang="es-MX" dirty="0" smtClean="0"/>
          </a:p>
          <a:p>
            <a:pPr marL="114300" indent="0">
              <a:buFont typeface="Arial" pitchFamily="34" charset="0"/>
              <a:buNone/>
            </a:pPr>
            <a:r>
              <a:rPr lang="es-MX" b="1" dirty="0" smtClean="0">
                <a:solidFill>
                  <a:schemeClr val="accent1">
                    <a:lumMod val="75000"/>
                  </a:schemeClr>
                </a:solidFill>
              </a:rPr>
              <a:t>          TOTAL=</a:t>
            </a:r>
          </a:p>
          <a:p>
            <a:pPr marL="114300" indent="0">
              <a:buFont typeface="Arial" pitchFamily="34" charset="0"/>
              <a:buNone/>
            </a:pPr>
            <a:endParaRPr lang="es-MX" dirty="0"/>
          </a:p>
        </p:txBody>
      </p:sp>
    </p:spTree>
    <p:extLst>
      <p:ext uri="{BB962C8B-B14F-4D97-AF65-F5344CB8AC3E}">
        <p14:creationId xmlns:p14="http://schemas.microsoft.com/office/powerpoint/2010/main" val="37975366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ticario">
  <a:themeElements>
    <a:clrScheme name="Boticario">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Boticario">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oticario">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Apothecary</Template>
  <TotalTime>125</TotalTime>
  <Words>331</Words>
  <Application>Microsoft Office PowerPoint</Application>
  <PresentationFormat>Presentación en pantalla (4:3)</PresentationFormat>
  <Paragraphs>55</Paragraphs>
  <Slides>8</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8</vt:i4>
      </vt:variant>
    </vt:vector>
  </HeadingPairs>
  <TitlesOfParts>
    <vt:vector size="10" baseType="lpstr">
      <vt:lpstr>Boticario</vt:lpstr>
      <vt:lpstr>Hoja de cálculo</vt:lpstr>
      <vt:lpstr>Presupuestación 2018</vt:lpstr>
      <vt:lpstr>Asignación presupuestaL DEL dcc 2018</vt:lpstr>
      <vt:lpstr>Proyectos del dcc</vt:lpstr>
      <vt:lpstr>JUSTIFICACIÓN de los proyectos Del departamento de ciencias de la comunicación</vt:lpstr>
      <vt:lpstr>JUSTIFICACIÓN de los proyectos Del departamento de ciencias de la comunicación</vt:lpstr>
      <vt:lpstr>Plan de acciones y metas operación del dcc</vt:lpstr>
      <vt:lpstr>Plan de acciones y metas investigación del dcc</vt:lpstr>
      <vt:lpstr>Revista mexicana de comunicación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Presupuestación 2018</dc:title>
  <dc:creator>DCC-AA01</dc:creator>
  <cp:lastModifiedBy>DCC-AA01</cp:lastModifiedBy>
  <cp:revision>16</cp:revision>
  <cp:lastPrinted>2017-11-07T17:36:05Z</cp:lastPrinted>
  <dcterms:created xsi:type="dcterms:W3CDTF">2017-11-07T16:41:15Z</dcterms:created>
  <dcterms:modified xsi:type="dcterms:W3CDTF">2017-11-07T18:58:12Z</dcterms:modified>
</cp:coreProperties>
</file>