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55" r:id="rId2"/>
    <p:sldId id="360" r:id="rId3"/>
    <p:sldId id="372" r:id="rId4"/>
    <p:sldId id="363" r:id="rId5"/>
    <p:sldId id="373" r:id="rId6"/>
    <p:sldId id="374" r:id="rId7"/>
    <p:sldId id="376" r:id="rId8"/>
    <p:sldId id="377" r:id="rId9"/>
    <p:sldId id="263" r:id="rId10"/>
    <p:sldId id="344" r:id="rId11"/>
    <p:sldId id="366" r:id="rId12"/>
    <p:sldId id="367" r:id="rId13"/>
    <p:sldId id="368" r:id="rId14"/>
    <p:sldId id="369" r:id="rId15"/>
    <p:sldId id="370" r:id="rId16"/>
    <p:sldId id="378" r:id="rId17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CC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08" autoAdjust="0"/>
    <p:restoredTop sz="92838" autoAdjust="0"/>
  </p:normalViewPr>
  <p:slideViewPr>
    <p:cSldViewPr>
      <p:cViewPr varScale="1">
        <p:scale>
          <a:sx n="81" d="100"/>
          <a:sy n="81" d="100"/>
        </p:scale>
        <p:origin x="129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8689B-8E49-4A67-875F-18A0CE773D64}" type="datetimeFigureOut">
              <a:rPr lang="es-MX" smtClean="0"/>
              <a:t>22/11/2017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998E6-9F29-44EB-8AEB-C173D056C1B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01319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7A5D90-E940-9C41-AFF3-C49FB85EA9B5}" type="datetimeFigureOut">
              <a:rPr lang="es-ES" smtClean="0"/>
              <a:t>22/11/2017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641D97-2FE4-E241-90E7-6FACC84610C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3522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641D97-2FE4-E241-90E7-6FACC84610C1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6878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641D97-2FE4-E241-90E7-6FACC84610C1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6662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5731-504A-46BC-936D-E8977F4636E6}" type="datetime1">
              <a:rPr lang="es-MX" smtClean="0"/>
              <a:t>22/11/2017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2815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312E9-18F3-4A93-85E2-4619E81D9A28}" type="datetime1">
              <a:rPr lang="es-MX" smtClean="0"/>
              <a:t>22/11/2017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701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453DB-7C6A-44AF-BA29-C5E63AC802B3}" type="datetime1">
              <a:rPr lang="es-MX" smtClean="0"/>
              <a:t>22/11/2017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6346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9E99-F975-4E1E-9E8F-A2B417343610}" type="datetime1">
              <a:rPr lang="es-MX" smtClean="0"/>
              <a:t>22/11/2017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5147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6191-6FBD-41F3-A257-5BAECBB47F36}" type="datetime1">
              <a:rPr lang="es-MX" smtClean="0"/>
              <a:t>22/11/2017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187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62D6-C731-4A28-8D1B-30719F564747}" type="datetime1">
              <a:rPr lang="es-MX" smtClean="0"/>
              <a:t>22/11/2017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8019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8943-ADA9-4783-9405-851C72A44A6D}" type="datetime1">
              <a:rPr lang="es-MX" smtClean="0"/>
              <a:t>22/11/2017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7730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E510D-4EF3-4349-896A-AB4229708A7A}" type="datetime1">
              <a:rPr lang="es-MX" smtClean="0"/>
              <a:t>22/11/2017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460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4DCC-3A36-403A-A48D-59134875A8B6}" type="datetime1">
              <a:rPr lang="es-MX" smtClean="0"/>
              <a:t>22/11/2017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182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1B64E-0493-4E93-956F-B1BD5DC4B4CC}" type="datetime1">
              <a:rPr lang="es-MX" smtClean="0"/>
              <a:t>22/11/2017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4894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4430-0A3E-4A1A-BC93-7A88A13670A4}" type="datetime1">
              <a:rPr lang="es-MX" smtClean="0"/>
              <a:t>22/11/2017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5278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EC1D1-7DC4-4320-8218-1929E6C06467}" type="datetime1">
              <a:rPr lang="es-MX" smtClean="0"/>
              <a:t>22/11/2017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2613E-67FC-413B-BB09-D649653256A5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6" descr="VIrtual-10.jp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Imagen 7" descr="VIrtual-10.jpg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09" t="16625" b="69751"/>
          <a:stretch/>
        </p:blipFill>
        <p:spPr>
          <a:xfrm>
            <a:off x="6625869" y="277386"/>
            <a:ext cx="2377772" cy="934352"/>
          </a:xfrm>
          <a:prstGeom prst="rect">
            <a:avLst/>
          </a:prstGeom>
        </p:spPr>
      </p:pic>
      <p:pic>
        <p:nvPicPr>
          <p:cNvPr id="11" name="Imagen 10" descr="VIrtual-10.jpg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09" t="16625" b="69751"/>
          <a:stretch/>
        </p:blipFill>
        <p:spPr>
          <a:xfrm>
            <a:off x="178004" y="262400"/>
            <a:ext cx="2377772" cy="934352"/>
          </a:xfrm>
          <a:prstGeom prst="rect">
            <a:avLst/>
          </a:prstGeom>
        </p:spPr>
      </p:pic>
      <p:pic>
        <p:nvPicPr>
          <p:cNvPr id="12" name="Imagen 11" descr="VIrtual-10.jpg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09" t="16625" b="69751"/>
          <a:stretch/>
        </p:blipFill>
        <p:spPr>
          <a:xfrm>
            <a:off x="2339752" y="260648"/>
            <a:ext cx="2377772" cy="934352"/>
          </a:xfrm>
          <a:prstGeom prst="rect">
            <a:avLst/>
          </a:prstGeom>
        </p:spPr>
      </p:pic>
      <p:pic>
        <p:nvPicPr>
          <p:cNvPr id="13" name="Imagen 12" descr="VIrtual-10.jpg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09" t="16625" b="69751"/>
          <a:stretch/>
        </p:blipFill>
        <p:spPr>
          <a:xfrm>
            <a:off x="4570492" y="332656"/>
            <a:ext cx="2377772" cy="93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282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332656"/>
            <a:ext cx="6264696" cy="875645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929204" y="2492896"/>
            <a:ext cx="73264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Proyecto de Presupuesto</a:t>
            </a:r>
          </a:p>
          <a:p>
            <a:pPr algn="ctr"/>
            <a:r>
              <a:rPr lang="es-ES_tradnl" sz="5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2018</a:t>
            </a:r>
            <a:endParaRPr lang="es-ES_tradnl" sz="54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6983001" y="6453336"/>
            <a:ext cx="2195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i="1" dirty="0" smtClean="0"/>
              <a:t>Noviembre 2017</a:t>
            </a:r>
          </a:p>
        </p:txBody>
      </p:sp>
    </p:spTree>
    <p:extLst>
      <p:ext uri="{BB962C8B-B14F-4D97-AF65-F5344CB8AC3E}">
        <p14:creationId xmlns:p14="http://schemas.microsoft.com/office/powerpoint/2010/main" val="67827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10</a:t>
            </a:fld>
            <a:endParaRPr lang="es-MX"/>
          </a:p>
        </p:txBody>
      </p:sp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539552" y="111696"/>
            <a:ext cx="7920880" cy="62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2800" dirty="0" smtClean="0">
                <a:latin typeface="+mj-lt"/>
                <a:cs typeface="Times New Roman" pitchFamily="18" charset="0"/>
              </a:rPr>
              <a:t>Distribución del presupuesto en las divisiones</a:t>
            </a:r>
            <a:endParaRPr lang="es-MX" sz="2800" dirty="0">
              <a:latin typeface="+mj-lt"/>
              <a:cs typeface="Times New Roman" pitchFamily="18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093997"/>
              </p:ext>
            </p:extLst>
          </p:nvPr>
        </p:nvGraphicFramePr>
        <p:xfrm>
          <a:off x="683568" y="1484784"/>
          <a:ext cx="7632847" cy="247849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500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74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74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74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511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</a:rPr>
                        <a:t>Área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</a:rPr>
                        <a:t> DCCD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</a:rPr>
                        <a:t>DCNI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</a:rPr>
                        <a:t>DCSH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346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</a:rPr>
                        <a:t>Dirección y Secretaría Académica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</a:rPr>
                        <a:t> $      2,692,800.00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>
                          <a:effectLst/>
                        </a:rPr>
                        <a:t> $      1,388,800.00 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 $      1,764,800.00 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346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</a:rPr>
                        <a:t>Coordinaciones de Licenciatura y posgrado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</a:rPr>
                        <a:t> $          100,000.00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</a:rPr>
                        <a:t> $      1,060,000.00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</a:rPr>
                        <a:t> $          963,500.00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346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</a:rPr>
                        <a:t>Departamentos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</a:rPr>
                        <a:t> $      2,100,000.00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</a:rPr>
                        <a:t> $      2,262,855.00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</a:rPr>
                        <a:t> $      2,164,500.00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8346"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b="1" u="none" strike="noStrike" dirty="0">
                          <a:effectLst/>
                        </a:rPr>
                        <a:t>Total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u="none" strike="noStrike" dirty="0">
                          <a:effectLst/>
                        </a:rPr>
                        <a:t> $      4,892,800.00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u="none" strike="noStrike" dirty="0">
                          <a:effectLst/>
                        </a:rPr>
                        <a:t> $      4,892,800.00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u="none" strike="noStrike" dirty="0">
                          <a:effectLst/>
                        </a:rPr>
                        <a:t> $      4,892,800.00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442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11</a:t>
            </a:fld>
            <a:endParaRPr lang="es-MX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416699"/>
              </p:ext>
            </p:extLst>
          </p:nvPr>
        </p:nvGraphicFramePr>
        <p:xfrm>
          <a:off x="107504" y="620688"/>
          <a:ext cx="8784975" cy="616662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448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04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58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87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u="none" strike="noStrike" dirty="0">
                          <a:effectLst/>
                        </a:rPr>
                        <a:t>ESCRUCTURA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u="none" strike="noStrike" dirty="0">
                          <a:effectLst/>
                        </a:rPr>
                        <a:t>NOMBRE DEL PROYECTO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u="none" strike="noStrike" dirty="0">
                          <a:effectLst/>
                        </a:rPr>
                        <a:t> MONTO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87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41101016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GESTIÓN INSTITUCIONAL DE LA OFICINA DE RECTORÍA DE UNIDAD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1,072,870.00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41101018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APOYO A LA DOCENCIA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100,000.00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41101019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APOYO A LA INVESTIGACIÓN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100,000.00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41101032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PROGRAMA DEL CENTRO DE ESCRITURA Y ARGUMENTACIÓN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550,000.00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41101033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GESTIÓN DE PROYECTOS DE VINCULACIÓN SOCIAL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300,000.00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41101034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JORNADAS DE VINCULACIÓN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100,000.00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41101035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FOROS ACADÉMICOS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300,000.00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41101036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ESCUELA DE ARTES Y OFICIOS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400,000.00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41101037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ESCUELA DE VINCULACIÓN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200,000.00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41101038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VIOLENCIA Y EQUIDAD DE GÉNERO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200,000.00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41101040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CURSOS PREUNIVERSITARIOS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500,000.00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41101041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 smtClean="0">
                          <a:effectLst/>
                        </a:rPr>
                        <a:t>CENTRO DE</a:t>
                      </a:r>
                      <a:r>
                        <a:rPr lang="es-MX" sz="1100" u="none" strike="noStrike" baseline="0" dirty="0" smtClean="0">
                          <a:effectLst/>
                        </a:rPr>
                        <a:t> ENSEÑANZA DE MATEMÁTICAS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200,000.00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41101042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FAMILIA Y </a:t>
                      </a:r>
                      <a:r>
                        <a:rPr lang="es-MX" sz="1100" u="none" strike="noStrike" dirty="0" smtClean="0">
                          <a:effectLst/>
                        </a:rPr>
                        <a:t>ENTORNO INMEDIATO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300,000.00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41101043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CIUDADES EN TRANSICIÓN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600,000.00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41199001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REMUNERACIONES Y PRESTACIONES DE LA OFICINA DE LA RECTORÍA DE LA UNIDAD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100,000.00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41202002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LENGUAS EXTRANJERAS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800,000.00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41301008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PROMOCIÓN, EXTENSIÓN Y DIFUSIÓN DE LA VIDA UNIVERSITARIA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467,327.00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41301010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ACTIVIDADES CULTURALES DE LA UNIDAD CUAJIMALPA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734,397.00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41301012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OPERACIÓN, GESTIÓN Y EVALUACIÓN DEL SERVICIO SOCIAL EN LA UAM-C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233,000.00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41301013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OPERACIÓN DE LA COORDINACIÓN DE EXTENSIÓN UNIVERSITARIA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195,000.00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41301014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PRODUCCIÓN, DIFUSIÓN, DISTRIBUCIÓN Y LECTURA DE LAS OBRAS CREADAS EN LA UNIDAD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826,200.00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41301015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PROGRAMA DE EDUCACIÓN ABIERTA PARA ADULTOS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156,927.00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41302004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EXPOSICIONES PARA LA COMUNIDAD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275,677.00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9187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41399001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REMUNERACIONES Y PRESTACIONES DE LA COORDINACIÓN DE EXTENSIÓN UNIVERSITARIA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25,000.00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41401006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OFICINA DE LA COORDINACIÓN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911,684.00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41401007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HERRAMIENTAS DIGITALES INSTITUCIONALES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290,000.00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41401008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EDUCACIÓN CONTINUA. FORMACIÓN A LO LARGO DE LA VIDA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190,000.00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41404006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APOYO INSTITUCIONAL A LA DOCENCIA E INNOVACIÓN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180,000.00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41501009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DESARROLLO INSTITUCIONAL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598,406.00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41502009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PLANEACIÓN, EVALUACIÓN Y DESARROLLO ESTRATÉGICO DE LA UNIDAD CUAJIMALPA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161,927.00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41504003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GESTORÍA Y ADMINISTRACIÓN DE PROYECTOS DE INVESTIGACIÓN FINANCIADOS CON FONDOS EXTRAORDINARIOS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293,854.00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41505002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INTERCAMBIO Y MOVILIDAD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409,119.00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41506001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DESARROLLO </a:t>
                      </a:r>
                      <a:r>
                        <a:rPr lang="es-MX" sz="1100" u="none" strike="noStrike" dirty="0" smtClean="0">
                          <a:effectLst/>
                        </a:rPr>
                        <a:t>PROFESIONAL, </a:t>
                      </a:r>
                      <a:r>
                        <a:rPr lang="es-MX" sz="1100" u="none" strike="noStrike" dirty="0">
                          <a:effectLst/>
                        </a:rPr>
                        <a:t>INSERCIÓN LABORAL Y EMPRENDEDURISMO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386,827.00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41506002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VINCULACIÓN  Y TRANSFERENCIA DE CONOCIMIENTO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240,427.00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9187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100" b="1" u="none" strike="noStrike" dirty="0">
                          <a:effectLst/>
                        </a:rPr>
                        <a:t>SUBTOTAL RECTORÍA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u="none" strike="noStrike" dirty="0">
                          <a:effectLst/>
                        </a:rPr>
                        <a:t> $  12,398,642.00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5" marR="3655" marT="3655" marB="0" anchor="b"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</a:tbl>
          </a:graphicData>
        </a:graphic>
      </p:graphicFrame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526604" y="0"/>
            <a:ext cx="7920880" cy="56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2400" dirty="0" smtClean="0">
                <a:latin typeface="+mj-lt"/>
                <a:cs typeface="Times New Roman" pitchFamily="18" charset="0"/>
              </a:rPr>
              <a:t>ESTRUCTURAS PRESUPUESTALES: RECTORÍA</a:t>
            </a:r>
            <a:endParaRPr lang="es-MX" sz="24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047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12</a:t>
            </a:fld>
            <a:endParaRPr lang="es-MX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295935"/>
              </p:ext>
            </p:extLst>
          </p:nvPr>
        </p:nvGraphicFramePr>
        <p:xfrm>
          <a:off x="251518" y="1164949"/>
          <a:ext cx="8568953" cy="3704211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240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0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00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u="none" strike="noStrike" dirty="0">
                          <a:effectLst/>
                        </a:rPr>
                        <a:t>ESCRUCTURA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u="none" strike="noStrike" dirty="0">
                          <a:effectLst/>
                        </a:rPr>
                        <a:t>NOMBRE DEL PROYECTO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u="none" strike="noStrike" dirty="0">
                          <a:effectLst/>
                        </a:rPr>
                        <a:t> MONTO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63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43101045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GESTIÓN Y OPERACIÓN DE LA DIVISIÓN DE CIENCIAS SOCIALES Y HUMANIDADES.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1,041,300.00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6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43101046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PROYECTO DIVISIONAL DE PRESERVACIÓN Y DIFUSIÓN DE LA CULTURA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1,084,000.00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8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43101049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PROYECTOS ESTRATÉGICOS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245,000.00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43102006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GESTIÓN DE LA COORDINACIÓN DE LA LICENCIATURA EN DERECHO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70,000.00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14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43103003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GESTIÓN Y OPERACIÓN DE LA COORDINACIÓN DE LA LICENCIATURA EN ADMINISTRACIÓN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70,000.00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377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43104003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GESTIÓN Y OPERACIÓN DE LA COORDINACIÓN DE LA LICENCIATURA EN HUMANIDADES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70,000.00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40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43106002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GESTIÓN Y OPERACIÓN DEL POSGRADO EN CIENCIAS SOCIALES Y HUMANIDADES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70,000.00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43107001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GESTIÓN Y OPERACIÓN DE LA COORDINACIÓN DE LA LICENCIATURA EN ESTUDIOS SOCIOTERRITORIALES.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70,000.00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865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43199001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REMUNERACIONES Y PRESTACIONES DE LA DIVISIÓN DE CIENCIAS SOCIALES Y HUMANIDADES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  8,000.00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28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43301010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GESTIÓN Y OPERACIÓN DEL DEPARTAMENTO DE CIENCIAS SOCIALES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73,000.00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43301011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APOYO A LOS CUERPOS ACADÉMICOS DEL DISCO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544,500.00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354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43301012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REVISTA ELECTRÓNICA ESPACIALIDADES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90,000.00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43399001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REMUNERACIONES Y PRESTACIONES DEL DEPARTAMENTO DE CIENCIAS SOCIALES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14,000.00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508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43401019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GESTIÓN Y OPERACIÓN DEL DEPARTAMENTO DE ESTUDIOS INSTITUCIONALES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701,500.00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43499001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REMUNERACIONES Y PRESTACIONES DEL DEPARTAMENTO DE ESTUDIOS INSTITUCIONALES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20,000.00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5805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</a:rPr>
                        <a:t>43501010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GASTOS DE OPERACIÓN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111,500.00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43501011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APOYO A PROYECTOS DE INVESTIGACIÓN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419,000.00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6531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43501012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PRESERVACIÓN Y DIFUSIÓN DE LA CULTURA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181,000.00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43599001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REMUNERACIONES Y PRESTACIONES DEL DEPARTAMENTO DE HUMANIDADES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10,000.00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 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100" b="1" u="none" strike="noStrike" dirty="0">
                          <a:effectLst/>
                        </a:rPr>
                        <a:t>SUBTOTAL DCSH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u="none" strike="noStrike" dirty="0">
                          <a:effectLst/>
                        </a:rPr>
                        <a:t> $    4,892,800.00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51" marR="8751" marT="8751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526604" y="0"/>
            <a:ext cx="7920880" cy="56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2400" dirty="0" smtClean="0">
                <a:latin typeface="+mj-lt"/>
                <a:cs typeface="Times New Roman" pitchFamily="18" charset="0"/>
              </a:rPr>
              <a:t>ESTRUCTURAS PRESUPUESTALES: DCSH</a:t>
            </a:r>
            <a:endParaRPr lang="es-MX" sz="24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215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13</a:t>
            </a:fld>
            <a:endParaRPr lang="es-MX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748191"/>
              </p:ext>
            </p:extLst>
          </p:nvPr>
        </p:nvGraphicFramePr>
        <p:xfrm>
          <a:off x="251520" y="1105199"/>
          <a:ext cx="8568951" cy="4340025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824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326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u="none" strike="noStrike" dirty="0">
                          <a:effectLst/>
                        </a:rPr>
                        <a:t>ESCRUCTURA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u="none" strike="noStrike" dirty="0">
                          <a:effectLst/>
                        </a:rPr>
                        <a:t>NOMBRE DEL PROYECTO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u="none" strike="noStrike" dirty="0">
                          <a:effectLst/>
                        </a:rPr>
                        <a:t> MONTO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41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47101025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PROYECTO DE GESTIÓN DE LA DIRECCIÓN DE LA DCNI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273,800.00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84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47101026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PROGRAMA DE EQUIPAMIENTO PARA LA GESTIÓN DE LA DCNI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515,000.00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2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47101027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PROYECTO DE MANTENIMIENTO PARA LA INVESTIGACIÓN EN LA DCNI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240,000.00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47101031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PROYECTO DIVISIONAL DE APOYO PARA LA INVESTIGACIÓN EN LA DCNI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160,000.00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09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47101036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ORGANIZACIÓN DE CONGRESOS Y ENCUENTROS DE LA DCNI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104,000.00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51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47101039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PROYECTO DIVISIONAL DE APOYO A ALUMNOS DE LICENCIATURA DE LA DCNI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96,000.00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093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47102005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PROYECTO DE OPERACIÓN DE LA LICENCIATURA EN MATEMÁTICAS APLICADAS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130,000.00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335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47103005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PROYECTO DE OPERACIÓN DE LA LICENCIATURA EN INGENIERÍA EN COMPUTACIÓN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270,000.00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377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47105004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PROYECTO DE OPERACIÓN DE LA LICENCIATURA EN INGENIERÍA BIOLÓGICA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300,000.00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41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47106001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PROYECTO DE OPERACIÓN DE LA LICENCIATURA EN BIOLOGÍA MOLECULAR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300,000.00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60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47107001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PROYECTO DE OPERACIÓN DEL POSGRADO DIVISIONAL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60,000.00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47199001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REMUNERACIONES Y PRESTACIONES DE LA DIRECCIÓN DE CIENCIAS NATURALES E INGENIERÍA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60,000.00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743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47201003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PROYECTO DE GESTIÓN DE LA SECRETARÍA ACADÉMICA DE LA DCNI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80,000.00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47301011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OPERACIÓN DEL DEPARTAMENTO DE CIENCIAS NATURALES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535,000.00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228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47301012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GESTIÓN DEL DEPARTAMENTO DE CIENCIAS NATURALES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35,000.00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027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47301013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EQUIPAMIENTO DEL DEPARTAMENTO DE CIENCIAS NATURALES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140,000.00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7311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47401008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PROYECTO DE OPERACIÓN DEL DPT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533,540.00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4353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47401009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PROYECTO DE GESTIÓN DEL DPT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83,200.00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796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47401010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PROYECTO DE EQUIPAMIENTO DEL DPT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208,115.00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837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47499001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REMUNERACIONES Y PRESTACIONES DEL DEPARTAMENTO DE PROCESOS Y TECNOLOGÍA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41,145.00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987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47501008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PROYECTO DE GESTIÓN DEL DEPARTAMENTO DE MATEMÁTICAS APLICADAS Y SISTEMAS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253,000.00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6920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47501009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EQUIPAMIENTO Y SU ACTUALIZACIÓN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190,000.00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3962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47501010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PROYECTO DE OPERACIÓN DEL DEPARTAMENTO DE MATEMÁTICAS APLICADAS Y SISTEMAS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285,000.00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33264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100" b="1" u="none" strike="noStrike" dirty="0">
                          <a:effectLst/>
                        </a:rPr>
                        <a:t>SUBTOTAL DCNI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u="none" strike="noStrike" dirty="0">
                          <a:effectLst/>
                        </a:rPr>
                        <a:t> $    4,892,800.00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61" marR="5961" marT="5961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526604" y="0"/>
            <a:ext cx="7920880" cy="56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2400" dirty="0" smtClean="0">
                <a:latin typeface="+mj-lt"/>
                <a:cs typeface="Times New Roman" pitchFamily="18" charset="0"/>
              </a:rPr>
              <a:t>ESTRUCTURAS PRESUPUESTALES: DCNI</a:t>
            </a:r>
            <a:endParaRPr lang="es-MX" sz="24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1145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14</a:t>
            </a:fld>
            <a:endParaRPr lang="es-MX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57437"/>
              </p:ext>
            </p:extLst>
          </p:nvPr>
        </p:nvGraphicFramePr>
        <p:xfrm>
          <a:off x="179511" y="954403"/>
          <a:ext cx="8784976" cy="3986765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8448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04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58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1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ESCRUCTURA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NOMBRE DEL PROYECTO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 MONTO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54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48101013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PROGRAMA ESTRATÉGICO DE FORTALECIMIENTO Y DESARROLLO DE LA DOCENCIA EN LA DCCD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432,500.00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15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48101014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GESTIÓN DE LA DIRECCIÓN DE CIENCIAS DE LA COMUNICACIÓN Y DISEÑO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730,000.00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48102003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COORDINACIÓN DE LA LICENCIATURA EN CIENCIAS DE LA COMUNICACIÓN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10,000.00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48103004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COORDINACIÓN DE LA LICENCIATURA EN TECNOLOGÍAS Y SISTEMAS DE INFORMACIÓN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10,000.00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48104003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COORDINACIÓN DE LA LICENCIATURA EN DISEÑO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10,000.00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48105001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FORTALECIMIENTO Y DESARROLLO DEL PROGRAMA DE LA MAESTRÍA EN DISEÑO, INFORMACIÓN Y COMUNICACIÓN DE LA DCCD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70,000.00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1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48199001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REMUNERACIONES Y PRESTACIONES DE LA DIRECCIÓN DE CIENCIAS DE LA COMUNICACIÓN Y DISEÑO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70,000.00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83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48201008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GESTIÓN DE LA SECRETARÍA ACADÉMICA DE LA DCCD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533,500.00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1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48201009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EQUIPAMIENTO DE CÓMPUTO DCCD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90,000.00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1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48201011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MANTENIMIENTO DCCD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60,000.00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505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48201012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DIFUSIÓN DE LA INVESTIGACIÓN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736,000.00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604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48299001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REMUNERACIONES Y PRESTACIONES DE LA </a:t>
                      </a:r>
                      <a:r>
                        <a:rPr lang="es-MX" sz="1000" u="none" strike="noStrike" dirty="0" smtClean="0">
                          <a:effectLst/>
                        </a:rPr>
                        <a:t>SECRETARÍA </a:t>
                      </a:r>
                      <a:r>
                        <a:rPr lang="es-MX" sz="1000" u="none" strike="noStrike" dirty="0">
                          <a:effectLst/>
                        </a:rPr>
                        <a:t>ACADÉMICA DE LA DIVISIÓN DE CIENCIAS DE LA COMUNICACIÓN Y DISEÑO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40,800.00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110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48301006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GESTIÓN DEL DEPARTAMENTO DE CIENCIAS DE LA COMUNICACIÓN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247,660.00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5380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48301018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INVESTIGACIÓN DEL DEPARTAMENTO DE CIENCIAS DE LA COMUNICACIÓN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460,340.00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1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48399001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REMUNERACIONES Y PRESTACIONES DEL DEPARTAMENTO DE CIENCIAS DE LA COMUNICACIÓN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35,000.00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504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48401006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OPERACIÓN DEL DEPARTAMENTO DE TEORÍA Y PROCESOS DEL DISEÑO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239,000.00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1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48401007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DESARROLLO DEPARTAMENTAL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18,000.00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4025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48401008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DESARROLLO DE LA INVESTIGACIÓN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413,000.00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1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48401013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APOYO A LA DOCENCIA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20,000.00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48499001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REMUNERACIONES Y PRESTACIONES DEL DEPARTAMENTO DE TEORÍA Y PROCESOS DEL DISEÑO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10,000.00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5419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48501005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OPERACIÓN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147,600.00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48501006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INVESTIGACIÓN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509,400.00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87302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 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000" b="1" u="none" strike="noStrike" dirty="0">
                          <a:effectLst/>
                        </a:rPr>
                        <a:t>SUBTOTAL DCCD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1" u="none" strike="noStrike" dirty="0">
                          <a:effectLst/>
                        </a:rPr>
                        <a:t> $    4,892,800.00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0" marR="6910" marT="6910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526604" y="0"/>
            <a:ext cx="7920880" cy="56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2400" dirty="0" smtClean="0">
                <a:latin typeface="+mj-lt"/>
                <a:cs typeface="Times New Roman" pitchFamily="18" charset="0"/>
              </a:rPr>
              <a:t>ESTRUCTURAS PRESUPUESTALES: DCCD</a:t>
            </a:r>
            <a:endParaRPr lang="es-MX" sz="24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077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15</a:t>
            </a:fld>
            <a:endParaRPr lang="es-MX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066145"/>
              </p:ext>
            </p:extLst>
          </p:nvPr>
        </p:nvGraphicFramePr>
        <p:xfrm>
          <a:off x="179512" y="881510"/>
          <a:ext cx="8784976" cy="5056819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8448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04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58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291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ESCRUCTURA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NOMBRE DEL PROYECTO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 MONTO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91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49101006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OFICINA DE LA </a:t>
                      </a:r>
                      <a:r>
                        <a:rPr lang="es-MX" sz="1000" u="none" strike="noStrike" dirty="0" smtClean="0">
                          <a:effectLst/>
                        </a:rPr>
                        <a:t>SECRETARÍA </a:t>
                      </a:r>
                      <a:r>
                        <a:rPr lang="es-MX" sz="1000" u="none" strike="noStrike" dirty="0">
                          <a:effectLst/>
                        </a:rPr>
                        <a:t>DE UNIDAD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 7,419,505.00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79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49105003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OFICINA TÉCNICA DEL CONSEJO ACADÉMICO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422,500.00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25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49199001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REMUNERACIONES Y PRESTACIONES DE LA OFICINA DE LA </a:t>
                      </a:r>
                      <a:r>
                        <a:rPr lang="es-MX" sz="1000" u="none" strike="noStrike" dirty="0" smtClean="0">
                          <a:effectLst/>
                        </a:rPr>
                        <a:t>SECRETARÍA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150,000.00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91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49201012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COORDINACIÓN DE SERVICIOS ADMINISTRATIVOS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2,752,493.00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320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49299001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REMUNERACIONES Y PRESTACIONES DE LA COORDINACIÓN DE SERVICIOS ADMINISTRATIVOS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150,000.00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291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49301003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ADQUISICIÓN DE LIBROS Y REVISTAS  PARA LA COORDINACIÓN DE SERVICIOS BIBLIOTECARIOS (PP)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1,000,000.00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291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49301004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OFICINA DE LA COORDINACIÓN DE SERVICIOS BIBLIOTECARIOS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1,068,263.00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291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49305003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SERVICIOS ESPECIALIZADOS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22,200.00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291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49399001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REMUNERACIONES Y PRESTACIONES DE LA COORDINACIÓN DE SERVICIOS BIBLIOTECARIOS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70,000.00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291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49401008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OFICINA DE LA COORDINACIÓN DE SERVICIOS DE CÓMPUTO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3,826,024.00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291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49401009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MANTENIMIENTO E INVERSIÓN DE LA COORDINACIÓN DE SERVICIOS DE CÓMPUTO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8,324,300.00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81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49499001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REMUNERACIONES Y PRESTACIONES DE LA COORDINACIÓN DE SERVICIOS DE </a:t>
                      </a:r>
                      <a:r>
                        <a:rPr lang="es-MX" sz="1000" u="none" strike="noStrike" dirty="0" smtClean="0">
                          <a:effectLst/>
                        </a:rPr>
                        <a:t>CÓMPUTO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480,000.00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6736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49501007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OFICINA DE LA COORDINACIÓN DE SISTEMAS ESCOLARES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797,450.00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291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49599001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REMUNERACIONES Y PRESTACIONES DE LA COORDINACIÓN DE SISTEMAS ESCOLARES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10,000.00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49601005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OFICINA DE LA COORDINACIÓN DE SERVICIOS GENERALES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365,532.00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5940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49601006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INTENDENCIA Y JARDINERÍA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864,485.00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3291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49601008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PAGO DE SERVICIOS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3,420,005.00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21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49601009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VIGILANCIA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800,004.00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49601010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MANTENIMIENTO A EQUIPOS DIVERSOS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319,995.00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7698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49601013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TRANSPORTES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929,986.00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3291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49699001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REMUNERACIONES Y PRESTACIONES DE LA COORDINACIÓN DE SERVICIOS GENERALES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1,499,993.00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497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49701005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OPERACIÓN DE LA COORDINACIÓN DE ESPACIOS FÍSICOS Y MANTENIMIENTO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684,977.00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3291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49701007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MANTENIMIENTO DEL EQUIPO MAYOR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2,468,997.00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3291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49701011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MANTENIMIENTO Y ADAPTACIONES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4,481,253.00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49799001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REMUNERACIONES Y PRESTACIONES DE LA COORDINACIÓN DE ESPACIOS FÍSICOS Y MANTENIMIENTO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180,576.00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673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49801004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COORDINACIÓN DE RECURSOS HUMANOS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198,000.00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3291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49899001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REMUNERACIONES Y PRESTACIONES DE LA COORDINACIÓN DE RECURSOS HUMANOS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52,000.00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3291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49901015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COORDINACIÓN DE SERVICIOS UNIVERSITARIOS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8,829,700.00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7056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49999001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REMUNERACIONES Y PRESTACIONES DE LA COORDINACIÓN DE SERVICIOS UNIVERSITARIOS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350,000.00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32918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 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000" b="1" u="none" strike="noStrike" dirty="0">
                          <a:effectLst/>
                        </a:rPr>
                        <a:t>SUBTOTAL SECRETARÍA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1" u="none" strike="noStrike">
                          <a:effectLst/>
                        </a:rPr>
                        <a:t> $  51,938,238.00 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32918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 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000" b="1" u="none" strike="noStrike" dirty="0">
                          <a:effectLst/>
                        </a:rPr>
                        <a:t>TOTAL UNIDAD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1" u="none" strike="noStrike" dirty="0">
                          <a:effectLst/>
                        </a:rPr>
                        <a:t> $  79,015,280.00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21" marR="5221" marT="5221" marB="0" anchor="b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</a:tbl>
          </a:graphicData>
        </a:graphic>
      </p:graphicFrame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526604" y="0"/>
            <a:ext cx="7920880" cy="56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2400" dirty="0" smtClean="0">
                <a:latin typeface="+mj-lt"/>
                <a:cs typeface="Times New Roman" pitchFamily="18" charset="0"/>
              </a:rPr>
              <a:t>ESTRUCTURAS PRESUPUESTALES: SECRETARÍA</a:t>
            </a:r>
            <a:endParaRPr lang="es-MX" sz="24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537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16</a:t>
            </a:fld>
            <a:endParaRPr lang="es-MX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907704" y="2386539"/>
            <a:ext cx="5040560" cy="1546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8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GRACIAS</a:t>
            </a:r>
            <a:endParaRPr lang="es-MX" sz="8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6281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2</a:t>
            </a:fld>
            <a:endParaRPr lang="es-MX"/>
          </a:p>
        </p:txBody>
      </p:sp>
      <p:sp>
        <p:nvSpPr>
          <p:cNvPr id="5" name="5 CuadroTexto"/>
          <p:cNvSpPr txBox="1">
            <a:spLocks noChangeArrowheads="1"/>
          </p:cNvSpPr>
          <p:nvPr/>
        </p:nvSpPr>
        <p:spPr bwMode="auto">
          <a:xfrm>
            <a:off x="708968" y="260648"/>
            <a:ext cx="77403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s-MX" sz="2000" dirty="0" smtClean="0">
                <a:latin typeface="Tahoma" pitchFamily="34" charset="0"/>
                <a:cs typeface="Times New Roman" pitchFamily="18" charset="0"/>
              </a:rPr>
              <a:t>Techos presupuestales 2018 para la UAM</a:t>
            </a:r>
            <a:endParaRPr lang="es-MX" sz="2000" dirty="0">
              <a:latin typeface="Tahoma" pitchFamily="34" charset="0"/>
              <a:cs typeface="Times New Roman" pitchFamily="18" charset="0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071723"/>
              </p:ext>
            </p:extLst>
          </p:nvPr>
        </p:nvGraphicFramePr>
        <p:xfrm>
          <a:off x="1403648" y="1916832"/>
          <a:ext cx="6264698" cy="2990829"/>
        </p:xfrm>
        <a:graphic>
          <a:graphicData uri="http://schemas.openxmlformats.org/drawingml/2006/table">
            <a:tbl>
              <a:tblPr>
                <a:tableStyleId>{8FD4443E-F989-4FC4-A0C8-D5A2AF1F390B}</a:tableStyleId>
              </a:tblPr>
              <a:tblGrid>
                <a:gridCol w="2427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57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15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81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Unidad Académica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>
                          <a:effectLst/>
                        </a:rPr>
                        <a:t>Techo presupuestal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 smtClean="0">
                          <a:effectLst/>
                        </a:rPr>
                        <a:t>Incremento</a:t>
                      </a:r>
                    </a:p>
                    <a:p>
                      <a:pPr algn="ctr" fontAlgn="ctr"/>
                      <a:r>
                        <a:rPr lang="es-MX" sz="1400" b="1" u="none" strike="noStrike" dirty="0" smtClean="0">
                          <a:effectLst/>
                        </a:rPr>
                        <a:t>respecto </a:t>
                      </a:r>
                      <a:r>
                        <a:rPr lang="es-MX" sz="1400" b="1" u="none" strike="noStrike" dirty="0">
                          <a:effectLst/>
                        </a:rPr>
                        <a:t>a 2017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08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>
                          <a:effectLst/>
                        </a:rPr>
                        <a:t>Azcapotzalco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>
                          <a:effectLst/>
                        </a:rPr>
                        <a:t> $            146,663,667.00 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400" b="1" u="none" strike="noStrike">
                          <a:effectLst/>
                        </a:rPr>
                        <a:t>10.00%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08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dirty="0">
                          <a:solidFill>
                            <a:srgbClr val="FFFF00"/>
                          </a:solidFill>
                          <a:effectLst/>
                        </a:rPr>
                        <a:t>Cuajimalpa</a:t>
                      </a:r>
                      <a:endParaRPr lang="es-MX" sz="1400" b="1" i="0" u="none" strike="noStrike" dirty="0">
                        <a:solidFill>
                          <a:srgbClr val="FFFF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dirty="0">
                          <a:solidFill>
                            <a:srgbClr val="FFFF00"/>
                          </a:solidFill>
                          <a:effectLst/>
                        </a:rPr>
                        <a:t> $              79,015,280.00 </a:t>
                      </a:r>
                      <a:endParaRPr lang="es-MX" sz="1400" b="1" i="0" u="none" strike="noStrike" dirty="0">
                        <a:solidFill>
                          <a:srgbClr val="FFFF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400" b="1" u="none" strike="noStrike" dirty="0">
                          <a:solidFill>
                            <a:srgbClr val="FFFF00"/>
                          </a:solidFill>
                          <a:effectLst/>
                        </a:rPr>
                        <a:t>11.17%</a:t>
                      </a:r>
                      <a:endParaRPr lang="es-MX" sz="1400" b="1" i="0" u="none" strike="noStrike" dirty="0">
                        <a:solidFill>
                          <a:srgbClr val="FFFF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908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>
                          <a:effectLst/>
                        </a:rPr>
                        <a:t>Iztapalapa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dirty="0">
                          <a:effectLst/>
                        </a:rPr>
                        <a:t> $            147,776,455.00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400" b="1" u="none" strike="noStrike" dirty="0">
                          <a:effectLst/>
                        </a:rPr>
                        <a:t>10.00%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908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>
                          <a:effectLst/>
                        </a:rPr>
                        <a:t>Lerma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>
                          <a:effectLst/>
                        </a:rPr>
                        <a:t> $              37,212,582.00 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400" b="1" u="none" strike="noStrike">
                          <a:effectLst/>
                        </a:rPr>
                        <a:t>12.52%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908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>
                          <a:effectLst/>
                        </a:rPr>
                        <a:t>Xochimilco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>
                          <a:effectLst/>
                        </a:rPr>
                        <a:t> $            146,396,412.00 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400" b="1" u="none" strike="noStrike">
                          <a:effectLst/>
                        </a:rPr>
                        <a:t>10.00%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908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>
                          <a:effectLst/>
                        </a:rPr>
                        <a:t>Rectoría General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>
                          <a:effectLst/>
                        </a:rPr>
                        <a:t> $            181,924,818.00 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400" b="1" u="none" strike="noStrike">
                          <a:effectLst/>
                        </a:rPr>
                        <a:t>9.00%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908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>
                          <a:effectLst/>
                        </a:rPr>
                        <a:t>Programa de becas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>
                          <a:effectLst/>
                        </a:rPr>
                        <a:t> $            160,327,240.00 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400" b="1" u="none" strike="noStrike">
                          <a:effectLst/>
                        </a:rPr>
                        <a:t>19.72%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9083">
                <a:tc>
                  <a:txBody>
                    <a:bodyPr/>
                    <a:lstStyle/>
                    <a:p>
                      <a:pPr algn="r" fontAlgn="ctr"/>
                      <a:r>
                        <a:rPr lang="es-MX" sz="1400" b="1" u="none" strike="noStrike">
                          <a:effectLst/>
                        </a:rPr>
                        <a:t>Total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dirty="0">
                          <a:effectLst/>
                        </a:rPr>
                        <a:t> $            </a:t>
                      </a:r>
                      <a:r>
                        <a:rPr lang="es-MX" sz="1400" b="1" u="none" strike="noStrike" dirty="0">
                          <a:solidFill>
                            <a:srgbClr val="FFFF00"/>
                          </a:solidFill>
                          <a:effectLst/>
                        </a:rPr>
                        <a:t>899,316,454.00</a:t>
                      </a:r>
                      <a:r>
                        <a:rPr lang="es-MX" sz="1400" b="1" u="none" strike="noStrike" dirty="0">
                          <a:effectLst/>
                        </a:rPr>
                        <a:t>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400" b="1" u="none" strike="noStrike" dirty="0">
                          <a:effectLst/>
                        </a:rPr>
                        <a:t>11.62%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227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3</a:t>
            </a:fld>
            <a:endParaRPr lang="es-MX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55576" y="234429"/>
            <a:ext cx="7704856" cy="43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1600" dirty="0" smtClean="0">
                <a:latin typeface="+mj-lt"/>
                <a:cs typeface="Times New Roman" pitchFamily="18" charset="0"/>
              </a:rPr>
              <a:t>Presupuesto de la Unidad Cuajimalpa con desglose por Coordinación</a:t>
            </a:r>
            <a:endParaRPr lang="es-ES" sz="1600" dirty="0">
              <a:latin typeface="+mj-lt"/>
              <a:cs typeface="Times New Roman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7504" y="6123731"/>
            <a:ext cx="7776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/>
              <a:t>Nota. Las partidas protegidas representan el 26.59% del presupuesto asignado a la Unidad Cuajimalpa</a:t>
            </a:r>
            <a:endParaRPr lang="es-MX" sz="1200" b="1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494404"/>
              </p:ext>
            </p:extLst>
          </p:nvPr>
        </p:nvGraphicFramePr>
        <p:xfrm>
          <a:off x="107505" y="908712"/>
          <a:ext cx="8928990" cy="4820505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562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33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33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33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33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7337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406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effectLst/>
                        </a:rPr>
                        <a:t>Área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effectLst/>
                        </a:rPr>
                        <a:t>2017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effectLst/>
                        </a:rPr>
                        <a:t>Techo presupuestal 2018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effectLst/>
                        </a:rPr>
                        <a:t>Diferencia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effectLst/>
                        </a:rPr>
                        <a:t>Partidas protegidas 2018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effectLst/>
                        </a:rPr>
                        <a:t>Gasto de operación sin partidas protegidas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74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DCCD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4,400,000.00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4,892,800.00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492,800.00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4,892,800.00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74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DCNI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4,400,000.00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4,892,800.00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492,800.00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4,892,800.00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674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DCSH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4,400,000.00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4,892,800.00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492,800.00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4,892,800.00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674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Oficina de la </a:t>
                      </a:r>
                      <a:r>
                        <a:rPr lang="es-MX" sz="1100" u="none" strike="noStrike" dirty="0" smtClean="0">
                          <a:effectLst/>
                        </a:rPr>
                        <a:t>Rectoría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3,951,920.00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5,022,870.00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1,070,950.00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920,950.00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4,101,920.00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74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Lenguas Extranjeras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950,000.00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800,000.00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-$        150,000.00 </a:t>
                      </a:r>
                      <a:endParaRPr lang="es-MX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800,000.00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674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Extensión Universitaria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2,620,080.00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2,913,528.00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293,448.00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2,913,528.00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674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Desarrollo Acad. e Innovac. Educ.*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2,178,000.00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1,571,684.00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-$        606,316.00 </a:t>
                      </a:r>
                      <a:endParaRPr lang="es-MX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1,571,684.00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674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Planeación y Vinculación**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1,880,000.00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2,090,560.00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210,560.00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2,090,560.00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674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Gestion Sustentable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400,000.00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                 -  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-$        400,000.00 </a:t>
                      </a:r>
                      <a:endParaRPr lang="es-MX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                 -  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674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Oficina de la </a:t>
                      </a:r>
                      <a:r>
                        <a:rPr lang="es-MX" sz="1100" u="none" strike="noStrike" dirty="0" smtClean="0">
                          <a:effectLst/>
                        </a:rPr>
                        <a:t>Secretaría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10,560,657.00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7,992,005.00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-$     2,568,652.00 </a:t>
                      </a:r>
                      <a:endParaRPr lang="es-MX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252,000.00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7,740,005.00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674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Servicios Administrativos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1,601,131.00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2,902,493.00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1,301,362.00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955,431.00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1,947,062.00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674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Servicios Bibliotecarios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1,800,000.00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2,160,463.00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360,463.00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1,000,000.00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1,160,463.00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674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Servicios de </a:t>
                      </a:r>
                      <a:r>
                        <a:rPr lang="es-MX" sz="1100" u="none" strike="noStrike" dirty="0" smtClean="0">
                          <a:effectLst/>
                        </a:rPr>
                        <a:t>Cómputo</a:t>
                      </a:r>
                      <a:r>
                        <a:rPr lang="es-MX" sz="1100" u="none" strike="noStrike" dirty="0">
                          <a:effectLst/>
                        </a:rPr>
                        <a:t>***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12,630,324.00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12,630,324.00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                 -  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8,324,300.00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4,306,024.00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674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Sistemas Escolares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500,000.00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807,450.00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307,450.00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807,450.00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674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Servicios Generales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7,000,000.00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8,200,000.00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1,200,000.00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2,784,668.00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5,415,332.00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674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Espacios Físicos y Mantenimiento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7,028,600.00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7,815,803.00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787,203.00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3,528,600.00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4,287,203.00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674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Recursos Humanos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200,000.00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250,000.00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      50,000.00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 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250,000.00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2674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Servicios Universitarios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4,572,708.00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9,179,700.00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 $     4,606,992.00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3,241,170.00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5,938,530.00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26740">
                <a:tc>
                  <a:txBody>
                    <a:bodyPr/>
                    <a:lstStyle/>
                    <a:p>
                      <a:pPr algn="r" fontAlgn="ctr"/>
                      <a:r>
                        <a:rPr lang="es-MX" sz="1100" b="1" u="none" strike="noStrike" dirty="0">
                          <a:effectLst/>
                        </a:rPr>
                        <a:t>TOTAL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1100" b="1" u="none" strike="noStrike" dirty="0">
                          <a:effectLst/>
                        </a:rPr>
                        <a:t> $   71,073,420.00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u="none" strike="noStrike" dirty="0">
                          <a:effectLst/>
                        </a:rPr>
                        <a:t> $   79,015,280.00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u="none" strike="noStrike" dirty="0">
                          <a:effectLst/>
                        </a:rPr>
                        <a:t> $     7,941,860.00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u="none" strike="noStrike" dirty="0">
                          <a:effectLst/>
                        </a:rPr>
                        <a:t> $   21,007,119.00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u="none" strike="noStrike" dirty="0">
                          <a:effectLst/>
                        </a:rPr>
                        <a:t> $   58,008,161.00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1762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755576" y="234429"/>
            <a:ext cx="7704856" cy="43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1600" b="1" dirty="0" smtClean="0">
                <a:latin typeface="+mj-lt"/>
                <a:cs typeface="Times New Roman" pitchFamily="18" charset="0"/>
              </a:rPr>
              <a:t>Partidas protegidas por Rectoría General </a:t>
            </a:r>
            <a:r>
              <a:rPr lang="es-MX" sz="1600" dirty="0" smtClean="0">
                <a:latin typeface="+mj-lt"/>
                <a:cs typeface="Times New Roman" pitchFamily="18" charset="0"/>
              </a:rPr>
              <a:t>en el presupuesto de la Unidad Cuajimalpa</a:t>
            </a:r>
            <a:endParaRPr lang="es-ES" sz="1600" dirty="0">
              <a:latin typeface="+mj-lt"/>
              <a:cs typeface="Times New Roman" pitchFamily="18" charset="0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4</a:t>
            </a:fld>
            <a:endParaRPr lang="es-MX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839520"/>
              </p:ext>
            </p:extLst>
          </p:nvPr>
        </p:nvGraphicFramePr>
        <p:xfrm>
          <a:off x="179512" y="1526615"/>
          <a:ext cx="8784976" cy="3198529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177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4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75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96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58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735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Partida**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Instancia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2017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 Presupuesto 2018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1" u="none" strike="noStrike" dirty="0">
                          <a:effectLst/>
                        </a:rPr>
                        <a:t> Diferencia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930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Premios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Rectoría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868,821.00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    920,950.00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     52,129.00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85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Arrendamiento de software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Cómputo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1,062,159.00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1,484,419.00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  422,260.00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768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Colaboración a eventos y cuotas*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Cómputo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98,112.00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      84,487.00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-$       13,625.00 </a:t>
                      </a:r>
                      <a:endParaRPr lang="es-MX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5691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Consumibles de cafeterías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Servicios universitarios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3,057,708.00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3,241,170.00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  183,462.00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0606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Ropa de trabajo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Servicios administrativos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670,000.00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    703,500.00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     33,500.00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5521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Servicios y derechos (energía eléctrica)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Servicios generales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1,784,668.00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2,784,668.00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1,000,000.00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0436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Servicios y derechos (telefonía)*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Cómputo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2,086,936.00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    365,258.00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-$ 1,721,678.00 </a:t>
                      </a:r>
                      <a:endParaRPr lang="es-MX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Servicios y derechos (anillo metropolitano)*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Cómputo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2,558,784.00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1,239,388.00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-$ 1,319,396.00 </a:t>
                      </a:r>
                      <a:endParaRPr lang="es-MX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2274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Servicio de telefonía celular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Secretaría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>
                          <a:effectLst/>
                        </a:rPr>
                        <a:t> 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    252,000.00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  252,000.00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7189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Gastos financieros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Servicios administrativos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251,931.00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    251,931.00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                    -  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2104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Mantenimiento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Espacios físicos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3,528,600.00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3,528,600.00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 $                       -  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7019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Mantenimiento de </a:t>
                      </a:r>
                      <a:r>
                        <a:rPr lang="es-MX" sz="1000" u="none" strike="noStrike" dirty="0" smtClean="0">
                          <a:effectLst/>
                        </a:rPr>
                        <a:t>software</a:t>
                      </a:r>
                      <a:r>
                        <a:rPr lang="es-MX" sz="1000" u="none" strike="noStrike" dirty="0">
                          <a:effectLst/>
                        </a:rPr>
                        <a:t>*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Cómputo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>
                          <a:effectLst/>
                        </a:rPr>
                        <a:t> $    4,224,333.00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    716,780.00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 $     926,415.00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1934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Mantenimiento a la infraestructura de comunicaciones de voz y datos*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Cómputo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1,885,105.00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8857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Mantenimiento de equipo de videoconferencia y unidad multipunto*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Cómputo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      57,655.00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3772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Servicios de conducción de señales analógicas y digitales*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Cómputo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2,491,208.00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8687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Libros y revistas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Biblioteca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1,500,000.00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 $          1,000,000.00 </a:t>
                      </a:r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-$     500,000.00 </a:t>
                      </a:r>
                      <a:endParaRPr lang="es-MX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5610"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1" u="none" strike="noStrike" dirty="0">
                          <a:effectLst/>
                        </a:rPr>
                        <a:t>Total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1" u="none" strike="noStrike" dirty="0">
                          <a:effectLst/>
                        </a:rPr>
                        <a:t>Unidad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1" u="none" strike="noStrike" dirty="0">
                          <a:effectLst/>
                        </a:rPr>
                        <a:t> $  21,692,052.00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1" u="none" strike="noStrike" dirty="0">
                          <a:effectLst/>
                        </a:rPr>
                        <a:t> $        21,007,119.00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-$     684,933.00 </a:t>
                      </a:r>
                      <a:endParaRPr lang="es-MX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7352">
                <a:tc gridSpan="5">
                  <a:txBody>
                    <a:bodyPr/>
                    <a:lstStyle/>
                    <a:p>
                      <a:pPr algn="l" rtl="0" fontAlgn="b"/>
                      <a:r>
                        <a:rPr lang="es-MX" sz="1000" b="1" u="none" strike="noStrike" dirty="0">
                          <a:effectLst/>
                        </a:rPr>
                        <a:t>*Partidas destinadas al mantenimiento de SIIUAM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7352">
                <a:tc gridSpan="5">
                  <a:txBody>
                    <a:bodyPr/>
                    <a:lstStyle/>
                    <a:p>
                      <a:pPr algn="l" rtl="0" fontAlgn="b"/>
                      <a:r>
                        <a:rPr lang="es-MX" sz="1000" b="1" u="none" strike="noStrike" dirty="0">
                          <a:effectLst/>
                        </a:rPr>
                        <a:t>**Las partidas protegidas se distribuyen en la oficina y coordinaciones de la Secretaría de Unidad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01" marR="6701" marT="6701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461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5</a:t>
            </a:fld>
            <a:endParaRPr lang="es-MX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755576" y="234429"/>
            <a:ext cx="7704856" cy="43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1600" b="1" dirty="0" smtClean="0">
                <a:latin typeface="+mj-lt"/>
                <a:cs typeface="Times New Roman" pitchFamily="18" charset="0"/>
              </a:rPr>
              <a:t>Gasto corriente de la Rectoría</a:t>
            </a:r>
            <a:endParaRPr lang="es-ES" sz="1600" dirty="0">
              <a:latin typeface="+mj-lt"/>
              <a:cs typeface="Times New Roman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18688" y="6381328"/>
            <a:ext cx="2987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b="1" dirty="0" smtClean="0"/>
              <a:t>Nota. No se incluyen las partidas protegidas</a:t>
            </a:r>
            <a:endParaRPr lang="es-MX" sz="1200" b="1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601984"/>
              </p:ext>
            </p:extLst>
          </p:nvPr>
        </p:nvGraphicFramePr>
        <p:xfrm>
          <a:off x="318688" y="1517766"/>
          <a:ext cx="8357767" cy="3423402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684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048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u="none" strike="noStrike" dirty="0">
                          <a:effectLst/>
                        </a:rPr>
                        <a:t>GASTOS DE OPERACIÓN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u="none" strike="noStrike" dirty="0">
                          <a:effectLst/>
                        </a:rPr>
                        <a:t> MONTO 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84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GASTOS DE GESTIÓN DE LA OFICINA DE RECTORÍA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</a:rPr>
                        <a:t> $        251,920.00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67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LENGUAS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</a:rPr>
                        <a:t> $        800,000.00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50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PROMOCIÓN, EXTENSIÓN Y DIFUSIÓN DE LA VIDA UNIVERSITARIA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</a:rPr>
                        <a:t> $        467,327.00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SERVICIO SOCIAL EN LA UAM-C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</a:rPr>
                        <a:t> $        233,000.00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GESTIÓN DE LA COORDINACIÓN DE EXTENSIÓN UNIVERSITARIA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</a:rPr>
                        <a:t> $        220,000.00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501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PROGRAMA DE EDUCACIÓN ABIERTA PARA ADULTOS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</a:rPr>
                        <a:t> $        156,927.00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84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GESTIÓN DE LA COORDINACIÓN DE DESARROLLO ACADÉMICO E INNOVACIÓN EDUCATIVA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</a:rPr>
                        <a:t> $        911,684.00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266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HERRAMIENTAS DIGITALES INSTITUCIONALES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</a:rPr>
                        <a:t> $        290,000.00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849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EDUCACIÓN CONTINUA.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</a:rPr>
                        <a:t> $        190,000.00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433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APOYO INSTITUCIONAL A LA DOCENCIA E </a:t>
                      </a:r>
                      <a:r>
                        <a:rPr lang="es-MX" sz="1200" u="none" strike="noStrike" dirty="0" smtClean="0">
                          <a:effectLst/>
                        </a:rPr>
                        <a:t>INNOVACIÓN (PAEA)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</a:rPr>
                        <a:t> $        180,000.00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016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GESTIÓN DE LA COORDINACIÓN DE PLANEACIÓN Y VINCULACIÓN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</a:rPr>
                        <a:t> $        598,406.00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9399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PLANEACIÓN Y EVALUACIÓN INSTITUCIONAL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</a:rPr>
                        <a:t> $        161,927.00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9831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GESTIÓN DE FONDOS EXTERNOS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</a:rPr>
                        <a:t> $        293,854.00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7365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INTERCAMBIO Y MOVILIDAD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</a:rPr>
                        <a:t> $        409,119.00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949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DESARROLLO </a:t>
                      </a:r>
                      <a:r>
                        <a:rPr lang="es-MX" sz="1200" u="none" strike="noStrike" dirty="0" smtClean="0">
                          <a:effectLst/>
                        </a:rPr>
                        <a:t>PROFESIONAL, </a:t>
                      </a:r>
                      <a:r>
                        <a:rPr lang="es-MX" sz="1200" u="none" strike="noStrike" dirty="0">
                          <a:effectLst/>
                        </a:rPr>
                        <a:t>INSERCIÓN LABORAL Y EMPRENDEDURISMO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</a:rPr>
                        <a:t> $        386,827.00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532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VINCULACIÓN  Y TRANSFERENCIA DE CONOCIMIENTO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u="none" strike="noStrike">
                          <a:effectLst/>
                        </a:rPr>
                        <a:t> $        240,427.00 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0483">
                <a:tc>
                  <a:txBody>
                    <a:bodyPr/>
                    <a:lstStyle/>
                    <a:p>
                      <a:pPr algn="r" fontAlgn="ctr"/>
                      <a:r>
                        <a:rPr lang="es-MX" sz="1200" b="1" u="none" strike="noStrike" dirty="0">
                          <a:effectLst/>
                        </a:rPr>
                        <a:t>SUBTOTAL RECTORÍA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u="none" strike="noStrike" dirty="0">
                          <a:effectLst/>
                        </a:rPr>
                        <a:t> $    5,791,418.00 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9" marR="7309" marT="7309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0914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6</a:t>
            </a:fld>
            <a:endParaRPr lang="es-MX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755576" y="234429"/>
            <a:ext cx="7704856" cy="43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1600" b="1" dirty="0" smtClean="0">
                <a:latin typeface="+mj-lt"/>
                <a:cs typeface="Times New Roman" pitchFamily="18" charset="0"/>
              </a:rPr>
              <a:t>Gasto corriente de la Secretaría</a:t>
            </a:r>
            <a:endParaRPr lang="es-ES" sz="1600" dirty="0">
              <a:latin typeface="+mj-lt"/>
              <a:cs typeface="Times New Roman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18688" y="6381328"/>
            <a:ext cx="2987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b="1" dirty="0" smtClean="0"/>
              <a:t>Nota. No se incluyen las partidas protegidas</a:t>
            </a:r>
            <a:endParaRPr lang="es-MX" sz="1200" b="1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12560"/>
              </p:ext>
            </p:extLst>
          </p:nvPr>
        </p:nvGraphicFramePr>
        <p:xfrm>
          <a:off x="251520" y="1196752"/>
          <a:ext cx="8712968" cy="4350225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7576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6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97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u="none" strike="noStrike" dirty="0">
                          <a:effectLst/>
                        </a:rPr>
                        <a:t>GASTOS DE OPERACIÓN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u="none" strike="noStrike" dirty="0">
                          <a:effectLst/>
                        </a:rPr>
                        <a:t> MONTO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97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GESTIÓN DE LA OFICINA DE LA </a:t>
                      </a:r>
                      <a:r>
                        <a:rPr lang="es-MX" sz="1100" u="none" strike="noStrike" dirty="0" smtClean="0">
                          <a:effectLst/>
                        </a:rPr>
                        <a:t>SECRETARÍA </a:t>
                      </a:r>
                      <a:r>
                        <a:rPr lang="es-MX" sz="1100" u="none" strike="noStrike" dirty="0">
                          <a:effectLst/>
                        </a:rPr>
                        <a:t>DE UNIDAD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1,750,000.00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03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TRANSPORTE UNIVERSITARIO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600,000.00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04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MONEDERO ELECTRÓNICO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600,000.00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051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CONSUMIBLES PARA CREDENCIALES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300,000.00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806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OFICINA TÉCNICA DEL CONSEJO ACADÉMICO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422,500.00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997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GESTIÓN DE LA COORDINACIÓN DE SERVICIOS ADMINISTRATIVOS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1,947,062.00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997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GESTIÓN DE LA COORDINACIÓN DE SERVICIOS BIBLIOTECARIOS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1,160,463.00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997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GESTIÓN DE LA COORDINACIÓN DE SERVICIOS DE CÓMPUTO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4,306,024.00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010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GESTIÓN DE LA COORDINACIÓN DE SISTEMAS ESCOLARES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807,450.00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997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GESTIÓN DE LA COORDINACIÓN DE SERVICIOS GENERALES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1,865,525.00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997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INTENDENCIA Y JARDINERÍA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1,184,480.00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2131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PAGO DE SERVICIOS (COMPLEMENTO ENERGÍA ELÉCTRICA)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635,337.00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414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VIGILANCIA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800,004.00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8415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TRANSPORTES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929,986.00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616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GESTIÓN DE LA COORDINACIÓN DE ESPACIOS FÍSICOS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865,553.00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997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MANTENIMIENTO DEL EQUIPO MAYOR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2,468,997.00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6618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MANTENIMIENTO Y ADAPTACIONES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952,653.00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0819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GESTIÓN DE LA COORDINACIÓN DE RECURSOS HUMANOS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250,000.00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997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COMPLEMENTO PARA OPERACIÓN DEL COMEDOR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2,258,830.00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48211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ACTIVIDADES DEPORTIVAS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310,000.00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4997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SERVICIO MÉDICO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  75,000.00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6023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FOTOCOPIADO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    300,000.00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4997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GESTIÓN PARA SERVICIOS Y EVENTOS UNIVERSITARIOS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 $    2,994,700.00 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49974">
                <a:tc>
                  <a:txBody>
                    <a:bodyPr/>
                    <a:lstStyle/>
                    <a:p>
                      <a:pPr algn="r" fontAlgn="ctr"/>
                      <a:r>
                        <a:rPr lang="es-MX" sz="1100" b="1" u="none" strike="noStrike" dirty="0">
                          <a:effectLst/>
                        </a:rPr>
                        <a:t>SUBTOTAL SECRETARÍA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u="none" strike="noStrike" dirty="0">
                          <a:effectLst/>
                        </a:rPr>
                        <a:t> $  27,784,564.00 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69" marR="6369" marT="6369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2575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7</a:t>
            </a:fld>
            <a:endParaRPr lang="es-MX"/>
          </a:p>
        </p:txBody>
      </p:sp>
      <p:sp>
        <p:nvSpPr>
          <p:cNvPr id="4" name="7 Rectángulo"/>
          <p:cNvSpPr>
            <a:spLocks noChangeArrowheads="1"/>
          </p:cNvSpPr>
          <p:nvPr/>
        </p:nvSpPr>
        <p:spPr bwMode="auto">
          <a:xfrm>
            <a:off x="611560" y="429549"/>
            <a:ext cx="7704856" cy="62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2800" dirty="0" smtClean="0">
                <a:latin typeface="+mj-lt"/>
                <a:cs typeface="Times New Roman" pitchFamily="18" charset="0"/>
              </a:rPr>
              <a:t>Distribución del recurso de la Unidad Cuajimalpa</a:t>
            </a:r>
            <a:endParaRPr lang="es-MX" sz="2800" dirty="0">
              <a:latin typeface="+mj-lt"/>
              <a:cs typeface="Times New Roman" pitchFamily="18" charset="0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473483"/>
              </p:ext>
            </p:extLst>
          </p:nvPr>
        </p:nvGraphicFramePr>
        <p:xfrm>
          <a:off x="1619672" y="1916832"/>
          <a:ext cx="5688632" cy="2448270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2943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54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804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Segmento de gasto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>
                          <a:effectLst/>
                        </a:rPr>
                        <a:t>Monto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dirty="0">
                          <a:effectLst/>
                        </a:rPr>
                        <a:t>Divisiones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>
                          <a:effectLst/>
                        </a:rPr>
                        <a:t> $              14,678,400.00 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>
                          <a:effectLst/>
                        </a:rPr>
                        <a:t>Partidas protegidas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>
                          <a:effectLst/>
                        </a:rPr>
                        <a:t> $              21,007,119.00 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>
                          <a:effectLst/>
                        </a:rPr>
                        <a:t>Gasto corriente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>
                          <a:effectLst/>
                        </a:rPr>
                        <a:t> $              33,575,982.00 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dirty="0">
                          <a:solidFill>
                            <a:srgbClr val="FFFF00"/>
                          </a:solidFill>
                          <a:effectLst/>
                        </a:rPr>
                        <a:t>Proyectos institucionales</a:t>
                      </a:r>
                      <a:endParaRPr lang="es-MX" sz="1400" b="1" i="0" u="none" strike="noStrike" dirty="0">
                        <a:solidFill>
                          <a:srgbClr val="FFFF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dirty="0">
                          <a:solidFill>
                            <a:srgbClr val="FFFF00"/>
                          </a:solidFill>
                          <a:effectLst/>
                        </a:rPr>
                        <a:t> $                 9,753,779.00 </a:t>
                      </a:r>
                      <a:endParaRPr lang="es-MX" sz="1400" b="1" i="0" u="none" strike="noStrike" dirty="0">
                        <a:solidFill>
                          <a:srgbClr val="FFFF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pPr algn="r" fontAlgn="ctr"/>
                      <a:r>
                        <a:rPr lang="es-MX" sz="1400" b="1" u="none" strike="noStrike">
                          <a:effectLst/>
                        </a:rPr>
                        <a:t>Total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dirty="0">
                          <a:effectLst/>
                        </a:rPr>
                        <a:t> $              79,015,280.00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6772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8</a:t>
            </a:fld>
            <a:endParaRPr lang="es-MX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49171"/>
              </p:ext>
            </p:extLst>
          </p:nvPr>
        </p:nvGraphicFramePr>
        <p:xfrm>
          <a:off x="395536" y="2686050"/>
          <a:ext cx="8280920" cy="156019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66680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28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</a:rPr>
                        <a:t>FUNCIONES INSTITUCIONALES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>
                          <a:effectLst/>
                        </a:rPr>
                        <a:t> MONTO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</a:rPr>
                        <a:t>DOCENCIA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</a:rPr>
                        <a:t> $    1,950,000.00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</a:rPr>
                        <a:t>INVESTIGACIÓN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</a:rPr>
                        <a:t> $    1,000,000.00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</a:rPr>
                        <a:t>DIFUSIÓN CULTURAL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</a:rPr>
                        <a:t> $    1,836,274.00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</a:rPr>
                        <a:t>VINCULACIÓN Y BIENESTAR DE LA COMUNIDAD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</a:rPr>
                        <a:t> $        900,000.00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</a:rPr>
                        <a:t>FUNCIONALIDAD DE AULAS, DIGNIFICACIÓN DE LUGARES DE TRABAJO Y COMUNICACIÓN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</a:rPr>
                        <a:t> $    4,067,505.00 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b="1" u="none" strike="noStrike" dirty="0" smtClean="0">
                          <a:effectLst/>
                        </a:rPr>
                        <a:t>TOTAL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u="none" strike="noStrike" dirty="0">
                          <a:effectLst/>
                        </a:rPr>
                        <a:t> $    9,753,779.00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7 Rectángulo"/>
          <p:cNvSpPr>
            <a:spLocks noChangeArrowheads="1"/>
          </p:cNvSpPr>
          <p:nvPr/>
        </p:nvSpPr>
        <p:spPr bwMode="auto">
          <a:xfrm>
            <a:off x="611560" y="429549"/>
            <a:ext cx="7704856" cy="62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2800" dirty="0" smtClean="0">
                <a:latin typeface="+mj-lt"/>
                <a:cs typeface="Times New Roman" pitchFamily="18" charset="0"/>
              </a:rPr>
              <a:t>Recursos destinados a proyectos</a:t>
            </a:r>
            <a:endParaRPr lang="es-MX" sz="28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496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7 Rectángulo"/>
          <p:cNvSpPr>
            <a:spLocks noChangeArrowheads="1"/>
          </p:cNvSpPr>
          <p:nvPr/>
        </p:nvSpPr>
        <p:spPr bwMode="auto">
          <a:xfrm>
            <a:off x="1763688" y="-27384"/>
            <a:ext cx="5653199" cy="62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 anchor="ctr">
            <a:spAutoFit/>
          </a:bodyPr>
          <a:lstStyle/>
          <a:p>
            <a:pPr algn="ctr" eaLnBrk="0" hangingPunct="0"/>
            <a:r>
              <a:rPr lang="es-MX" sz="2800" dirty="0" smtClean="0">
                <a:latin typeface="+mj-lt"/>
                <a:cs typeface="Times New Roman" pitchFamily="18" charset="0"/>
              </a:rPr>
              <a:t>Proyectos de Rectoría y Secretaría</a:t>
            </a:r>
            <a:endParaRPr lang="es-MX" sz="2800" dirty="0">
              <a:latin typeface="+mj-lt"/>
              <a:cs typeface="Times New Roman" pitchFamily="18" charset="0"/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613E-67FC-413B-BB09-D649653256A5}" type="slidenum">
              <a:rPr lang="es-MX" smtClean="0"/>
              <a:t>9</a:t>
            </a:fld>
            <a:endParaRPr lang="es-MX"/>
          </a:p>
        </p:txBody>
      </p:sp>
      <p:sp>
        <p:nvSpPr>
          <p:cNvPr id="3" name="2 CuadroTexto"/>
          <p:cNvSpPr txBox="1"/>
          <p:nvPr/>
        </p:nvSpPr>
        <p:spPr>
          <a:xfrm>
            <a:off x="317906" y="1685321"/>
            <a:ext cx="853119" cy="307777"/>
          </a:xfrm>
          <a:prstGeom prst="rect">
            <a:avLst/>
          </a:prstGeom>
          <a:scene3d>
            <a:camera prst="perspective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Docencia</a:t>
            </a:r>
            <a:endParaRPr lang="es-MX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1091589" y="801291"/>
            <a:ext cx="24113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Apoyo a la docencia: </a:t>
            </a:r>
            <a:r>
              <a:rPr lang="es-MX" sz="1400" b="1" dirty="0" smtClean="0"/>
              <a:t>$100,000</a:t>
            </a:r>
            <a:endParaRPr lang="es-MX" sz="14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6333009" y="908720"/>
            <a:ext cx="2707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Apoyo a la investigación: </a:t>
            </a:r>
            <a:r>
              <a:rPr lang="es-MX" sz="1400" b="1" dirty="0" smtClean="0"/>
              <a:t>$100,000</a:t>
            </a:r>
            <a:endParaRPr lang="es-MX" sz="1400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1042134" y="1216496"/>
            <a:ext cx="362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Centro de escritura y argumentación: </a:t>
            </a:r>
            <a:r>
              <a:rPr lang="es-MX" sz="1400" b="1" dirty="0" smtClean="0"/>
              <a:t>$550,000</a:t>
            </a:r>
            <a:endParaRPr lang="es-MX" sz="1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6156411" y="2780928"/>
            <a:ext cx="2230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Gestión de proyectos de</a:t>
            </a:r>
          </a:p>
          <a:p>
            <a:r>
              <a:rPr lang="es-MX" sz="1400" dirty="0" smtClean="0"/>
              <a:t>vinculación social: </a:t>
            </a:r>
            <a:r>
              <a:rPr lang="es-MX" sz="1400" b="1" dirty="0" smtClean="0"/>
              <a:t>$300,000</a:t>
            </a:r>
            <a:endParaRPr lang="es-MX" sz="1400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926563" y="3372882"/>
            <a:ext cx="1779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Jornadas de</a:t>
            </a:r>
          </a:p>
          <a:p>
            <a:r>
              <a:rPr lang="es-MX" sz="1400" dirty="0" smtClean="0"/>
              <a:t>vinculación: </a:t>
            </a:r>
            <a:r>
              <a:rPr lang="es-MX" sz="1400" b="1" dirty="0" smtClean="0"/>
              <a:t>$100,000</a:t>
            </a:r>
            <a:endParaRPr lang="es-MX" sz="140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858989" y="1411329"/>
            <a:ext cx="2250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Foros académicos: </a:t>
            </a:r>
            <a:r>
              <a:rPr lang="es-MX" sz="1400" b="1" dirty="0" smtClean="0"/>
              <a:t>$300,000</a:t>
            </a:r>
            <a:endParaRPr lang="es-MX" sz="1400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1902429" y="1699013"/>
            <a:ext cx="2771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Escuela de artes y oficios: </a:t>
            </a:r>
            <a:r>
              <a:rPr lang="es-MX" sz="1400" b="1" dirty="0" smtClean="0"/>
              <a:t>$400,000</a:t>
            </a:r>
            <a:endParaRPr lang="es-MX" sz="1400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373611" y="2072796"/>
            <a:ext cx="25907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Escuela de vinculación: </a:t>
            </a:r>
            <a:r>
              <a:rPr lang="es-MX" sz="1400" b="1" dirty="0" smtClean="0"/>
              <a:t>$200,000</a:t>
            </a:r>
            <a:endParaRPr lang="es-MX" sz="14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7053320" y="4044148"/>
            <a:ext cx="16951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Violencia y equidad</a:t>
            </a:r>
          </a:p>
          <a:p>
            <a:r>
              <a:rPr lang="es-MX" sz="1400" dirty="0" smtClean="0"/>
              <a:t>de género: </a:t>
            </a:r>
            <a:r>
              <a:rPr lang="es-MX" sz="1400" b="1" dirty="0" smtClean="0"/>
              <a:t>$200,000</a:t>
            </a:r>
            <a:endParaRPr lang="es-MX" sz="1400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1091589" y="2460271"/>
            <a:ext cx="27145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Cursos preuniversitarios: </a:t>
            </a:r>
            <a:r>
              <a:rPr lang="es-MX" sz="1400" b="1" dirty="0" smtClean="0"/>
              <a:t>$500,000</a:t>
            </a:r>
            <a:endParaRPr lang="es-MX" sz="1400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774787" y="2915071"/>
            <a:ext cx="1942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Centro de enseñanza de</a:t>
            </a:r>
          </a:p>
          <a:p>
            <a:r>
              <a:rPr lang="es-MX" sz="1400" dirty="0" smtClean="0"/>
              <a:t>matemáticas: </a:t>
            </a:r>
            <a:r>
              <a:rPr lang="es-MX" sz="1400" b="1" dirty="0" smtClean="0"/>
              <a:t>$200,000</a:t>
            </a:r>
            <a:endParaRPr lang="es-MX" sz="1400" b="1" dirty="0"/>
          </a:p>
        </p:txBody>
      </p:sp>
      <p:sp>
        <p:nvSpPr>
          <p:cNvPr id="18" name="17 CuadroTexto"/>
          <p:cNvSpPr txBox="1"/>
          <p:nvPr/>
        </p:nvSpPr>
        <p:spPr>
          <a:xfrm>
            <a:off x="6900245" y="4691509"/>
            <a:ext cx="1700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Familia y entorno</a:t>
            </a:r>
          </a:p>
          <a:p>
            <a:r>
              <a:rPr lang="es-MX" sz="1400" dirty="0" smtClean="0"/>
              <a:t>inmediato: </a:t>
            </a:r>
            <a:r>
              <a:rPr lang="es-MX" sz="1400" b="1" dirty="0" smtClean="0"/>
              <a:t>$300,000</a:t>
            </a:r>
            <a:endParaRPr lang="es-MX" sz="1400" b="1" dirty="0"/>
          </a:p>
        </p:txBody>
      </p:sp>
      <p:sp>
        <p:nvSpPr>
          <p:cNvPr id="19" name="18 CuadroTexto"/>
          <p:cNvSpPr txBox="1"/>
          <p:nvPr/>
        </p:nvSpPr>
        <p:spPr>
          <a:xfrm>
            <a:off x="6333703" y="1936577"/>
            <a:ext cx="2609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Ciudades en transición: </a:t>
            </a:r>
            <a:r>
              <a:rPr lang="es-MX" sz="1400" b="1" dirty="0" smtClean="0"/>
              <a:t>$600,000</a:t>
            </a:r>
            <a:endParaRPr lang="es-MX" sz="1400" b="1" dirty="0"/>
          </a:p>
        </p:txBody>
      </p:sp>
      <p:sp>
        <p:nvSpPr>
          <p:cNvPr id="20" name="19 CuadroTexto"/>
          <p:cNvSpPr txBox="1"/>
          <p:nvPr/>
        </p:nvSpPr>
        <p:spPr>
          <a:xfrm>
            <a:off x="1444538" y="6107634"/>
            <a:ext cx="1708416" cy="307777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Secretaría de Unidad</a:t>
            </a:r>
            <a:endParaRPr lang="es-MX" sz="14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3618974" y="5789265"/>
            <a:ext cx="18517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Funcionalidad de aulas</a:t>
            </a:r>
            <a:endParaRPr lang="es-MX" sz="14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3789640" y="6107634"/>
            <a:ext cx="2700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Dignificación de lugares de trabajo</a:t>
            </a:r>
            <a:endParaRPr lang="es-MX" sz="14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3618974" y="6415411"/>
            <a:ext cx="1215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Comunicación</a:t>
            </a:r>
            <a:endParaRPr lang="es-MX" sz="14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1078223" y="3861048"/>
            <a:ext cx="2689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Actividades culturales: </a:t>
            </a:r>
            <a:r>
              <a:rPr lang="es-MX" sz="1400" b="1" dirty="0" smtClean="0"/>
              <a:t>$1,010,074</a:t>
            </a:r>
            <a:endParaRPr lang="es-MX" sz="1400" b="1" dirty="0"/>
          </a:p>
        </p:txBody>
      </p:sp>
      <p:sp>
        <p:nvSpPr>
          <p:cNvPr id="25" name="24 CuadroTexto"/>
          <p:cNvSpPr txBox="1"/>
          <p:nvPr/>
        </p:nvSpPr>
        <p:spPr>
          <a:xfrm>
            <a:off x="1091588" y="4744921"/>
            <a:ext cx="3135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Producción, difusión y distribución</a:t>
            </a:r>
          </a:p>
          <a:p>
            <a:r>
              <a:rPr lang="es-MX" sz="1400" dirty="0" smtClean="0"/>
              <a:t>de publicaciones de la Unidad: </a:t>
            </a:r>
            <a:r>
              <a:rPr lang="es-MX" sz="1400" b="1" dirty="0" smtClean="0"/>
              <a:t>$826,200</a:t>
            </a:r>
            <a:endParaRPr lang="es-MX" sz="1400" b="1" dirty="0"/>
          </a:p>
        </p:txBody>
      </p:sp>
      <p:sp>
        <p:nvSpPr>
          <p:cNvPr id="26" name="25 CuadroTexto"/>
          <p:cNvSpPr txBox="1"/>
          <p:nvPr/>
        </p:nvSpPr>
        <p:spPr>
          <a:xfrm>
            <a:off x="83957" y="4321276"/>
            <a:ext cx="1381660" cy="30777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Difusión cultural</a:t>
            </a:r>
            <a:endParaRPr lang="es-MX" sz="1400" dirty="0"/>
          </a:p>
        </p:txBody>
      </p:sp>
      <p:sp>
        <p:nvSpPr>
          <p:cNvPr id="27" name="26 CuadroTexto"/>
          <p:cNvSpPr txBox="1"/>
          <p:nvPr/>
        </p:nvSpPr>
        <p:spPr>
          <a:xfrm>
            <a:off x="5263866" y="1420854"/>
            <a:ext cx="1136465" cy="30777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Investigación</a:t>
            </a:r>
            <a:endParaRPr lang="es-MX" sz="1400" dirty="0"/>
          </a:p>
        </p:txBody>
      </p:sp>
      <p:sp>
        <p:nvSpPr>
          <p:cNvPr id="28" name="27 CuadroTexto"/>
          <p:cNvSpPr txBox="1"/>
          <p:nvPr/>
        </p:nvSpPr>
        <p:spPr>
          <a:xfrm>
            <a:off x="5234850" y="3939183"/>
            <a:ext cx="1395062" cy="7386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s-MX" sz="1400" dirty="0" smtClean="0"/>
              <a:t>Vinculación y</a:t>
            </a:r>
          </a:p>
          <a:p>
            <a:pPr algn="ctr"/>
            <a:r>
              <a:rPr lang="es-MX" sz="1400" dirty="0" smtClean="0"/>
              <a:t>Bienestar</a:t>
            </a:r>
          </a:p>
          <a:p>
            <a:pPr algn="ctr"/>
            <a:r>
              <a:rPr lang="es-MX" sz="1400" dirty="0" smtClean="0"/>
              <a:t>de la comunidad</a:t>
            </a:r>
            <a:endParaRPr lang="es-MX" sz="1400" dirty="0"/>
          </a:p>
        </p:txBody>
      </p:sp>
      <p:cxnSp>
        <p:nvCxnSpPr>
          <p:cNvPr id="29" name="28 Conector angular"/>
          <p:cNvCxnSpPr>
            <a:stCxn id="3" idx="1"/>
            <a:endCxn id="6" idx="1"/>
          </p:cNvCxnSpPr>
          <p:nvPr/>
        </p:nvCxnSpPr>
        <p:spPr>
          <a:xfrm rot="10800000" flipH="1">
            <a:off x="317905" y="955180"/>
            <a:ext cx="773683" cy="884030"/>
          </a:xfrm>
          <a:prstGeom prst="bentConnector3">
            <a:avLst>
              <a:gd name="adj1" fmla="val -2954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angular"/>
          <p:cNvCxnSpPr>
            <a:stCxn id="3" idx="0"/>
            <a:endCxn id="8" idx="1"/>
          </p:cNvCxnSpPr>
          <p:nvPr/>
        </p:nvCxnSpPr>
        <p:spPr>
          <a:xfrm rot="5400000" flipH="1" flipV="1">
            <a:off x="735832" y="1379019"/>
            <a:ext cx="314936" cy="29766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angular"/>
          <p:cNvCxnSpPr>
            <a:stCxn id="3" idx="3"/>
            <a:endCxn id="13" idx="1"/>
          </p:cNvCxnSpPr>
          <p:nvPr/>
        </p:nvCxnSpPr>
        <p:spPr>
          <a:xfrm>
            <a:off x="1171025" y="1839210"/>
            <a:ext cx="731404" cy="1369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angular"/>
          <p:cNvCxnSpPr>
            <a:stCxn id="3" idx="2"/>
            <a:endCxn id="14" idx="1"/>
          </p:cNvCxnSpPr>
          <p:nvPr/>
        </p:nvCxnSpPr>
        <p:spPr>
          <a:xfrm rot="16200000" flipH="1">
            <a:off x="942245" y="1795318"/>
            <a:ext cx="233587" cy="62914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angular"/>
          <p:cNvCxnSpPr>
            <a:stCxn id="3" idx="1"/>
            <a:endCxn id="17" idx="1"/>
          </p:cNvCxnSpPr>
          <p:nvPr/>
        </p:nvCxnSpPr>
        <p:spPr>
          <a:xfrm rot="10800000" flipH="1" flipV="1">
            <a:off x="317905" y="1839209"/>
            <a:ext cx="456881" cy="1337471"/>
          </a:xfrm>
          <a:prstGeom prst="bentConnector3">
            <a:avLst>
              <a:gd name="adj1" fmla="val -5003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angular"/>
          <p:cNvCxnSpPr>
            <a:stCxn id="27" idx="0"/>
            <a:endCxn id="7" idx="1"/>
          </p:cNvCxnSpPr>
          <p:nvPr/>
        </p:nvCxnSpPr>
        <p:spPr>
          <a:xfrm rot="5400000" flipH="1" flipV="1">
            <a:off x="5903432" y="991277"/>
            <a:ext cx="358245" cy="50091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angular"/>
          <p:cNvCxnSpPr>
            <a:stCxn id="27" idx="3"/>
            <a:endCxn id="12" idx="1"/>
          </p:cNvCxnSpPr>
          <p:nvPr/>
        </p:nvCxnSpPr>
        <p:spPr>
          <a:xfrm flipV="1">
            <a:off x="6400331" y="1565218"/>
            <a:ext cx="458658" cy="952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angular"/>
          <p:cNvCxnSpPr>
            <a:stCxn id="27" idx="2"/>
            <a:endCxn id="19" idx="1"/>
          </p:cNvCxnSpPr>
          <p:nvPr/>
        </p:nvCxnSpPr>
        <p:spPr>
          <a:xfrm rot="16200000" flipH="1">
            <a:off x="5901984" y="1658746"/>
            <a:ext cx="361835" cy="50160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angular"/>
          <p:cNvCxnSpPr>
            <a:stCxn id="3" idx="2"/>
            <a:endCxn id="16" idx="1"/>
          </p:cNvCxnSpPr>
          <p:nvPr/>
        </p:nvCxnSpPr>
        <p:spPr>
          <a:xfrm rot="16200000" flipH="1">
            <a:off x="607496" y="2130067"/>
            <a:ext cx="621062" cy="34712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Conector angular"/>
          <p:cNvCxnSpPr>
            <a:stCxn id="26" idx="0"/>
            <a:endCxn id="24" idx="1"/>
          </p:cNvCxnSpPr>
          <p:nvPr/>
        </p:nvCxnSpPr>
        <p:spPr>
          <a:xfrm rot="5400000" flipH="1" flipV="1">
            <a:off x="773336" y="4016389"/>
            <a:ext cx="306339" cy="30343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angular"/>
          <p:cNvCxnSpPr>
            <a:stCxn id="26" idx="2"/>
            <a:endCxn id="25" idx="1"/>
          </p:cNvCxnSpPr>
          <p:nvPr/>
        </p:nvCxnSpPr>
        <p:spPr>
          <a:xfrm rot="16200000" flipH="1">
            <a:off x="744448" y="4659391"/>
            <a:ext cx="377478" cy="31680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72 Conector angular"/>
          <p:cNvCxnSpPr>
            <a:stCxn id="28" idx="0"/>
            <a:endCxn id="10" idx="1"/>
          </p:cNvCxnSpPr>
          <p:nvPr/>
        </p:nvCxnSpPr>
        <p:spPr>
          <a:xfrm rot="5400000" flipH="1" flipV="1">
            <a:off x="5596074" y="3378846"/>
            <a:ext cx="896645" cy="22403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76 Conector angular"/>
          <p:cNvCxnSpPr>
            <a:stCxn id="28" idx="0"/>
            <a:endCxn id="11" idx="1"/>
          </p:cNvCxnSpPr>
          <p:nvPr/>
        </p:nvCxnSpPr>
        <p:spPr>
          <a:xfrm rot="5400000" flipH="1" flipV="1">
            <a:off x="6277127" y="3289747"/>
            <a:ext cx="304691" cy="99418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83 Conector angular"/>
          <p:cNvCxnSpPr>
            <a:stCxn id="28" idx="3"/>
            <a:endCxn id="15" idx="1"/>
          </p:cNvCxnSpPr>
          <p:nvPr/>
        </p:nvCxnSpPr>
        <p:spPr>
          <a:xfrm flipV="1">
            <a:off x="6629912" y="4305758"/>
            <a:ext cx="423408" cy="275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87 Conector angular"/>
          <p:cNvCxnSpPr>
            <a:stCxn id="28" idx="2"/>
            <a:endCxn id="18" idx="1"/>
          </p:cNvCxnSpPr>
          <p:nvPr/>
        </p:nvCxnSpPr>
        <p:spPr>
          <a:xfrm rot="16200000" flipH="1">
            <a:off x="6278677" y="4331551"/>
            <a:ext cx="275272" cy="96786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100 Conector recto de flecha"/>
          <p:cNvCxnSpPr>
            <a:stCxn id="20" idx="3"/>
            <a:endCxn id="21" idx="1"/>
          </p:cNvCxnSpPr>
          <p:nvPr/>
        </p:nvCxnSpPr>
        <p:spPr>
          <a:xfrm flipV="1">
            <a:off x="3152954" y="5943154"/>
            <a:ext cx="466020" cy="3183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101 Conector recto de flecha"/>
          <p:cNvCxnSpPr>
            <a:stCxn id="20" idx="3"/>
            <a:endCxn id="22" idx="1"/>
          </p:cNvCxnSpPr>
          <p:nvPr/>
        </p:nvCxnSpPr>
        <p:spPr>
          <a:xfrm>
            <a:off x="3152954" y="6261523"/>
            <a:ext cx="63668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102 Conector recto de flecha"/>
          <p:cNvCxnSpPr>
            <a:stCxn id="20" idx="3"/>
            <a:endCxn id="23" idx="1"/>
          </p:cNvCxnSpPr>
          <p:nvPr/>
        </p:nvCxnSpPr>
        <p:spPr>
          <a:xfrm>
            <a:off x="3152954" y="6261523"/>
            <a:ext cx="466020" cy="3077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109 Cerrar llave"/>
          <p:cNvSpPr/>
          <p:nvPr/>
        </p:nvSpPr>
        <p:spPr>
          <a:xfrm>
            <a:off x="6380617" y="5789265"/>
            <a:ext cx="216024" cy="93392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2" name="111 CuadroTexto"/>
          <p:cNvSpPr txBox="1"/>
          <p:nvPr/>
        </p:nvSpPr>
        <p:spPr>
          <a:xfrm>
            <a:off x="6662941" y="6097042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b="1" dirty="0" smtClean="0"/>
              <a:t>$4,067,705</a:t>
            </a:r>
            <a:endParaRPr lang="es-MX" sz="1400" b="1" dirty="0"/>
          </a:p>
        </p:txBody>
      </p:sp>
    </p:spTree>
    <p:extLst>
      <p:ext uri="{BB962C8B-B14F-4D97-AF65-F5344CB8AC3E}">
        <p14:creationId xmlns:p14="http://schemas.microsoft.com/office/powerpoint/2010/main" val="213064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7401</TotalTime>
  <Words>2833</Words>
  <Application>Microsoft Office PowerPoint</Application>
  <PresentationFormat>Presentación en pantalla (4:3)</PresentationFormat>
  <Paragraphs>850</Paragraphs>
  <Slides>16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2" baseType="lpstr">
      <vt:lpstr>Aharoni</vt:lpstr>
      <vt:lpstr>Arial</vt:lpstr>
      <vt:lpstr>Calibri</vt:lpstr>
      <vt:lpstr>Tahoma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Avazquez</dc:creator>
  <cp:lastModifiedBy>SU-OTCA01</cp:lastModifiedBy>
  <cp:revision>341</cp:revision>
  <cp:lastPrinted>2017-11-14T19:48:28Z</cp:lastPrinted>
  <dcterms:created xsi:type="dcterms:W3CDTF">2014-11-12T00:24:51Z</dcterms:created>
  <dcterms:modified xsi:type="dcterms:W3CDTF">2017-11-22T22:54:27Z</dcterms:modified>
</cp:coreProperties>
</file>