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1" r:id="rId3"/>
    <p:sldId id="262" r:id="rId4"/>
    <p:sldId id="257" r:id="rId5"/>
    <p:sldId id="258" r:id="rId6"/>
    <p:sldId id="263" r:id="rId7"/>
    <p:sldId id="259" r:id="rId8"/>
    <p:sldId id="260" r:id="rId9"/>
  </p:sldIdLst>
  <p:sldSz cx="9144000" cy="6858000" type="screen4x3"/>
  <p:notesSz cx="6858000" cy="9144000"/>
  <p:defaultTextStyle>
    <a:defPPr>
      <a:defRPr lang="es-E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85" d="100"/>
          <a:sy n="85" d="100"/>
        </p:scale>
        <p:origin x="-1912" y="-26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Excel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Excel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0"/>
  <mc:AlternateContent xmlns:mc="http://schemas.openxmlformats.org/markup-compatibility/2006">
    <mc:Choice xmlns:c14="http://schemas.microsoft.com/office/drawing/2007/8/2/chart" Requires="c14">
      <c14:style val="116"/>
    </mc:Choice>
    <mc:Fallback>
      <c:style val="16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explosion val="25"/>
          <c:dLbls>
            <c:dLbl>
              <c:idx val="0"/>
              <c:layout>
                <c:manualLayout>
                  <c:x val="0.0833333333333333"/>
                  <c:y val="-0.103823208453096"/>
                </c:manualLayout>
              </c:layout>
              <c:spPr/>
              <c:txPr>
                <a:bodyPr/>
                <a:lstStyle/>
                <a:p>
                  <a:pPr>
                    <a:defRPr>
                      <a:solidFill>
                        <a:srgbClr val="FFFFFF"/>
                      </a:solidFill>
                    </a:defRPr>
                  </a:pPr>
                  <a:endParaRPr lang="es-E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0.132716049382716"/>
                  <c:y val="-0.0505085878961008"/>
                </c:manualLayout>
              </c:layout>
              <c:spPr/>
              <c:txPr>
                <a:bodyPr/>
                <a:lstStyle/>
                <a:p>
                  <a:pPr>
                    <a:defRPr>
                      <a:solidFill>
                        <a:srgbClr val="FFFFFF"/>
                      </a:solidFill>
                    </a:defRPr>
                  </a:pPr>
                  <a:endParaRPr lang="es-E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0.125"/>
                  <c:y val="0.0757628818441512"/>
                </c:manualLayout>
              </c:layout>
              <c:spPr/>
              <c:txPr>
                <a:bodyPr/>
                <a:lstStyle/>
                <a:p>
                  <a:pPr>
                    <a:defRPr>
                      <a:solidFill>
                        <a:srgbClr val="FFFFFF"/>
                      </a:solidFill>
                    </a:defRPr>
                  </a:pPr>
                  <a:endParaRPr lang="es-E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Hoja1!$A$2:$A$4</c:f>
              <c:strCache>
                <c:ptCount val="3"/>
                <c:pt idx="0">
                  <c:v>Coordinaciones</c:v>
                </c:pt>
                <c:pt idx="1">
                  <c:v>Jefaturas</c:v>
                </c:pt>
                <c:pt idx="2">
                  <c:v>Dirección / Secretaría</c:v>
                </c:pt>
              </c:strCache>
            </c:strRef>
          </c:cat>
          <c:val>
            <c:numRef>
              <c:f>Hoja1!$B$2:$B$4</c:f>
              <c:numCache>
                <c:formatCode>_-[$$-409]* #,##0.00_ ;_-[$$-409]* \-#,##0.00\ ;_-[$$-409]* "-"??_ ;_-@_ </c:formatCode>
                <c:ptCount val="3"/>
                <c:pt idx="0">
                  <c:v>293500.0</c:v>
                </c:pt>
                <c:pt idx="1">
                  <c:v>2.1E6</c:v>
                </c:pt>
                <c:pt idx="2">
                  <c:v>2.4993E6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</c:plotArea>
    <c:legend>
      <c:legendPos val="b"/>
      <c:layout/>
      <c:overlay val="0"/>
      <c:txPr>
        <a:bodyPr/>
        <a:lstStyle/>
        <a:p>
          <a:pPr>
            <a:defRPr>
              <a:solidFill>
                <a:schemeClr val="bg1"/>
              </a:solidFill>
            </a:defRPr>
          </a:pPr>
          <a:endParaRPr lang="es-ES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es-E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0"/>
  <mc:AlternateContent xmlns:mc="http://schemas.openxmlformats.org/markup-compatibility/2006">
    <mc:Choice xmlns:c14="http://schemas.microsoft.com/office/drawing/2007/8/2/chart" Requires="c14">
      <c14:style val="114"/>
    </mc:Choice>
    <mc:Fallback>
      <c:style val="14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explosion val="25"/>
          <c:dLbls>
            <c:dLbl>
              <c:idx val="0"/>
              <c:layout>
                <c:manualLayout>
                  <c:x val="0.0833333333333333"/>
                  <c:y val="-0.103823208453096"/>
                </c:manualLayout>
              </c:layout>
              <c:tx>
                <c:rich>
                  <a:bodyPr/>
                  <a:lstStyle/>
                  <a:p>
                    <a:pPr>
                      <a:defRPr/>
                    </a:pPr>
                    <a:r>
                      <a:rPr lang="es-ES" dirty="0" smtClean="0"/>
                      <a:t>700,000</a:t>
                    </a:r>
                    <a:endParaRPr lang="es-ES" dirty="0"/>
                  </a:p>
                </c:rich>
              </c:tx>
              <c:spPr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0.171296296296296"/>
                  <c:y val="0.0589266858787842"/>
                </c:manualLayout>
              </c:layout>
              <c:spPr/>
              <c:txPr>
                <a:bodyPr/>
                <a:lstStyle/>
                <a:p>
                  <a:pPr>
                    <a:defRPr/>
                  </a:pPr>
                  <a:endParaRPr lang="es-E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0.149691358024691"/>
                  <c:y val="0.0168359750179133"/>
                </c:manualLayout>
              </c:layout>
              <c:spPr/>
              <c:txPr>
                <a:bodyPr/>
                <a:lstStyle/>
                <a:p>
                  <a:pPr>
                    <a:defRPr/>
                  </a:pPr>
                  <a:endParaRPr lang="es-E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Hoja1!$A$2:$A$4</c:f>
              <c:strCache>
                <c:ptCount val="3"/>
                <c:pt idx="0">
                  <c:v>DTPPD</c:v>
                </c:pt>
                <c:pt idx="1">
                  <c:v>DCC</c:v>
                </c:pt>
                <c:pt idx="2">
                  <c:v>DTI</c:v>
                </c:pt>
              </c:strCache>
            </c:strRef>
          </c:cat>
          <c:val>
            <c:numRef>
              <c:f>Hoja1!$B$2:$B$4</c:f>
              <c:numCache>
                <c:formatCode>_-[$$-409]* #,##0.00_ ;_-[$$-409]* \-#,##0.00\ ;_-[$$-409]* "-"??_ ;_-@_ </c:formatCode>
                <c:ptCount val="3"/>
                <c:pt idx="0">
                  <c:v>700000.0</c:v>
                </c:pt>
                <c:pt idx="1">
                  <c:v>743000.0</c:v>
                </c:pt>
                <c:pt idx="2">
                  <c:v>657000.0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>
          <a:solidFill>
            <a:srgbClr val="F2F2F2"/>
          </a:solidFill>
        </a:defRPr>
      </a:pPr>
      <a:endParaRPr lang="es-E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spPr>
            <a:ln>
              <a:solidFill>
                <a:schemeClr val="bg1"/>
              </a:solidFill>
            </a:ln>
          </c:spPr>
          <c:explosion val="25"/>
          <c:dLbls>
            <c:dLbl>
              <c:idx val="0"/>
              <c:layout>
                <c:manualLayout>
                  <c:x val="0.0941358024691358"/>
                  <c:y val="-0.15152576368830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0.0910492612034605"/>
                  <c:y val="0.14619872547740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0.0910493827160493"/>
                  <c:y val="0.117853371757569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0.0617283950617284"/>
                  <c:y val="0.15152576368830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0.0601851851851852"/>
                  <c:y val="0.117852929862661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0.132716049382716"/>
                  <c:y val="0.0589266858787841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-0.0972222222222222"/>
                  <c:y val="-0.165555926992775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Hoja1!$A$2:$A$8</c:f>
              <c:strCache>
                <c:ptCount val="7"/>
                <c:pt idx="0">
                  <c:v>Docencia</c:v>
                </c:pt>
                <c:pt idx="1">
                  <c:v>Gestión</c:v>
                </c:pt>
                <c:pt idx="2">
                  <c:v>Cátedra</c:v>
                </c:pt>
                <c:pt idx="3">
                  <c:v>Secretaría</c:v>
                </c:pt>
                <c:pt idx="4">
                  <c:v>Equipamiento</c:v>
                </c:pt>
                <c:pt idx="5">
                  <c:v>Mantenimiento</c:v>
                </c:pt>
                <c:pt idx="6">
                  <c:v>Difusión de la Investigación</c:v>
                </c:pt>
              </c:strCache>
            </c:strRef>
          </c:cat>
          <c:val>
            <c:numRef>
              <c:f>Hoja1!$B$2:$B$8</c:f>
              <c:numCache>
                <c:formatCode>_-[$$-409]* #,##0.00_ ;_-[$$-409]* \-#,##0.00\ ;_-[$$-409]* "-"??_ ;_-@_ </c:formatCode>
                <c:ptCount val="7"/>
                <c:pt idx="0">
                  <c:v>556000.0</c:v>
                </c:pt>
                <c:pt idx="1">
                  <c:v>450000.0</c:v>
                </c:pt>
                <c:pt idx="2">
                  <c:v>70000.0</c:v>
                </c:pt>
                <c:pt idx="3">
                  <c:v>128000.0</c:v>
                </c:pt>
                <c:pt idx="4">
                  <c:v>190000.0</c:v>
                </c:pt>
                <c:pt idx="5">
                  <c:v>170000.0</c:v>
                </c:pt>
                <c:pt idx="6">
                  <c:v>907500.0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</c:plotArea>
    <c:legend>
      <c:legendPos val="r"/>
      <c:layout>
        <c:manualLayout>
          <c:xMode val="edge"/>
          <c:yMode val="edge"/>
          <c:x val="0.768125303781472"/>
          <c:y val="0.066546058816654"/>
          <c:w val="0.219529017206183"/>
          <c:h val="0.933453941183346"/>
        </c:manualLayout>
      </c:layout>
      <c:overlay val="0"/>
    </c:legend>
    <c:plotVisOnly val="1"/>
    <c:dispBlanksAs val="gap"/>
    <c:showDLblsOverMax val="0"/>
  </c:chart>
  <c:txPr>
    <a:bodyPr/>
    <a:lstStyle/>
    <a:p>
      <a:pPr>
        <a:defRPr sz="1800">
          <a:solidFill>
            <a:schemeClr val="bg1"/>
          </a:solidFill>
        </a:defRPr>
      </a:pPr>
      <a:endParaRPr lang="es-E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 para editar título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Haga clic para modificar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33838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283892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078568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4678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112959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630121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733761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420043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066787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878429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04020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Haga clic para modificar el estilo de texto del patrón</a:t>
            </a:r>
          </a:p>
          <a:p>
            <a:pPr lvl="1"/>
            <a:r>
              <a:rPr lang="en-US" smtClean="0"/>
              <a:t>Segundo nivel</a:t>
            </a:r>
          </a:p>
          <a:p>
            <a:pPr lvl="2"/>
            <a:r>
              <a:rPr lang="en-US" smtClean="0"/>
              <a:t>Tercer nivel</a:t>
            </a:r>
          </a:p>
          <a:p>
            <a:pPr lvl="3"/>
            <a:r>
              <a:rPr lang="en-US" smtClean="0"/>
              <a:t>Cuarto nivel</a:t>
            </a:r>
          </a:p>
          <a:p>
            <a:pPr lvl="4"/>
            <a:r>
              <a:rPr lang="en-U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2BE952-4007-3F48-9829-2B3221BAD06E}" type="datetimeFigureOut">
              <a:rPr lang="es-ES" smtClean="0"/>
              <a:t>31/10/17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359A39-DC48-274D-A39F-299B3D411C50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642744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smtClean="0">
                <a:solidFill>
                  <a:srgbClr val="FF6600"/>
                </a:solidFill>
              </a:rPr>
              <a:t>Presupuesto 2018</a:t>
            </a:r>
            <a:endParaRPr lang="es-ES" dirty="0">
              <a:solidFill>
                <a:srgbClr val="FF6600"/>
              </a:solidFill>
            </a:endParaRP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" dirty="0" smtClean="0">
                <a:solidFill>
                  <a:srgbClr val="F2F2F2"/>
                </a:solidFill>
              </a:rPr>
              <a:t>DCCD</a:t>
            </a:r>
            <a:endParaRPr lang="es-ES" dirty="0">
              <a:solidFill>
                <a:srgbClr val="F2F2F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82490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457200" y="452749"/>
            <a:ext cx="8229600" cy="736600"/>
          </a:xfrm>
        </p:spPr>
        <p:txBody>
          <a:bodyPr/>
          <a:lstStyle/>
          <a:p>
            <a:pPr marL="0" indent="0" algn="ctr">
              <a:buNone/>
            </a:pPr>
            <a:r>
              <a:rPr lang="es-ES" b="1" dirty="0" smtClean="0">
                <a:solidFill>
                  <a:srgbClr val="FF6600"/>
                </a:solidFill>
              </a:rPr>
              <a:t>Diagn</a:t>
            </a:r>
            <a:r>
              <a:rPr lang="es-ES" b="1" dirty="0" smtClean="0">
                <a:solidFill>
                  <a:srgbClr val="FF6600"/>
                </a:solidFill>
              </a:rPr>
              <a:t>óstico presupuesto 2017</a:t>
            </a:r>
            <a:endParaRPr lang="es-ES" b="1" dirty="0">
              <a:solidFill>
                <a:srgbClr val="FF6600"/>
              </a:solidFill>
            </a:endParaRPr>
          </a:p>
        </p:txBody>
      </p:sp>
      <p:sp>
        <p:nvSpPr>
          <p:cNvPr id="4" name="Marcador de contenido 2"/>
          <p:cNvSpPr txBox="1">
            <a:spLocks/>
          </p:cNvSpPr>
          <p:nvPr/>
        </p:nvSpPr>
        <p:spPr>
          <a:xfrm>
            <a:off x="457200" y="1486677"/>
            <a:ext cx="8229600" cy="51322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Subejercicio, particularmente en Coordinaciones</a:t>
            </a:r>
          </a:p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Poca claridad en la asignaci</a:t>
            </a: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ón de apoyos a profesores para asistencia a eventos</a:t>
            </a:r>
          </a:p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Ausencia de política de renovación de equipo de cómputo</a:t>
            </a:r>
          </a:p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Baja inversión (circulación e impacto) en publicaciones</a:t>
            </a:r>
          </a:p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Distribución en proporción inadecuada entre los departamentos</a:t>
            </a:r>
          </a:p>
          <a:p>
            <a:endParaRPr lang="es-ES" sz="2400" dirty="0">
              <a:solidFill>
                <a:schemeClr val="bg1">
                  <a:lumMod val="9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036314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457200" y="452749"/>
            <a:ext cx="8229600" cy="736600"/>
          </a:xfrm>
        </p:spPr>
        <p:txBody>
          <a:bodyPr/>
          <a:lstStyle/>
          <a:p>
            <a:pPr marL="0" indent="0" algn="ctr">
              <a:buNone/>
            </a:pPr>
            <a:r>
              <a:rPr lang="es-ES" b="1" dirty="0" smtClean="0">
                <a:solidFill>
                  <a:srgbClr val="FF6600"/>
                </a:solidFill>
              </a:rPr>
              <a:t>Medidas para</a:t>
            </a:r>
            <a:r>
              <a:rPr lang="es-ES" b="1" dirty="0" smtClean="0">
                <a:solidFill>
                  <a:srgbClr val="FF6600"/>
                </a:solidFill>
              </a:rPr>
              <a:t> presupuesto 2018</a:t>
            </a:r>
            <a:endParaRPr lang="es-ES" b="1" dirty="0">
              <a:solidFill>
                <a:srgbClr val="FF6600"/>
              </a:solidFill>
            </a:endParaRPr>
          </a:p>
        </p:txBody>
      </p:sp>
      <p:sp>
        <p:nvSpPr>
          <p:cNvPr id="4" name="Marcador de contenido 2"/>
          <p:cNvSpPr txBox="1">
            <a:spLocks/>
          </p:cNvSpPr>
          <p:nvPr/>
        </p:nvSpPr>
        <p:spPr>
          <a:xfrm>
            <a:off x="457200" y="1486677"/>
            <a:ext cx="8229600" cy="51322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Reducci</a:t>
            </a: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ón del presupuesto asignado a Coordinaciones y concentración de recursos en la Dirección/Secretaría</a:t>
            </a:r>
            <a:endParaRPr lang="es-ES" sz="2400" dirty="0" smtClean="0">
              <a:solidFill>
                <a:schemeClr val="bg1">
                  <a:lumMod val="95000"/>
                </a:schemeClr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Eliminaci</a:t>
            </a: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ón de partida de apoyo para viajes en la Dirección/Secretaría. Todos los gastos de viaje serán ejercidos desde los departamentos</a:t>
            </a:r>
          </a:p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Renovación de 2 equipos de cómputo por departamento cada año</a:t>
            </a:r>
          </a:p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Incremento en la inversión en publicaciones e incremento en la cantidad de títulos</a:t>
            </a:r>
          </a:p>
          <a:p>
            <a:pPr marL="457200" indent="-457200">
              <a:buFont typeface="+mj-lt"/>
              <a:buAutoNum type="arabicPeriod"/>
            </a:pPr>
            <a:r>
              <a:rPr lang="es-ES" sz="2400" dirty="0" smtClean="0">
                <a:solidFill>
                  <a:schemeClr val="bg1">
                    <a:lumMod val="95000"/>
                  </a:schemeClr>
                </a:solidFill>
              </a:rPr>
              <a:t>Revisión de la proporción de la asignación (se reducen coordinaciones, aumentan jefaturas y secretaría/dirección asumen parte de recursos para docencia)</a:t>
            </a:r>
          </a:p>
          <a:p>
            <a:endParaRPr lang="es-ES" sz="2400" dirty="0">
              <a:solidFill>
                <a:schemeClr val="bg1">
                  <a:lumMod val="9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27891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457200" y="3022601"/>
            <a:ext cx="8229600" cy="736600"/>
          </a:xfrm>
        </p:spPr>
        <p:txBody>
          <a:bodyPr/>
          <a:lstStyle/>
          <a:p>
            <a:pPr marL="0" indent="0" algn="ctr">
              <a:buNone/>
            </a:pPr>
            <a:r>
              <a:rPr lang="es-ES" b="1" dirty="0" smtClean="0">
                <a:solidFill>
                  <a:srgbClr val="FF6600"/>
                </a:solidFill>
              </a:rPr>
              <a:t>Techo presupuestal DCCD: $4,892,800 </a:t>
            </a:r>
            <a:endParaRPr lang="es-ES" b="1" dirty="0">
              <a:solidFill>
                <a:srgbClr val="FF66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465676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Marcador de contenid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92317557"/>
              </p:ext>
            </p:extLst>
          </p:nvPr>
        </p:nvGraphicFramePr>
        <p:xfrm>
          <a:off x="457200" y="1227445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uadroTexto 4"/>
          <p:cNvSpPr txBox="1"/>
          <p:nvPr/>
        </p:nvSpPr>
        <p:spPr>
          <a:xfrm>
            <a:off x="110438" y="110446"/>
            <a:ext cx="202852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3200" b="1" dirty="0" smtClean="0">
                <a:solidFill>
                  <a:srgbClr val="FF6600"/>
                </a:solidFill>
              </a:rPr>
              <a:t>Asignaci</a:t>
            </a:r>
            <a:r>
              <a:rPr lang="es-ES" sz="3200" b="1" dirty="0" smtClean="0">
                <a:solidFill>
                  <a:srgbClr val="FF6600"/>
                </a:solidFill>
              </a:rPr>
              <a:t>ón</a:t>
            </a:r>
            <a:endParaRPr lang="es-ES" sz="3200" b="1" dirty="0">
              <a:solidFill>
                <a:srgbClr val="FF6600"/>
              </a:solidFill>
            </a:endParaRPr>
          </a:p>
        </p:txBody>
      </p:sp>
      <p:sp>
        <p:nvSpPr>
          <p:cNvPr id="6" name="CuadroTexto 5"/>
          <p:cNvSpPr txBox="1"/>
          <p:nvPr/>
        </p:nvSpPr>
        <p:spPr>
          <a:xfrm>
            <a:off x="1257035" y="6314746"/>
            <a:ext cx="65472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s-ES" dirty="0" smtClean="0">
                <a:solidFill>
                  <a:srgbClr val="FF6600"/>
                </a:solidFill>
              </a:rPr>
              <a:t>Cambio respecto a 2017: </a:t>
            </a:r>
            <a:r>
              <a:rPr lang="es-ES" dirty="0" err="1" smtClean="0">
                <a:solidFill>
                  <a:srgbClr val="FF6600"/>
                </a:solidFill>
              </a:rPr>
              <a:t>Dir</a:t>
            </a:r>
            <a:r>
              <a:rPr lang="es-ES" dirty="0" smtClean="0">
                <a:solidFill>
                  <a:srgbClr val="FF6600"/>
                </a:solidFill>
              </a:rPr>
              <a:t>/</a:t>
            </a:r>
            <a:r>
              <a:rPr lang="es-ES" dirty="0" err="1" smtClean="0">
                <a:solidFill>
                  <a:srgbClr val="FF6600"/>
                </a:solidFill>
              </a:rPr>
              <a:t>sec</a:t>
            </a:r>
            <a:r>
              <a:rPr lang="es-ES" dirty="0" smtClean="0">
                <a:solidFill>
                  <a:srgbClr val="FF6600"/>
                </a:solidFill>
              </a:rPr>
              <a:t>: +16%, </a:t>
            </a:r>
            <a:r>
              <a:rPr lang="es-ES" dirty="0" err="1" smtClean="0">
                <a:solidFill>
                  <a:srgbClr val="FF6600"/>
                </a:solidFill>
              </a:rPr>
              <a:t>Deptos</a:t>
            </a:r>
            <a:r>
              <a:rPr lang="es-ES" dirty="0" smtClean="0">
                <a:solidFill>
                  <a:srgbClr val="FF6600"/>
                </a:solidFill>
              </a:rPr>
              <a:t> + 24%, </a:t>
            </a:r>
            <a:r>
              <a:rPr lang="es-ES" dirty="0" err="1" smtClean="0">
                <a:solidFill>
                  <a:srgbClr val="FF6600"/>
                </a:solidFill>
              </a:rPr>
              <a:t>Coords</a:t>
            </a:r>
            <a:r>
              <a:rPr lang="es-ES" dirty="0" smtClean="0">
                <a:solidFill>
                  <a:srgbClr val="FF6600"/>
                </a:solidFill>
              </a:rPr>
              <a:t> -46%</a:t>
            </a:r>
            <a:endParaRPr lang="es-ES" dirty="0">
              <a:solidFill>
                <a:srgbClr val="FF66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3587648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Marcador de contenid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68715989"/>
              </p:ext>
            </p:extLst>
          </p:nvPr>
        </p:nvGraphicFramePr>
        <p:xfrm>
          <a:off x="457200" y="1227445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uadroTexto 4"/>
          <p:cNvSpPr txBox="1"/>
          <p:nvPr/>
        </p:nvSpPr>
        <p:spPr>
          <a:xfrm>
            <a:off x="110437" y="110446"/>
            <a:ext cx="8002621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3200" b="1" dirty="0" smtClean="0">
                <a:solidFill>
                  <a:srgbClr val="FF6600"/>
                </a:solidFill>
              </a:rPr>
              <a:t>Asignaci</a:t>
            </a:r>
            <a:r>
              <a:rPr lang="es-ES" sz="3200" b="1" dirty="0" smtClean="0">
                <a:solidFill>
                  <a:srgbClr val="FF6600"/>
                </a:solidFill>
              </a:rPr>
              <a:t>ón por Departamento</a:t>
            </a:r>
            <a:endParaRPr lang="es-ES" sz="3200" b="1" dirty="0">
              <a:solidFill>
                <a:srgbClr val="FF6600"/>
              </a:solidFill>
            </a:endParaRPr>
          </a:p>
        </p:txBody>
      </p:sp>
      <p:sp>
        <p:nvSpPr>
          <p:cNvPr id="2" name="CuadroTexto 1"/>
          <p:cNvSpPr txBox="1"/>
          <p:nvPr/>
        </p:nvSpPr>
        <p:spPr>
          <a:xfrm>
            <a:off x="1852706" y="6314746"/>
            <a:ext cx="55194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dirty="0" smtClean="0">
                <a:solidFill>
                  <a:srgbClr val="FF6600"/>
                </a:solidFill>
              </a:rPr>
              <a:t>Aumento respecto a 2017: DCC 23%, DTI 31%, DTPD 16%</a:t>
            </a:r>
            <a:endParaRPr lang="es-ES" dirty="0">
              <a:solidFill>
                <a:srgbClr val="FF66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902967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adroTexto 3"/>
          <p:cNvSpPr txBox="1"/>
          <p:nvPr/>
        </p:nvSpPr>
        <p:spPr>
          <a:xfrm>
            <a:off x="110438" y="110446"/>
            <a:ext cx="8499843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s-ES" sz="3200" b="1" dirty="0" smtClean="0">
                <a:solidFill>
                  <a:srgbClr val="FF6600"/>
                </a:solidFill>
              </a:rPr>
              <a:t>Divisi</a:t>
            </a:r>
            <a:r>
              <a:rPr lang="es-ES" sz="3200" b="1" dirty="0" smtClean="0">
                <a:solidFill>
                  <a:srgbClr val="FF6600"/>
                </a:solidFill>
              </a:rPr>
              <a:t>ón de Ciencias de la Comunicación y Diseño</a:t>
            </a:r>
            <a:endParaRPr lang="es-ES" sz="3200" b="1" dirty="0">
              <a:solidFill>
                <a:srgbClr val="FF6600"/>
              </a:solidFill>
            </a:endParaRPr>
          </a:p>
        </p:txBody>
      </p:sp>
      <p:graphicFrame>
        <p:nvGraphicFramePr>
          <p:cNvPr id="7" name="Marcador de contenido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75716699"/>
              </p:ext>
            </p:extLst>
          </p:nvPr>
        </p:nvGraphicFramePr>
        <p:xfrm>
          <a:off x="457200" y="695222"/>
          <a:ext cx="8229600" cy="55173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4877535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457200" y="357660"/>
            <a:ext cx="8229600" cy="6186259"/>
          </a:xfrm>
        </p:spPr>
        <p:txBody>
          <a:bodyPr>
            <a:normAutofit/>
          </a:bodyPr>
          <a:lstStyle/>
          <a:p>
            <a:r>
              <a:rPr lang="es-ES" sz="2400" dirty="0" smtClean="0">
                <a:solidFill>
                  <a:srgbClr val="FF6600"/>
                </a:solidFill>
              </a:rPr>
              <a:t>Docencia (556,000)</a:t>
            </a:r>
            <a:br>
              <a:rPr lang="es-ES" sz="2400" dirty="0" smtClean="0">
                <a:solidFill>
                  <a:srgbClr val="FF6600"/>
                </a:solidFill>
              </a:rPr>
            </a:br>
            <a:r>
              <a:rPr lang="es-ES" sz="1800" dirty="0" smtClean="0">
                <a:solidFill>
                  <a:srgbClr val="FFFFFF"/>
                </a:solidFill>
              </a:rPr>
              <a:t>Almacenamiento, Material did</a:t>
            </a:r>
            <a:r>
              <a:rPr lang="es-ES" sz="1800" dirty="0" smtClean="0">
                <a:solidFill>
                  <a:srgbClr val="FFFFFF"/>
                </a:solidFill>
              </a:rPr>
              <a:t>áctico, Servicios profesionales, Cursos, Difusión, Apoyo a alumnos y </a:t>
            </a:r>
            <a:r>
              <a:rPr lang="es-ES" sz="1800" dirty="0" err="1" smtClean="0">
                <a:solidFill>
                  <a:srgbClr val="FFFFFF"/>
                </a:solidFill>
              </a:rPr>
              <a:t>profs</a:t>
            </a:r>
            <a:r>
              <a:rPr lang="es-ES" sz="1800" dirty="0" smtClean="0">
                <a:solidFill>
                  <a:srgbClr val="FFFFFF"/>
                </a:solidFill>
              </a:rPr>
              <a:t>, Colaboración a eventos, Certificaciones</a:t>
            </a:r>
            <a:endParaRPr lang="es-ES" sz="1800" dirty="0" smtClean="0">
              <a:solidFill>
                <a:srgbClr val="FFFFFF"/>
              </a:solidFill>
            </a:endParaRPr>
          </a:p>
          <a:p>
            <a:r>
              <a:rPr lang="es-ES" sz="2400" dirty="0" smtClean="0">
                <a:solidFill>
                  <a:srgbClr val="FF6600"/>
                </a:solidFill>
              </a:rPr>
              <a:t>Gesti</a:t>
            </a:r>
            <a:r>
              <a:rPr lang="es-ES" sz="2400" dirty="0" smtClean="0">
                <a:solidFill>
                  <a:srgbClr val="FF6600"/>
                </a:solidFill>
              </a:rPr>
              <a:t>ón (450,000)</a:t>
            </a:r>
            <a:br>
              <a:rPr lang="es-ES" sz="2400" dirty="0" smtClean="0">
                <a:solidFill>
                  <a:srgbClr val="FF6600"/>
                </a:solidFill>
              </a:rPr>
            </a:br>
            <a:r>
              <a:rPr lang="es-ES" sz="1800" dirty="0" smtClean="0">
                <a:solidFill>
                  <a:srgbClr val="FFFFFF"/>
                </a:solidFill>
              </a:rPr>
              <a:t>Honorarios, tiempo extra, papelería, comida, apoyo a alumnos y </a:t>
            </a:r>
            <a:r>
              <a:rPr lang="es-ES" sz="1800" dirty="0" err="1" smtClean="0">
                <a:solidFill>
                  <a:srgbClr val="FFFFFF"/>
                </a:solidFill>
              </a:rPr>
              <a:t>profs</a:t>
            </a:r>
            <a:r>
              <a:rPr lang="es-ES" sz="1800" dirty="0" smtClean="0">
                <a:solidFill>
                  <a:srgbClr val="FFFFFF"/>
                </a:solidFill>
              </a:rPr>
              <a:t>, honorarios</a:t>
            </a:r>
          </a:p>
          <a:p>
            <a:r>
              <a:rPr lang="es-ES" sz="2400" dirty="0" smtClean="0">
                <a:solidFill>
                  <a:srgbClr val="FF6600"/>
                </a:solidFill>
              </a:rPr>
              <a:t>Cátedra (70,000)</a:t>
            </a:r>
            <a:br>
              <a:rPr lang="es-ES" sz="2400" dirty="0" smtClean="0">
                <a:solidFill>
                  <a:srgbClr val="FF6600"/>
                </a:solidFill>
              </a:rPr>
            </a:br>
            <a:r>
              <a:rPr lang="es-ES" sz="1800" dirty="0" smtClean="0">
                <a:solidFill>
                  <a:srgbClr val="FFFFFF"/>
                </a:solidFill>
              </a:rPr>
              <a:t>Cursos, invitados</a:t>
            </a:r>
          </a:p>
          <a:p>
            <a:r>
              <a:rPr lang="es-ES" sz="2400" dirty="0" smtClean="0">
                <a:solidFill>
                  <a:srgbClr val="FF6600"/>
                </a:solidFill>
              </a:rPr>
              <a:t>Secretaría (128,000)</a:t>
            </a:r>
            <a:br>
              <a:rPr lang="es-ES" sz="2400" dirty="0" smtClean="0">
                <a:solidFill>
                  <a:srgbClr val="FF6600"/>
                </a:solidFill>
              </a:rPr>
            </a:br>
            <a:r>
              <a:rPr lang="es-ES" sz="1800" dirty="0" smtClean="0">
                <a:solidFill>
                  <a:srgbClr val="FFFFFF"/>
                </a:solidFill>
              </a:rPr>
              <a:t>Papelería, Limpieza, Comida, ropa de trabajo, servicio postal, estacionamiento, peajes, mobiliario</a:t>
            </a:r>
          </a:p>
          <a:p>
            <a:r>
              <a:rPr lang="es-ES" sz="2400" dirty="0" smtClean="0">
                <a:solidFill>
                  <a:srgbClr val="FF6600"/>
                </a:solidFill>
              </a:rPr>
              <a:t>Equipamiento (190,000) </a:t>
            </a:r>
            <a:br>
              <a:rPr lang="es-ES" sz="2400" dirty="0" smtClean="0">
                <a:solidFill>
                  <a:srgbClr val="FF6600"/>
                </a:solidFill>
              </a:rPr>
            </a:br>
            <a:r>
              <a:rPr lang="es-ES" sz="1800" dirty="0" smtClean="0">
                <a:solidFill>
                  <a:srgbClr val="FFFFFF"/>
                </a:solidFill>
              </a:rPr>
              <a:t>Almacenamiento, cómputo</a:t>
            </a:r>
          </a:p>
          <a:p>
            <a:r>
              <a:rPr lang="es-ES" sz="2400" dirty="0" smtClean="0">
                <a:solidFill>
                  <a:srgbClr val="FF6600"/>
                </a:solidFill>
              </a:rPr>
              <a:t>Mantenimiento (170,000)</a:t>
            </a:r>
            <a:br>
              <a:rPr lang="es-ES" sz="2400" dirty="0" smtClean="0">
                <a:solidFill>
                  <a:srgbClr val="FF6600"/>
                </a:solidFill>
              </a:rPr>
            </a:br>
            <a:r>
              <a:rPr lang="es-ES" sz="1800" dirty="0" smtClean="0">
                <a:solidFill>
                  <a:srgbClr val="FFFFFF"/>
                </a:solidFill>
              </a:rPr>
              <a:t>Mantenimiento de talleres e infraestructura</a:t>
            </a:r>
          </a:p>
          <a:p>
            <a:r>
              <a:rPr lang="es-ES" sz="2400" dirty="0" smtClean="0">
                <a:solidFill>
                  <a:srgbClr val="FF6600"/>
                </a:solidFill>
              </a:rPr>
              <a:t>Difusión de la investigación (907,500)</a:t>
            </a:r>
            <a:br>
              <a:rPr lang="es-ES" sz="2400" dirty="0" smtClean="0">
                <a:solidFill>
                  <a:srgbClr val="FF6600"/>
                </a:solidFill>
              </a:rPr>
            </a:br>
            <a:r>
              <a:rPr lang="es-ES" sz="1800" dirty="0" smtClean="0">
                <a:solidFill>
                  <a:srgbClr val="FFFFFF"/>
                </a:solidFill>
              </a:rPr>
              <a:t>Publicaciones, impresos, difusión, papelería, Invitados, Almacenamiento, Honorarios, Colaboración a eventos</a:t>
            </a:r>
          </a:p>
          <a:p>
            <a:endParaRPr lang="es-ES" dirty="0" smtClean="0">
              <a:solidFill>
                <a:srgbClr val="FFFFFF"/>
              </a:solidFill>
            </a:endParaRPr>
          </a:p>
          <a:p>
            <a:endParaRPr lang="es-E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71407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435</TotalTime>
  <Words>236</Words>
  <Application>Microsoft Macintosh PowerPoint</Application>
  <PresentationFormat>Presentación en pantalla (4:3)</PresentationFormat>
  <Paragraphs>40</Paragraphs>
  <Slides>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8</vt:i4>
      </vt:variant>
    </vt:vector>
  </HeadingPairs>
  <TitlesOfParts>
    <vt:vector size="9" baseType="lpstr">
      <vt:lpstr>Tema de Office</vt:lpstr>
      <vt:lpstr>Presupuesto 2018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Company>UNIVERSIDAD AUTONOMA METROPOLITANA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UAM CUAJIMALPA</dc:creator>
  <cp:lastModifiedBy>UAM CUAJIMALPA</cp:lastModifiedBy>
  <cp:revision>14</cp:revision>
  <dcterms:created xsi:type="dcterms:W3CDTF">2017-10-31T14:05:03Z</dcterms:created>
  <dcterms:modified xsi:type="dcterms:W3CDTF">2017-10-31T21:21:01Z</dcterms:modified>
</cp:coreProperties>
</file>

<file path=docProps/thumbnail.jpeg>
</file>