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57" r:id="rId5"/>
    <p:sldId id="258" r:id="rId6"/>
    <p:sldId id="263" r:id="rId7"/>
    <p:sldId id="259" r:id="rId8"/>
    <p:sldId id="260" r:id="rId9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1912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0833333333333333"/>
                  <c:y val="-0.103823208453096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rgbClr val="FFFFFF"/>
                      </a:solidFill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32716049382716"/>
                  <c:y val="-0.0505085878961008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rgbClr val="FFFFFF"/>
                      </a:solidFill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125"/>
                  <c:y val="0.075762881844151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rgbClr val="FFFFFF"/>
                      </a:solidFill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Hoja1!$A$2:$A$4</c:f>
              <c:strCache>
                <c:ptCount val="3"/>
                <c:pt idx="0">
                  <c:v>Coordinaciones</c:v>
                </c:pt>
                <c:pt idx="1">
                  <c:v>Jefaturas</c:v>
                </c:pt>
                <c:pt idx="2">
                  <c:v>Dirección / Secretaría</c:v>
                </c:pt>
              </c:strCache>
            </c:strRef>
          </c:cat>
          <c:val>
            <c:numRef>
              <c:f>Hoja1!$B$2:$B$4</c:f>
              <c:numCache>
                <c:formatCode>_-[$$-409]* #,##0.00_ ;_-[$$-409]* \-#,##0.00\ ;_-[$$-409]* "-"??_ ;_-@_ </c:formatCode>
                <c:ptCount val="3"/>
                <c:pt idx="0">
                  <c:v>293500.0</c:v>
                </c:pt>
                <c:pt idx="1">
                  <c:v>2.1E6</c:v>
                </c:pt>
                <c:pt idx="2">
                  <c:v>2.4993E6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es-E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4"/>
    </mc:Choice>
    <mc:Fallback>
      <c:style val="14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0833333333333333"/>
                  <c:y val="-0.103823208453096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s-ES" dirty="0" smtClean="0"/>
                      <a:t>700,000</a:t>
                    </a:r>
                    <a:endParaRPr lang="es-E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71296296296296"/>
                  <c:y val="0.058926685878784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149691358024691"/>
                  <c:y val="0.016835975017913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Hoja1!$A$2:$A$4</c:f>
              <c:strCache>
                <c:ptCount val="3"/>
                <c:pt idx="0">
                  <c:v>DTPPD</c:v>
                </c:pt>
                <c:pt idx="1">
                  <c:v>DCC</c:v>
                </c:pt>
                <c:pt idx="2">
                  <c:v>DTI</c:v>
                </c:pt>
              </c:strCache>
            </c:strRef>
          </c:cat>
          <c:val>
            <c:numRef>
              <c:f>Hoja1!$B$2:$B$4</c:f>
              <c:numCache>
                <c:formatCode>_-[$$-409]* #,##0.00_ ;_-[$$-409]* \-#,##0.00\ ;_-[$$-409]* "-"??_ ;_-@_ </c:formatCode>
                <c:ptCount val="3"/>
                <c:pt idx="0">
                  <c:v>700000.0</c:v>
                </c:pt>
                <c:pt idx="1">
                  <c:v>743000.0</c:v>
                </c:pt>
                <c:pt idx="2">
                  <c:v>657000.0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>
          <a:solidFill>
            <a:srgbClr val="F2F2F2"/>
          </a:solidFill>
        </a:defRPr>
      </a:pPr>
      <a:endParaRPr lang="es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explosion val="25"/>
          <c:dLbls>
            <c:dLbl>
              <c:idx val="0"/>
              <c:layout>
                <c:manualLayout>
                  <c:x val="0.0941358024691358"/>
                  <c:y val="-0.1515257636883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910492612034605"/>
                  <c:y val="0.1461987254774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910493827160493"/>
                  <c:y val="0.1178533717575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617283950617284"/>
                  <c:y val="0.1515257636883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0601851851851852"/>
                  <c:y val="0.11785292986266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132716049382716"/>
                  <c:y val="0.05892668587878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0972222222222222"/>
                  <c:y val="-0.16555592699277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Hoja1!$A$2:$A$8</c:f>
              <c:strCache>
                <c:ptCount val="7"/>
                <c:pt idx="0">
                  <c:v>Docencia</c:v>
                </c:pt>
                <c:pt idx="1">
                  <c:v>Gestión</c:v>
                </c:pt>
                <c:pt idx="2">
                  <c:v>Cátedra</c:v>
                </c:pt>
                <c:pt idx="3">
                  <c:v>Secretaría</c:v>
                </c:pt>
                <c:pt idx="4">
                  <c:v>Equipamiento</c:v>
                </c:pt>
                <c:pt idx="5">
                  <c:v>Mantenimiento</c:v>
                </c:pt>
                <c:pt idx="6">
                  <c:v>Difusión de la Investigación</c:v>
                </c:pt>
              </c:strCache>
            </c:strRef>
          </c:cat>
          <c:val>
            <c:numRef>
              <c:f>Hoja1!$B$2:$B$8</c:f>
              <c:numCache>
                <c:formatCode>_-[$$-409]* #,##0.00_ ;_-[$$-409]* \-#,##0.00\ ;_-[$$-409]* "-"??_ ;_-@_ </c:formatCode>
                <c:ptCount val="7"/>
                <c:pt idx="0">
                  <c:v>556000.0</c:v>
                </c:pt>
                <c:pt idx="1">
                  <c:v>450000.0</c:v>
                </c:pt>
                <c:pt idx="2">
                  <c:v>70000.0</c:v>
                </c:pt>
                <c:pt idx="3">
                  <c:v>128000.0</c:v>
                </c:pt>
                <c:pt idx="4">
                  <c:v>190000.0</c:v>
                </c:pt>
                <c:pt idx="5">
                  <c:v>170000.0</c:v>
                </c:pt>
                <c:pt idx="6">
                  <c:v>907500.0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68125303781472"/>
          <c:y val="0.066546058816654"/>
          <c:w val="0.219529017206183"/>
          <c:h val="0.93345394118334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>
          <a:solidFill>
            <a:schemeClr val="bg1"/>
          </a:solidFill>
        </a:defRPr>
      </a:pPr>
      <a:endParaRPr lang="es-E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E952-4007-3F48-9829-2B3221BAD06E}" type="datetimeFigureOut">
              <a:rPr lang="es-ES" smtClean="0"/>
              <a:t>31/10/17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59A39-DC48-274D-A39F-299B3D411C5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383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E952-4007-3F48-9829-2B3221BAD06E}" type="datetimeFigureOut">
              <a:rPr lang="es-ES" smtClean="0"/>
              <a:t>31/10/17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59A39-DC48-274D-A39F-299B3D411C5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8389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E952-4007-3F48-9829-2B3221BAD06E}" type="datetimeFigureOut">
              <a:rPr lang="es-ES" smtClean="0"/>
              <a:t>31/10/17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59A39-DC48-274D-A39F-299B3D411C5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7856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E952-4007-3F48-9829-2B3221BAD06E}" type="datetimeFigureOut">
              <a:rPr lang="es-ES" smtClean="0"/>
              <a:t>31/10/17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59A39-DC48-274D-A39F-299B3D411C5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67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E952-4007-3F48-9829-2B3221BAD06E}" type="datetimeFigureOut">
              <a:rPr lang="es-ES" smtClean="0"/>
              <a:t>31/10/17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59A39-DC48-274D-A39F-299B3D411C5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1295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E952-4007-3F48-9829-2B3221BAD06E}" type="datetimeFigureOut">
              <a:rPr lang="es-ES" smtClean="0"/>
              <a:t>31/10/17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59A39-DC48-274D-A39F-299B3D411C5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3012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E952-4007-3F48-9829-2B3221BAD06E}" type="datetimeFigureOut">
              <a:rPr lang="es-ES" smtClean="0"/>
              <a:t>31/10/17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59A39-DC48-274D-A39F-299B3D411C5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3376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E952-4007-3F48-9829-2B3221BAD06E}" type="datetimeFigureOut">
              <a:rPr lang="es-ES" smtClean="0"/>
              <a:t>31/10/17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59A39-DC48-274D-A39F-299B3D411C5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2004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E952-4007-3F48-9829-2B3221BAD06E}" type="datetimeFigureOut">
              <a:rPr lang="es-ES" smtClean="0"/>
              <a:t>31/10/17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59A39-DC48-274D-A39F-299B3D411C5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6678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E952-4007-3F48-9829-2B3221BAD06E}" type="datetimeFigureOut">
              <a:rPr lang="es-ES" smtClean="0"/>
              <a:t>31/10/17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59A39-DC48-274D-A39F-299B3D411C5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7842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E952-4007-3F48-9829-2B3221BAD06E}" type="datetimeFigureOut">
              <a:rPr lang="es-ES" smtClean="0"/>
              <a:t>31/10/17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59A39-DC48-274D-A39F-299B3D411C5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402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BE952-4007-3F48-9829-2B3221BAD06E}" type="datetimeFigureOut">
              <a:rPr lang="es-ES" smtClean="0"/>
              <a:t>31/10/17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59A39-DC48-274D-A39F-299B3D411C5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4274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6600"/>
                </a:solidFill>
              </a:rPr>
              <a:t>Presupuesto 2018</a:t>
            </a:r>
            <a:endParaRPr lang="es-ES" dirty="0">
              <a:solidFill>
                <a:srgbClr val="FF6600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2F2F2"/>
                </a:solidFill>
              </a:rPr>
              <a:t>DCCD</a:t>
            </a:r>
            <a:endParaRPr lang="es-ES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249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452749"/>
            <a:ext cx="8229600" cy="736600"/>
          </a:xfrm>
        </p:spPr>
        <p:txBody>
          <a:bodyPr/>
          <a:lstStyle/>
          <a:p>
            <a:pPr marL="0" indent="0" algn="ctr">
              <a:buNone/>
            </a:pPr>
            <a:r>
              <a:rPr lang="es-ES" b="1" dirty="0" smtClean="0">
                <a:solidFill>
                  <a:srgbClr val="FF6600"/>
                </a:solidFill>
              </a:rPr>
              <a:t>Diagn</a:t>
            </a:r>
            <a:r>
              <a:rPr lang="es-ES" b="1" dirty="0" smtClean="0">
                <a:solidFill>
                  <a:srgbClr val="FF6600"/>
                </a:solidFill>
              </a:rPr>
              <a:t>óstico presupuesto 2017</a:t>
            </a:r>
            <a:endParaRPr lang="es-ES" b="1" dirty="0">
              <a:solidFill>
                <a:srgbClr val="FF6600"/>
              </a:solidFill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457200" y="1486677"/>
            <a:ext cx="8229600" cy="5132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</a:rPr>
              <a:t>Subejercicio, particularmente en Coordinaciones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</a:rPr>
              <a:t>Poca claridad en la asignaci</a:t>
            </a: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</a:rPr>
              <a:t>ón de apoyos a profesores para asistencia a eventos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</a:rPr>
              <a:t>Ausencia de política de renovación de equipo de cómputo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</a:rPr>
              <a:t>Baja inversión (circulación e impacto) en publicaciones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</a:rPr>
              <a:t>Distribución en proporción inadecuada entre los departamentos</a:t>
            </a:r>
          </a:p>
          <a:p>
            <a:endParaRPr lang="es-ES" sz="24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363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452749"/>
            <a:ext cx="8229600" cy="736600"/>
          </a:xfrm>
        </p:spPr>
        <p:txBody>
          <a:bodyPr/>
          <a:lstStyle/>
          <a:p>
            <a:pPr marL="0" indent="0" algn="ctr">
              <a:buNone/>
            </a:pPr>
            <a:r>
              <a:rPr lang="es-ES" b="1" dirty="0" smtClean="0">
                <a:solidFill>
                  <a:srgbClr val="FF6600"/>
                </a:solidFill>
              </a:rPr>
              <a:t>Medidas para</a:t>
            </a:r>
            <a:r>
              <a:rPr lang="es-ES" b="1" dirty="0" smtClean="0">
                <a:solidFill>
                  <a:srgbClr val="FF6600"/>
                </a:solidFill>
              </a:rPr>
              <a:t> presupuesto 2018</a:t>
            </a:r>
            <a:endParaRPr lang="es-ES" b="1" dirty="0">
              <a:solidFill>
                <a:srgbClr val="FF6600"/>
              </a:solidFill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457200" y="1486677"/>
            <a:ext cx="8229600" cy="5132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</a:rPr>
              <a:t>Reducci</a:t>
            </a: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</a:rPr>
              <a:t>ón del presupuesto asignado a Coordinaciones y concentración de recursos en la Dirección/Secretaría</a:t>
            </a:r>
            <a:endParaRPr lang="es-ES" sz="2400" dirty="0" smtClean="0">
              <a:solidFill>
                <a:schemeClr val="bg1">
                  <a:lumMod val="9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</a:rPr>
              <a:t>Eliminaci</a:t>
            </a: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</a:rPr>
              <a:t>ón de partida de apoyo para viajes en la Dirección/Secretaría. Todos los gastos de viaje serán ejercidos desde los departamentos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</a:rPr>
              <a:t>Renovación de 2 equipos de cómputo por departamento cada año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</a:rPr>
              <a:t>Incremento en la inversión en publicaciones e incremento en la cantidad de títulos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400" dirty="0" smtClean="0">
                <a:solidFill>
                  <a:schemeClr val="bg1">
                    <a:lumMod val="95000"/>
                  </a:schemeClr>
                </a:solidFill>
              </a:rPr>
              <a:t>Revisión de la proporción de la asignación (se reducen coordinaciones, aumentan jefaturas y secretaría/dirección asumen parte de recursos para docencia)</a:t>
            </a:r>
          </a:p>
          <a:p>
            <a:endParaRPr lang="es-ES" sz="24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789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022601"/>
            <a:ext cx="8229600" cy="736600"/>
          </a:xfrm>
        </p:spPr>
        <p:txBody>
          <a:bodyPr/>
          <a:lstStyle/>
          <a:p>
            <a:pPr marL="0" indent="0" algn="ctr">
              <a:buNone/>
            </a:pPr>
            <a:r>
              <a:rPr lang="es-ES" b="1" dirty="0" smtClean="0">
                <a:solidFill>
                  <a:srgbClr val="FF6600"/>
                </a:solidFill>
              </a:rPr>
              <a:t>Techo presupuestal DCCD: $4,892,800 </a:t>
            </a:r>
            <a:endParaRPr lang="es-ES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656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2317557"/>
              </p:ext>
            </p:extLst>
          </p:nvPr>
        </p:nvGraphicFramePr>
        <p:xfrm>
          <a:off x="457200" y="1227445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10438" y="110446"/>
            <a:ext cx="202852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FF6600"/>
                </a:solidFill>
              </a:rPr>
              <a:t>Asignaci</a:t>
            </a:r>
            <a:r>
              <a:rPr lang="es-ES" sz="3200" b="1" dirty="0" smtClean="0">
                <a:solidFill>
                  <a:srgbClr val="FF6600"/>
                </a:solidFill>
              </a:rPr>
              <a:t>ón</a:t>
            </a:r>
            <a:endParaRPr lang="es-ES" sz="3200" b="1" dirty="0">
              <a:solidFill>
                <a:srgbClr val="FF6600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257035" y="6314746"/>
            <a:ext cx="6547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>
                <a:solidFill>
                  <a:srgbClr val="FF6600"/>
                </a:solidFill>
              </a:rPr>
              <a:t>Cambio respecto a 2017: </a:t>
            </a:r>
            <a:r>
              <a:rPr lang="es-ES" dirty="0" err="1" smtClean="0">
                <a:solidFill>
                  <a:srgbClr val="FF6600"/>
                </a:solidFill>
              </a:rPr>
              <a:t>Dir</a:t>
            </a:r>
            <a:r>
              <a:rPr lang="es-ES" dirty="0" smtClean="0">
                <a:solidFill>
                  <a:srgbClr val="FF6600"/>
                </a:solidFill>
              </a:rPr>
              <a:t>/</a:t>
            </a:r>
            <a:r>
              <a:rPr lang="es-ES" dirty="0" err="1" smtClean="0">
                <a:solidFill>
                  <a:srgbClr val="FF6600"/>
                </a:solidFill>
              </a:rPr>
              <a:t>sec</a:t>
            </a:r>
            <a:r>
              <a:rPr lang="es-ES" dirty="0" smtClean="0">
                <a:solidFill>
                  <a:srgbClr val="FF6600"/>
                </a:solidFill>
              </a:rPr>
              <a:t>: +16%, </a:t>
            </a:r>
            <a:r>
              <a:rPr lang="es-ES" dirty="0" err="1" smtClean="0">
                <a:solidFill>
                  <a:srgbClr val="FF6600"/>
                </a:solidFill>
              </a:rPr>
              <a:t>Deptos</a:t>
            </a:r>
            <a:r>
              <a:rPr lang="es-ES" dirty="0" smtClean="0">
                <a:solidFill>
                  <a:srgbClr val="FF6600"/>
                </a:solidFill>
              </a:rPr>
              <a:t> + 24%, </a:t>
            </a:r>
            <a:r>
              <a:rPr lang="es-ES" dirty="0" err="1" smtClean="0">
                <a:solidFill>
                  <a:srgbClr val="FF6600"/>
                </a:solidFill>
              </a:rPr>
              <a:t>Coords</a:t>
            </a:r>
            <a:r>
              <a:rPr lang="es-ES" dirty="0" smtClean="0">
                <a:solidFill>
                  <a:srgbClr val="FF6600"/>
                </a:solidFill>
              </a:rPr>
              <a:t> -46%</a:t>
            </a:r>
            <a:endParaRPr lang="es-E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876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8715989"/>
              </p:ext>
            </p:extLst>
          </p:nvPr>
        </p:nvGraphicFramePr>
        <p:xfrm>
          <a:off x="457200" y="1227445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10437" y="110446"/>
            <a:ext cx="800262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rgbClr val="FF6600"/>
                </a:solidFill>
              </a:rPr>
              <a:t>Asignaci</a:t>
            </a:r>
            <a:r>
              <a:rPr lang="es-ES" sz="3200" b="1" dirty="0" smtClean="0">
                <a:solidFill>
                  <a:srgbClr val="FF6600"/>
                </a:solidFill>
              </a:rPr>
              <a:t>ón por Departamento</a:t>
            </a:r>
            <a:endParaRPr lang="es-ES" sz="3200" b="1" dirty="0">
              <a:solidFill>
                <a:srgbClr val="FF6600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852706" y="6314746"/>
            <a:ext cx="5519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6600"/>
                </a:solidFill>
              </a:rPr>
              <a:t>Aumento respecto a 2017: DCC 23%, DTI 31%, DTPD 16%</a:t>
            </a:r>
            <a:endParaRPr lang="es-E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029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10438" y="110446"/>
            <a:ext cx="84998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FF6600"/>
                </a:solidFill>
              </a:rPr>
              <a:t>Divisi</a:t>
            </a:r>
            <a:r>
              <a:rPr lang="es-ES" sz="3200" b="1" dirty="0" smtClean="0">
                <a:solidFill>
                  <a:srgbClr val="FF6600"/>
                </a:solidFill>
              </a:rPr>
              <a:t>ón de Ciencias de la Comunicación y Diseño</a:t>
            </a:r>
            <a:endParaRPr lang="es-ES" sz="3200" b="1" dirty="0">
              <a:solidFill>
                <a:srgbClr val="FF6600"/>
              </a:solidFill>
            </a:endParaRP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5716699"/>
              </p:ext>
            </p:extLst>
          </p:nvPr>
        </p:nvGraphicFramePr>
        <p:xfrm>
          <a:off x="457200" y="695222"/>
          <a:ext cx="8229600" cy="5517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48775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57660"/>
            <a:ext cx="8229600" cy="6186259"/>
          </a:xfrm>
        </p:spPr>
        <p:txBody>
          <a:bodyPr>
            <a:normAutofit/>
          </a:bodyPr>
          <a:lstStyle/>
          <a:p>
            <a:r>
              <a:rPr lang="es-ES" sz="2400" dirty="0" smtClean="0">
                <a:solidFill>
                  <a:srgbClr val="FF6600"/>
                </a:solidFill>
              </a:rPr>
              <a:t>Docencia (556,000)</a:t>
            </a:r>
            <a:br>
              <a:rPr lang="es-ES" sz="2400" dirty="0" smtClean="0">
                <a:solidFill>
                  <a:srgbClr val="FF6600"/>
                </a:solidFill>
              </a:rPr>
            </a:br>
            <a:r>
              <a:rPr lang="es-ES" sz="1800" dirty="0" smtClean="0">
                <a:solidFill>
                  <a:srgbClr val="FFFFFF"/>
                </a:solidFill>
              </a:rPr>
              <a:t>Almacenamiento, Material did</a:t>
            </a:r>
            <a:r>
              <a:rPr lang="es-ES" sz="1800" dirty="0" smtClean="0">
                <a:solidFill>
                  <a:srgbClr val="FFFFFF"/>
                </a:solidFill>
              </a:rPr>
              <a:t>áctico, Servicios profesionales, Cursos, Difusión, Apoyo a alumnos y </a:t>
            </a:r>
            <a:r>
              <a:rPr lang="es-ES" sz="1800" dirty="0" err="1" smtClean="0">
                <a:solidFill>
                  <a:srgbClr val="FFFFFF"/>
                </a:solidFill>
              </a:rPr>
              <a:t>profs</a:t>
            </a:r>
            <a:r>
              <a:rPr lang="es-ES" sz="1800" dirty="0" smtClean="0">
                <a:solidFill>
                  <a:srgbClr val="FFFFFF"/>
                </a:solidFill>
              </a:rPr>
              <a:t>, Colaboración a eventos, Certificaciones</a:t>
            </a:r>
            <a:endParaRPr lang="es-ES" sz="1800" dirty="0" smtClean="0">
              <a:solidFill>
                <a:srgbClr val="FFFFFF"/>
              </a:solidFill>
            </a:endParaRPr>
          </a:p>
          <a:p>
            <a:r>
              <a:rPr lang="es-ES" sz="2400" dirty="0" smtClean="0">
                <a:solidFill>
                  <a:srgbClr val="FF6600"/>
                </a:solidFill>
              </a:rPr>
              <a:t>Gesti</a:t>
            </a:r>
            <a:r>
              <a:rPr lang="es-ES" sz="2400" dirty="0" smtClean="0">
                <a:solidFill>
                  <a:srgbClr val="FF6600"/>
                </a:solidFill>
              </a:rPr>
              <a:t>ón (450,000)</a:t>
            </a:r>
            <a:br>
              <a:rPr lang="es-ES" sz="2400" dirty="0" smtClean="0">
                <a:solidFill>
                  <a:srgbClr val="FF6600"/>
                </a:solidFill>
              </a:rPr>
            </a:br>
            <a:r>
              <a:rPr lang="es-ES" sz="1800" dirty="0" smtClean="0">
                <a:solidFill>
                  <a:srgbClr val="FFFFFF"/>
                </a:solidFill>
              </a:rPr>
              <a:t>Honorarios, tiempo extra, papelería, comida, apoyo a alumnos y </a:t>
            </a:r>
            <a:r>
              <a:rPr lang="es-ES" sz="1800" dirty="0" err="1" smtClean="0">
                <a:solidFill>
                  <a:srgbClr val="FFFFFF"/>
                </a:solidFill>
              </a:rPr>
              <a:t>profs</a:t>
            </a:r>
            <a:r>
              <a:rPr lang="es-ES" sz="1800" dirty="0" smtClean="0">
                <a:solidFill>
                  <a:srgbClr val="FFFFFF"/>
                </a:solidFill>
              </a:rPr>
              <a:t>, honorarios</a:t>
            </a:r>
          </a:p>
          <a:p>
            <a:r>
              <a:rPr lang="es-ES" sz="2400" dirty="0" smtClean="0">
                <a:solidFill>
                  <a:srgbClr val="FF6600"/>
                </a:solidFill>
              </a:rPr>
              <a:t>Cátedra (70,000)</a:t>
            </a:r>
            <a:br>
              <a:rPr lang="es-ES" sz="2400" dirty="0" smtClean="0">
                <a:solidFill>
                  <a:srgbClr val="FF6600"/>
                </a:solidFill>
              </a:rPr>
            </a:br>
            <a:r>
              <a:rPr lang="es-ES" sz="1800" dirty="0" smtClean="0">
                <a:solidFill>
                  <a:srgbClr val="FFFFFF"/>
                </a:solidFill>
              </a:rPr>
              <a:t>Cursos, invitados</a:t>
            </a:r>
          </a:p>
          <a:p>
            <a:r>
              <a:rPr lang="es-ES" sz="2400" dirty="0" smtClean="0">
                <a:solidFill>
                  <a:srgbClr val="FF6600"/>
                </a:solidFill>
              </a:rPr>
              <a:t>Secretaría (128,000)</a:t>
            </a:r>
            <a:br>
              <a:rPr lang="es-ES" sz="2400" dirty="0" smtClean="0">
                <a:solidFill>
                  <a:srgbClr val="FF6600"/>
                </a:solidFill>
              </a:rPr>
            </a:br>
            <a:r>
              <a:rPr lang="es-ES" sz="1800" dirty="0" smtClean="0">
                <a:solidFill>
                  <a:srgbClr val="FFFFFF"/>
                </a:solidFill>
              </a:rPr>
              <a:t>Papelería, Limpieza, Comida, ropa de trabajo, servicio postal, estacionamiento, peajes, mobiliario</a:t>
            </a:r>
          </a:p>
          <a:p>
            <a:r>
              <a:rPr lang="es-ES" sz="2400" dirty="0" smtClean="0">
                <a:solidFill>
                  <a:srgbClr val="FF6600"/>
                </a:solidFill>
              </a:rPr>
              <a:t>Equipamiento (190,000) </a:t>
            </a:r>
            <a:br>
              <a:rPr lang="es-ES" sz="2400" dirty="0" smtClean="0">
                <a:solidFill>
                  <a:srgbClr val="FF6600"/>
                </a:solidFill>
              </a:rPr>
            </a:br>
            <a:r>
              <a:rPr lang="es-ES" sz="1800" dirty="0" smtClean="0">
                <a:solidFill>
                  <a:srgbClr val="FFFFFF"/>
                </a:solidFill>
              </a:rPr>
              <a:t>Almacenamiento, cómputo</a:t>
            </a:r>
          </a:p>
          <a:p>
            <a:r>
              <a:rPr lang="es-ES" sz="2400" dirty="0" smtClean="0">
                <a:solidFill>
                  <a:srgbClr val="FF6600"/>
                </a:solidFill>
              </a:rPr>
              <a:t>Mantenimiento (170,000)</a:t>
            </a:r>
            <a:br>
              <a:rPr lang="es-ES" sz="2400" dirty="0" smtClean="0">
                <a:solidFill>
                  <a:srgbClr val="FF6600"/>
                </a:solidFill>
              </a:rPr>
            </a:br>
            <a:r>
              <a:rPr lang="es-ES" sz="1800" dirty="0" smtClean="0">
                <a:solidFill>
                  <a:srgbClr val="FFFFFF"/>
                </a:solidFill>
              </a:rPr>
              <a:t>Mantenimiento de talleres e infraestructura</a:t>
            </a:r>
          </a:p>
          <a:p>
            <a:r>
              <a:rPr lang="es-ES" sz="2400" dirty="0" smtClean="0">
                <a:solidFill>
                  <a:srgbClr val="FF6600"/>
                </a:solidFill>
              </a:rPr>
              <a:t>Difusión de la investigación (907,500)</a:t>
            </a:r>
            <a:br>
              <a:rPr lang="es-ES" sz="2400" dirty="0" smtClean="0">
                <a:solidFill>
                  <a:srgbClr val="FF6600"/>
                </a:solidFill>
              </a:rPr>
            </a:br>
            <a:r>
              <a:rPr lang="es-ES" sz="1800" dirty="0" smtClean="0">
                <a:solidFill>
                  <a:srgbClr val="FFFFFF"/>
                </a:solidFill>
              </a:rPr>
              <a:t>Publicaciones, impresos, difusión, papelería, Invitados, Almacenamiento, Honorarios, Colaboración a eventos</a:t>
            </a:r>
          </a:p>
          <a:p>
            <a:endParaRPr lang="es-ES" dirty="0" smtClean="0">
              <a:solidFill>
                <a:srgbClr val="FFFFFF"/>
              </a:solidFill>
            </a:endParaRPr>
          </a:p>
          <a:p>
            <a:endParaRPr lang="es-E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140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236</Words>
  <Application>Microsoft Macintosh PowerPoint</Application>
  <PresentationFormat>Presentación en pantalla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Presupuesto 2018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UNIVERSIDAD AUTONOMA METROPOLITANA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UAM CUAJIMALPA</dc:creator>
  <cp:lastModifiedBy>UAM CUAJIMALPA</cp:lastModifiedBy>
  <cp:revision>14</cp:revision>
  <dcterms:created xsi:type="dcterms:W3CDTF">2017-10-31T14:05:03Z</dcterms:created>
  <dcterms:modified xsi:type="dcterms:W3CDTF">2017-10-31T21:21:01Z</dcterms:modified>
</cp:coreProperties>
</file>