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55" r:id="rId2"/>
    <p:sldId id="360" r:id="rId3"/>
    <p:sldId id="379" r:id="rId4"/>
    <p:sldId id="380" r:id="rId5"/>
    <p:sldId id="372" r:id="rId6"/>
    <p:sldId id="373" r:id="rId7"/>
    <p:sldId id="374" r:id="rId8"/>
    <p:sldId id="376" r:id="rId9"/>
    <p:sldId id="377" r:id="rId10"/>
    <p:sldId id="263" r:id="rId11"/>
    <p:sldId id="381" r:id="rId12"/>
    <p:sldId id="344" r:id="rId13"/>
    <p:sldId id="366" r:id="rId14"/>
    <p:sldId id="367" r:id="rId15"/>
    <p:sldId id="368" r:id="rId16"/>
    <p:sldId id="369" r:id="rId17"/>
    <p:sldId id="370" r:id="rId18"/>
    <p:sldId id="378" r:id="rId19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FFFFCC"/>
    <a:srgbClr val="CCFF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43" autoAdjust="0"/>
    <p:restoredTop sz="92810" autoAdjust="0"/>
  </p:normalViewPr>
  <p:slideViewPr>
    <p:cSldViewPr>
      <p:cViewPr varScale="1">
        <p:scale>
          <a:sx n="88" d="100"/>
          <a:sy n="88" d="100"/>
        </p:scale>
        <p:origin x="114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8689B-8E49-4A67-875F-18A0CE773D64}" type="datetimeFigureOut">
              <a:rPr lang="es-MX" smtClean="0"/>
              <a:t>23/11/2018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998E6-9F29-44EB-8AEB-C173D056C1B7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901319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7A5D90-E940-9C41-AFF3-C49FB85EA9B5}" type="datetimeFigureOut">
              <a:rPr lang="es-ES" smtClean="0"/>
              <a:t>23/11/2018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641D97-2FE4-E241-90E7-6FACC84610C1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73522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641D97-2FE4-E241-90E7-6FACC84610C1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46878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641D97-2FE4-E241-90E7-6FACC84610C1}" type="slidenum">
              <a:rPr lang="es-ES" smtClean="0"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86662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5731-504A-46BC-936D-E8977F4636E6}" type="datetime1">
              <a:rPr lang="es-MX" smtClean="0"/>
              <a:t>23/11/2018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02815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312E9-18F3-4A93-85E2-4619E81D9A28}" type="datetime1">
              <a:rPr lang="es-MX" smtClean="0"/>
              <a:t>23/11/2018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2701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53DB-7C6A-44AF-BA29-C5E63AC802B3}" type="datetime1">
              <a:rPr lang="es-MX" smtClean="0"/>
              <a:t>23/11/2018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46346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9E99-F975-4E1E-9E8F-A2B417343610}" type="datetime1">
              <a:rPr lang="es-MX" smtClean="0"/>
              <a:t>23/11/2018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05147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6191-6FBD-41F3-A257-5BAECBB47F36}" type="datetime1">
              <a:rPr lang="es-MX" smtClean="0"/>
              <a:t>23/11/2018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187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62D6-C731-4A28-8D1B-30719F564747}" type="datetime1">
              <a:rPr lang="es-MX" smtClean="0"/>
              <a:t>23/11/2018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98019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8943-ADA9-4783-9405-851C72A44A6D}" type="datetime1">
              <a:rPr lang="es-MX" smtClean="0"/>
              <a:t>23/11/2018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07730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510D-4EF3-4349-896A-AB4229708A7A}" type="datetime1">
              <a:rPr lang="es-MX" smtClean="0"/>
              <a:t>23/11/2018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5460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4DCC-3A36-403A-A48D-59134875A8B6}" type="datetime1">
              <a:rPr lang="es-MX" smtClean="0"/>
              <a:t>23/11/2018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0182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B64E-0493-4E93-956F-B1BD5DC4B4CC}" type="datetime1">
              <a:rPr lang="es-MX" smtClean="0"/>
              <a:t>23/11/2018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1489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4430-0A3E-4A1A-BC93-7A88A13670A4}" type="datetime1">
              <a:rPr lang="es-MX" smtClean="0"/>
              <a:t>23/11/2018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5278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EC1D1-7DC4-4320-8218-1929E6C06467}" type="datetime1">
              <a:rPr lang="es-MX" smtClean="0"/>
              <a:t>23/11/2018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2613E-67FC-413B-BB09-D649653256A5}" type="slidenum">
              <a:rPr lang="es-MX" smtClean="0"/>
              <a:t>‹Nº›</a:t>
            </a:fld>
            <a:endParaRPr lang="es-MX" dirty="0"/>
          </a:p>
        </p:txBody>
      </p:sp>
      <p:pic>
        <p:nvPicPr>
          <p:cNvPr id="7" name="Imagen 6" descr="VIrtual-10.jp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Imagen 7" descr="VIrtual-10.jpg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09" t="16625" b="69751"/>
          <a:stretch/>
        </p:blipFill>
        <p:spPr>
          <a:xfrm>
            <a:off x="6625869" y="277386"/>
            <a:ext cx="2377772" cy="934352"/>
          </a:xfrm>
          <a:prstGeom prst="rect">
            <a:avLst/>
          </a:prstGeom>
        </p:spPr>
      </p:pic>
      <p:pic>
        <p:nvPicPr>
          <p:cNvPr id="11" name="Imagen 10" descr="VIrtual-10.jpg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09" t="16625" b="69751"/>
          <a:stretch/>
        </p:blipFill>
        <p:spPr>
          <a:xfrm>
            <a:off x="178004" y="262400"/>
            <a:ext cx="2377772" cy="934352"/>
          </a:xfrm>
          <a:prstGeom prst="rect">
            <a:avLst/>
          </a:prstGeom>
        </p:spPr>
      </p:pic>
      <p:pic>
        <p:nvPicPr>
          <p:cNvPr id="12" name="Imagen 11" descr="VIrtual-10.jpg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09" t="16625" b="69751"/>
          <a:stretch/>
        </p:blipFill>
        <p:spPr>
          <a:xfrm>
            <a:off x="2339752" y="260648"/>
            <a:ext cx="2377772" cy="934352"/>
          </a:xfrm>
          <a:prstGeom prst="rect">
            <a:avLst/>
          </a:prstGeom>
        </p:spPr>
      </p:pic>
      <p:pic>
        <p:nvPicPr>
          <p:cNvPr id="13" name="Imagen 12" descr="VIrtual-10.jpg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09" t="16625" b="69751"/>
          <a:stretch/>
        </p:blipFill>
        <p:spPr>
          <a:xfrm>
            <a:off x="4570492" y="332656"/>
            <a:ext cx="2377772" cy="93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282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332656"/>
            <a:ext cx="6264696" cy="87564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29204" y="2492896"/>
            <a:ext cx="73264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Proyecto de Presupuesto</a:t>
            </a:r>
          </a:p>
          <a:p>
            <a:pPr algn="ctr"/>
            <a:r>
              <a:rPr lang="es-ES_tradnl" sz="5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2019</a:t>
            </a:r>
            <a:endParaRPr lang="es-ES_tradnl" sz="54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6983001" y="6453336"/>
            <a:ext cx="2195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i="1" dirty="0"/>
              <a:t>Noviembre 2018</a:t>
            </a:r>
          </a:p>
        </p:txBody>
      </p:sp>
    </p:spTree>
    <p:extLst>
      <p:ext uri="{BB962C8B-B14F-4D97-AF65-F5344CB8AC3E}">
        <p14:creationId xmlns:p14="http://schemas.microsoft.com/office/powerpoint/2010/main" val="678276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90 Rectángulo"/>
          <p:cNvSpPr/>
          <p:nvPr/>
        </p:nvSpPr>
        <p:spPr>
          <a:xfrm>
            <a:off x="6555466" y="2083435"/>
            <a:ext cx="2259041" cy="1216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7 Rectángulo"/>
          <p:cNvSpPr>
            <a:spLocks noChangeArrowheads="1"/>
          </p:cNvSpPr>
          <p:nvPr/>
        </p:nvSpPr>
        <p:spPr bwMode="auto">
          <a:xfrm>
            <a:off x="1734400" y="0"/>
            <a:ext cx="5653199" cy="80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000" dirty="0">
                <a:latin typeface="+mj-lt"/>
                <a:cs typeface="Times New Roman" pitchFamily="18" charset="0"/>
              </a:rPr>
              <a:t>Proyectos de Rectoría y </a:t>
            </a:r>
            <a:r>
              <a:rPr lang="es-MX" sz="2000" dirty="0" smtClean="0">
                <a:latin typeface="+mj-lt"/>
                <a:cs typeface="Times New Roman" pitchFamily="18" charset="0"/>
              </a:rPr>
              <a:t>Secretaría</a:t>
            </a:r>
          </a:p>
          <a:p>
            <a:pPr algn="ctr" eaLnBrk="0" hangingPunct="0"/>
            <a:r>
              <a:rPr lang="es-MX" sz="2000" dirty="0" smtClean="0">
                <a:latin typeface="+mj-lt"/>
                <a:cs typeface="Times New Roman" pitchFamily="18" charset="0"/>
              </a:rPr>
              <a:t>Prioridad 1</a:t>
            </a:r>
            <a:endParaRPr lang="es-MX" sz="2000" dirty="0">
              <a:latin typeface="+mj-lt"/>
              <a:cs typeface="Times New Roman" pitchFamily="18" charset="0"/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10</a:t>
            </a:fld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317906" y="1685321"/>
            <a:ext cx="853119" cy="307777"/>
          </a:xfrm>
          <a:prstGeom prst="rect">
            <a:avLst/>
          </a:prstGeom>
          <a:scene3d>
            <a:camera prst="perspective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1400" dirty="0"/>
              <a:t>Docencia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744466" y="943861"/>
            <a:ext cx="362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/>
              <a:t>Centro de </a:t>
            </a:r>
            <a:r>
              <a:rPr lang="es-MX" sz="1400" dirty="0" smtClean="0"/>
              <a:t>Escritura </a:t>
            </a:r>
            <a:r>
              <a:rPr lang="es-MX" sz="1400" dirty="0"/>
              <a:t>y </a:t>
            </a:r>
            <a:r>
              <a:rPr lang="es-MX" sz="1400" dirty="0" smtClean="0"/>
              <a:t>Argumentación</a:t>
            </a:r>
            <a:r>
              <a:rPr lang="es-MX" sz="1400" dirty="0"/>
              <a:t>: </a:t>
            </a:r>
            <a:r>
              <a:rPr lang="es-MX" sz="1400" b="1" dirty="0"/>
              <a:t>$400,000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884959" y="4213557"/>
            <a:ext cx="21403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/>
              <a:t>Gestión de proyectos de</a:t>
            </a:r>
          </a:p>
          <a:p>
            <a:r>
              <a:rPr lang="es-MX" sz="1400" dirty="0"/>
              <a:t>vinculación social: </a:t>
            </a:r>
            <a:r>
              <a:rPr lang="es-MX" sz="1400" b="1" dirty="0"/>
              <a:t>$50,000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6567761" y="932147"/>
            <a:ext cx="2269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/>
              <a:t>Foros </a:t>
            </a:r>
            <a:r>
              <a:rPr lang="es-MX" sz="1400" dirty="0" smtClean="0"/>
              <a:t>Académicos</a:t>
            </a:r>
            <a:r>
              <a:rPr lang="es-MX" sz="1400" dirty="0"/>
              <a:t>: </a:t>
            </a:r>
            <a:r>
              <a:rPr lang="es-MX" sz="1400" b="1" dirty="0"/>
              <a:t>$100,000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491656" y="1270123"/>
            <a:ext cx="28148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/>
              <a:t>Escuela de </a:t>
            </a:r>
            <a:r>
              <a:rPr lang="es-MX" sz="1400" dirty="0" smtClean="0"/>
              <a:t>Artes </a:t>
            </a:r>
            <a:r>
              <a:rPr lang="es-MX" sz="1400" dirty="0"/>
              <a:t>y </a:t>
            </a:r>
            <a:r>
              <a:rPr lang="es-MX" sz="1400" dirty="0" smtClean="0"/>
              <a:t>Oficios</a:t>
            </a:r>
            <a:r>
              <a:rPr lang="es-MX" sz="1400" dirty="0"/>
              <a:t>: </a:t>
            </a:r>
            <a:r>
              <a:rPr lang="es-MX" sz="1400" b="1" dirty="0"/>
              <a:t>$400,032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7107552" y="5157192"/>
            <a:ext cx="1695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/>
              <a:t>Violencia y equidad</a:t>
            </a:r>
          </a:p>
          <a:p>
            <a:r>
              <a:rPr lang="es-MX" sz="1400" dirty="0"/>
              <a:t>de género: </a:t>
            </a:r>
            <a:r>
              <a:rPr lang="es-MX" sz="1400" b="1" dirty="0"/>
              <a:t>$750,000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1677517" y="1576546"/>
            <a:ext cx="2139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Centro </a:t>
            </a:r>
            <a:r>
              <a:rPr lang="es-MX" sz="1400" dirty="0" smtClean="0"/>
              <a:t>de Enseñanza</a:t>
            </a:r>
          </a:p>
          <a:p>
            <a:r>
              <a:rPr lang="es-MX" sz="1400" dirty="0" smtClean="0"/>
              <a:t>de Matemáticas</a:t>
            </a:r>
            <a:r>
              <a:rPr lang="es-MX" sz="1400" dirty="0"/>
              <a:t>: </a:t>
            </a:r>
            <a:r>
              <a:rPr lang="es-MX" sz="1400" b="1" dirty="0"/>
              <a:t>$200,000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6380617" y="1417656"/>
            <a:ext cx="26111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/>
              <a:t>Ciudades en </a:t>
            </a:r>
            <a:r>
              <a:rPr lang="es-MX" sz="1400" dirty="0" smtClean="0"/>
              <a:t>Transición</a:t>
            </a:r>
            <a:r>
              <a:rPr lang="es-MX" sz="1400" dirty="0"/>
              <a:t>: </a:t>
            </a:r>
            <a:r>
              <a:rPr lang="es-MX" sz="1400" b="1" dirty="0"/>
              <a:t>$230,000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1444538" y="6107634"/>
            <a:ext cx="1708416" cy="307777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/>
              <a:t>Secretaría de Unidad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3789640" y="6107634"/>
            <a:ext cx="18517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/>
              <a:t>Funcionalidad de aulas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1996626" y="4606950"/>
            <a:ext cx="2692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/>
              <a:t>Actividades culturales: </a:t>
            </a:r>
            <a:r>
              <a:rPr lang="es-MX" sz="1400" b="1" dirty="0"/>
              <a:t>$1,540,756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691781" y="5266045"/>
            <a:ext cx="2914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Producción, difusión y </a:t>
            </a:r>
            <a:r>
              <a:rPr lang="es-MX" sz="1400" dirty="0" smtClean="0"/>
              <a:t>distribución de </a:t>
            </a:r>
            <a:r>
              <a:rPr lang="es-MX" sz="1400" dirty="0"/>
              <a:t>publicaciones de la Unidad: </a:t>
            </a:r>
            <a:r>
              <a:rPr lang="es-MX" sz="1400" b="1" dirty="0"/>
              <a:t>$824,240</a:t>
            </a:r>
          </a:p>
        </p:txBody>
      </p:sp>
      <p:sp>
        <p:nvSpPr>
          <p:cNvPr id="26" name="25 CuadroTexto"/>
          <p:cNvSpPr txBox="1"/>
          <p:nvPr/>
        </p:nvSpPr>
        <p:spPr>
          <a:xfrm>
            <a:off x="295857" y="4321274"/>
            <a:ext cx="1381660" cy="30777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/>
              <a:t>Difusión cultural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4786784" y="1417240"/>
            <a:ext cx="1136465" cy="30777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1400" dirty="0"/>
              <a:t>Investigación</a:t>
            </a:r>
          </a:p>
        </p:txBody>
      </p:sp>
      <p:sp>
        <p:nvSpPr>
          <p:cNvPr id="28" name="27 CuadroTexto"/>
          <p:cNvSpPr txBox="1"/>
          <p:nvPr/>
        </p:nvSpPr>
        <p:spPr>
          <a:xfrm>
            <a:off x="5234850" y="4105832"/>
            <a:ext cx="1395062" cy="7386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s-MX" sz="1400" dirty="0">
                <a:solidFill>
                  <a:schemeClr val="tx1"/>
                </a:solidFill>
              </a:rPr>
              <a:t>Vinculación y</a:t>
            </a:r>
          </a:p>
          <a:p>
            <a:pPr algn="ctr"/>
            <a:r>
              <a:rPr lang="es-MX" sz="1400" dirty="0">
                <a:solidFill>
                  <a:schemeClr val="tx1"/>
                </a:solidFill>
              </a:rPr>
              <a:t>Bienestar</a:t>
            </a:r>
          </a:p>
          <a:p>
            <a:pPr algn="ctr"/>
            <a:r>
              <a:rPr lang="es-MX" sz="1400" dirty="0">
                <a:solidFill>
                  <a:schemeClr val="tx1"/>
                </a:solidFill>
              </a:rPr>
              <a:t>de la comunidad</a:t>
            </a:r>
          </a:p>
        </p:txBody>
      </p:sp>
      <p:cxnSp>
        <p:nvCxnSpPr>
          <p:cNvPr id="30" name="29 Conector angular"/>
          <p:cNvCxnSpPr>
            <a:stCxn id="3" idx="1"/>
            <a:endCxn id="8" idx="1"/>
          </p:cNvCxnSpPr>
          <p:nvPr/>
        </p:nvCxnSpPr>
        <p:spPr>
          <a:xfrm rot="10800000" flipH="1">
            <a:off x="317906" y="1097750"/>
            <a:ext cx="426560" cy="741460"/>
          </a:xfrm>
          <a:prstGeom prst="bentConnector3">
            <a:avLst>
              <a:gd name="adj1" fmla="val -5359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angular"/>
          <p:cNvCxnSpPr>
            <a:stCxn id="3" idx="0"/>
            <a:endCxn id="13" idx="1"/>
          </p:cNvCxnSpPr>
          <p:nvPr/>
        </p:nvCxnSpPr>
        <p:spPr>
          <a:xfrm rot="5400000" flipH="1" flipV="1">
            <a:off x="987407" y="1181072"/>
            <a:ext cx="261309" cy="74719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angular"/>
          <p:cNvCxnSpPr>
            <a:stCxn id="3" idx="3"/>
            <a:endCxn id="17" idx="1"/>
          </p:cNvCxnSpPr>
          <p:nvPr/>
        </p:nvCxnSpPr>
        <p:spPr>
          <a:xfrm flipV="1">
            <a:off x="1171025" y="1838156"/>
            <a:ext cx="506492" cy="105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angular"/>
          <p:cNvCxnSpPr>
            <a:stCxn id="27" idx="0"/>
            <a:endCxn id="12" idx="1"/>
          </p:cNvCxnSpPr>
          <p:nvPr/>
        </p:nvCxnSpPr>
        <p:spPr>
          <a:xfrm rot="5400000" flipH="1" flipV="1">
            <a:off x="5795787" y="645266"/>
            <a:ext cx="331204" cy="121274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angular"/>
          <p:cNvCxnSpPr>
            <a:stCxn id="27" idx="3"/>
            <a:endCxn id="19" idx="1"/>
          </p:cNvCxnSpPr>
          <p:nvPr/>
        </p:nvCxnSpPr>
        <p:spPr>
          <a:xfrm>
            <a:off x="5923249" y="1571129"/>
            <a:ext cx="457368" cy="41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angular"/>
          <p:cNvCxnSpPr>
            <a:stCxn id="26" idx="2"/>
            <a:endCxn id="24" idx="1"/>
          </p:cNvCxnSpPr>
          <p:nvPr/>
        </p:nvCxnSpPr>
        <p:spPr>
          <a:xfrm rot="16200000" flipH="1">
            <a:off x="1425762" y="4189975"/>
            <a:ext cx="131788" cy="100993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angular"/>
          <p:cNvCxnSpPr>
            <a:stCxn id="26" idx="1"/>
            <a:endCxn id="25" idx="1"/>
          </p:cNvCxnSpPr>
          <p:nvPr/>
        </p:nvCxnSpPr>
        <p:spPr>
          <a:xfrm rot="10800000" flipH="1" flipV="1">
            <a:off x="295857" y="4475163"/>
            <a:ext cx="395924" cy="1052492"/>
          </a:xfrm>
          <a:prstGeom prst="bentConnector3">
            <a:avLst>
              <a:gd name="adj1" fmla="val -5773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72 Conector angular"/>
          <p:cNvCxnSpPr>
            <a:cxnSpLocks/>
            <a:stCxn id="28" idx="3"/>
            <a:endCxn id="10" idx="1"/>
          </p:cNvCxnSpPr>
          <p:nvPr/>
        </p:nvCxnSpPr>
        <p:spPr>
          <a:xfrm>
            <a:off x="6629912" y="4475164"/>
            <a:ext cx="255047" cy="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83 Conector angular"/>
          <p:cNvCxnSpPr>
            <a:stCxn id="28" idx="2"/>
            <a:endCxn id="15" idx="1"/>
          </p:cNvCxnSpPr>
          <p:nvPr/>
        </p:nvCxnSpPr>
        <p:spPr>
          <a:xfrm rot="16200000" flipH="1">
            <a:off x="6232813" y="4544063"/>
            <a:ext cx="574306" cy="117517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101 Conector recto de flecha"/>
          <p:cNvCxnSpPr>
            <a:stCxn id="20" idx="3"/>
            <a:endCxn id="22" idx="1"/>
          </p:cNvCxnSpPr>
          <p:nvPr/>
        </p:nvCxnSpPr>
        <p:spPr>
          <a:xfrm>
            <a:off x="3152954" y="6261523"/>
            <a:ext cx="63668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109 Cerrar llave"/>
          <p:cNvSpPr/>
          <p:nvPr/>
        </p:nvSpPr>
        <p:spPr>
          <a:xfrm>
            <a:off x="6380617" y="5789265"/>
            <a:ext cx="216024" cy="93392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12" name="111 CuadroTexto"/>
          <p:cNvSpPr txBox="1"/>
          <p:nvPr/>
        </p:nvSpPr>
        <p:spPr>
          <a:xfrm>
            <a:off x="6662941" y="6097042"/>
            <a:ext cx="100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b="1" dirty="0"/>
              <a:t>$1,000,000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2F675E43-0F5A-1D46-90E8-A4369F454B5F}"/>
              </a:ext>
            </a:extLst>
          </p:cNvPr>
          <p:cNvSpPr txBox="1"/>
          <p:nvPr/>
        </p:nvSpPr>
        <p:spPr>
          <a:xfrm>
            <a:off x="6555466" y="2761764"/>
            <a:ext cx="2259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Memoria </a:t>
            </a:r>
            <a:r>
              <a:rPr lang="es-MX" sz="1400" dirty="0"/>
              <a:t>y </a:t>
            </a:r>
            <a:r>
              <a:rPr lang="es-MX" sz="1400" dirty="0" smtClean="0"/>
              <a:t>Construcción</a:t>
            </a:r>
          </a:p>
          <a:p>
            <a:r>
              <a:rPr lang="es-MX" sz="1400" dirty="0" smtClean="0"/>
              <a:t>de Futuros</a:t>
            </a:r>
            <a:r>
              <a:rPr lang="es-MX" sz="1400" dirty="0"/>
              <a:t>: </a:t>
            </a:r>
            <a:r>
              <a:rPr lang="es-MX" sz="1400" b="1" dirty="0" smtClean="0"/>
              <a:t>$115,000</a:t>
            </a:r>
            <a:endParaRPr lang="es-MX" sz="1400" b="1" dirty="0"/>
          </a:p>
        </p:txBody>
      </p:sp>
      <p:cxnSp>
        <p:nvCxnSpPr>
          <p:cNvPr id="53" name="66 Conector angular">
            <a:extLst>
              <a:ext uri="{FF2B5EF4-FFF2-40B4-BE49-F238E27FC236}">
                <a16:creationId xmlns:a16="http://schemas.microsoft.com/office/drawing/2014/main" id="{62185596-13EA-DC45-9845-F6AC9D20DA10}"/>
              </a:ext>
            </a:extLst>
          </p:cNvPr>
          <p:cNvCxnSpPr>
            <a:cxnSpLocks/>
            <a:stCxn id="26" idx="3"/>
            <a:endCxn id="56" idx="1"/>
          </p:cNvCxnSpPr>
          <p:nvPr/>
        </p:nvCxnSpPr>
        <p:spPr>
          <a:xfrm flipV="1">
            <a:off x="1677517" y="4216472"/>
            <a:ext cx="940779" cy="25869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angular 42">
            <a:extLst>
              <a:ext uri="{FF2B5EF4-FFF2-40B4-BE49-F238E27FC236}">
                <a16:creationId xmlns:a16="http://schemas.microsoft.com/office/drawing/2014/main" id="{7C2389AE-811B-6547-8FD2-4237469C1F2E}"/>
              </a:ext>
            </a:extLst>
          </p:cNvPr>
          <p:cNvCxnSpPr>
            <a:cxnSpLocks/>
            <a:stCxn id="28" idx="1"/>
            <a:endCxn id="56" idx="3"/>
          </p:cNvCxnSpPr>
          <p:nvPr/>
        </p:nvCxnSpPr>
        <p:spPr>
          <a:xfrm rot="10800000">
            <a:off x="4594104" y="4216472"/>
            <a:ext cx="640747" cy="258692"/>
          </a:xfrm>
          <a:prstGeom prst="bentConnector3">
            <a:avLst>
              <a:gd name="adj1" fmla="val 50000"/>
            </a:avLst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angular 44">
            <a:extLst>
              <a:ext uri="{FF2B5EF4-FFF2-40B4-BE49-F238E27FC236}">
                <a16:creationId xmlns:a16="http://schemas.microsoft.com/office/drawing/2014/main" id="{F94382A5-C6BE-AE44-A578-D064DAB4254C}"/>
              </a:ext>
            </a:extLst>
          </p:cNvPr>
          <p:cNvCxnSpPr>
            <a:cxnSpLocks/>
            <a:stCxn id="27" idx="2"/>
            <a:endCxn id="46" idx="3"/>
          </p:cNvCxnSpPr>
          <p:nvPr/>
        </p:nvCxnSpPr>
        <p:spPr>
          <a:xfrm rot="5400000">
            <a:off x="4560069" y="2252493"/>
            <a:ext cx="1322424" cy="2674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>
            <a:extLst>
              <a:ext uri="{FF2B5EF4-FFF2-40B4-BE49-F238E27FC236}">
                <a16:creationId xmlns:a16="http://schemas.microsoft.com/office/drawing/2014/main" id="{492833A2-6C70-EC4D-B1E8-C1D50AFF1FD1}"/>
              </a:ext>
            </a:extLst>
          </p:cNvPr>
          <p:cNvSpPr txBox="1"/>
          <p:nvPr/>
        </p:nvSpPr>
        <p:spPr>
          <a:xfrm>
            <a:off x="1303914" y="2893552"/>
            <a:ext cx="3783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Proyectos </a:t>
            </a:r>
            <a:r>
              <a:rPr lang="es-MX" sz="1400" dirty="0"/>
              <a:t>Culturales </a:t>
            </a:r>
            <a:r>
              <a:rPr lang="es-MX" sz="1400" dirty="0" smtClean="0"/>
              <a:t>Interdisciplinarios</a:t>
            </a:r>
            <a:r>
              <a:rPr lang="es-MX" sz="1400" dirty="0"/>
              <a:t>: </a:t>
            </a:r>
            <a:r>
              <a:rPr lang="es-MX" sz="1400" b="1" dirty="0" smtClean="0"/>
              <a:t>$350,000</a:t>
            </a:r>
            <a:endParaRPr lang="es-MX" sz="1400" b="1" dirty="0"/>
          </a:p>
        </p:txBody>
      </p:sp>
      <p:sp>
        <p:nvSpPr>
          <p:cNvPr id="56" name="CuadroTexto 45">
            <a:extLst>
              <a:ext uri="{FF2B5EF4-FFF2-40B4-BE49-F238E27FC236}">
                <a16:creationId xmlns:a16="http://schemas.microsoft.com/office/drawing/2014/main" id="{492833A2-6C70-EC4D-B1E8-C1D50AFF1FD1}"/>
              </a:ext>
            </a:extLst>
          </p:cNvPr>
          <p:cNvSpPr txBox="1"/>
          <p:nvPr/>
        </p:nvSpPr>
        <p:spPr>
          <a:xfrm>
            <a:off x="2618296" y="3954862"/>
            <a:ext cx="1975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Intervención </a:t>
            </a:r>
            <a:r>
              <a:rPr lang="es-MX" sz="1400" dirty="0"/>
              <a:t>del E</a:t>
            </a:r>
            <a:r>
              <a:rPr lang="es-MX" sz="1400" dirty="0" smtClean="0"/>
              <a:t>spacio </a:t>
            </a:r>
            <a:r>
              <a:rPr lang="es-MX" sz="1400" dirty="0"/>
              <a:t>P</a:t>
            </a:r>
            <a:r>
              <a:rPr lang="es-MX" sz="1400" dirty="0" smtClean="0"/>
              <a:t>úblico: </a:t>
            </a:r>
            <a:r>
              <a:rPr lang="es-MX" sz="1400" b="1" dirty="0" smtClean="0"/>
              <a:t>$118,000</a:t>
            </a:r>
            <a:endParaRPr lang="es-MX" sz="1400" b="1" dirty="0"/>
          </a:p>
        </p:txBody>
      </p:sp>
      <p:sp>
        <p:nvSpPr>
          <p:cNvPr id="99" name="98 CuadroTexto"/>
          <p:cNvSpPr txBox="1"/>
          <p:nvPr/>
        </p:nvSpPr>
        <p:spPr>
          <a:xfrm>
            <a:off x="1203804" y="4914727"/>
            <a:ext cx="25141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Compañía de Teatro: </a:t>
            </a:r>
            <a:r>
              <a:rPr lang="es-MX" sz="1400" b="1" dirty="0" smtClean="0"/>
              <a:t>$121,000</a:t>
            </a:r>
            <a:endParaRPr lang="es-MX" sz="1400" b="1" dirty="0"/>
          </a:p>
        </p:txBody>
      </p:sp>
      <p:cxnSp>
        <p:nvCxnSpPr>
          <p:cNvPr id="108" name="107 Conector angular"/>
          <p:cNvCxnSpPr>
            <a:stCxn id="26" idx="2"/>
            <a:endCxn id="99" idx="1"/>
          </p:cNvCxnSpPr>
          <p:nvPr/>
        </p:nvCxnSpPr>
        <p:spPr>
          <a:xfrm rot="16200000" flipH="1">
            <a:off x="875463" y="4740274"/>
            <a:ext cx="439565" cy="21711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CuadroTexto 36">
            <a:extLst>
              <a:ext uri="{FF2B5EF4-FFF2-40B4-BE49-F238E27FC236}">
                <a16:creationId xmlns:a16="http://schemas.microsoft.com/office/drawing/2014/main" id="{2F675E43-0F5A-1D46-90E8-A4369F454B5F}"/>
              </a:ext>
            </a:extLst>
          </p:cNvPr>
          <p:cNvSpPr txBox="1"/>
          <p:nvPr/>
        </p:nvSpPr>
        <p:spPr>
          <a:xfrm>
            <a:off x="6555466" y="2132856"/>
            <a:ext cx="1682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Movilidad: </a:t>
            </a:r>
            <a:r>
              <a:rPr lang="es-MX" sz="1400" b="1" dirty="0" smtClean="0"/>
              <a:t>$311,000</a:t>
            </a:r>
            <a:endParaRPr lang="es-MX" sz="1400" b="1" dirty="0"/>
          </a:p>
        </p:txBody>
      </p:sp>
      <p:sp>
        <p:nvSpPr>
          <p:cNvPr id="119" name="CuadroTexto 36">
            <a:extLst>
              <a:ext uri="{FF2B5EF4-FFF2-40B4-BE49-F238E27FC236}">
                <a16:creationId xmlns:a16="http://schemas.microsoft.com/office/drawing/2014/main" id="{2F675E43-0F5A-1D46-90E8-A4369F454B5F}"/>
              </a:ext>
            </a:extLst>
          </p:cNvPr>
          <p:cNvSpPr txBox="1"/>
          <p:nvPr/>
        </p:nvSpPr>
        <p:spPr>
          <a:xfrm>
            <a:off x="6555467" y="2473151"/>
            <a:ext cx="23370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Recursos </a:t>
            </a:r>
            <a:r>
              <a:rPr lang="es-MX" sz="1400" dirty="0"/>
              <a:t>Naturales: </a:t>
            </a:r>
            <a:r>
              <a:rPr lang="es-MX" sz="1400" b="1" dirty="0" smtClean="0"/>
              <a:t>$176,000</a:t>
            </a:r>
            <a:endParaRPr lang="es-MX" sz="1400" b="1" dirty="0"/>
          </a:p>
        </p:txBody>
      </p:sp>
      <p:cxnSp>
        <p:nvCxnSpPr>
          <p:cNvPr id="57" name="66 Conector angular">
            <a:extLst>
              <a:ext uri="{FF2B5EF4-FFF2-40B4-BE49-F238E27FC236}">
                <a16:creationId xmlns:a16="http://schemas.microsoft.com/office/drawing/2014/main" id="{62185596-13EA-DC45-9845-F6AC9D20DA10}"/>
              </a:ext>
            </a:extLst>
          </p:cNvPr>
          <p:cNvCxnSpPr>
            <a:cxnSpLocks/>
            <a:stCxn id="28" idx="0"/>
            <a:endCxn id="46" idx="2"/>
          </p:cNvCxnSpPr>
          <p:nvPr/>
        </p:nvCxnSpPr>
        <p:spPr>
          <a:xfrm rot="16200000" flipV="1">
            <a:off x="4111805" y="2285255"/>
            <a:ext cx="904503" cy="273665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66 Conector angular">
            <a:extLst>
              <a:ext uri="{FF2B5EF4-FFF2-40B4-BE49-F238E27FC236}">
                <a16:creationId xmlns:a16="http://schemas.microsoft.com/office/drawing/2014/main" id="{62185596-13EA-DC45-9845-F6AC9D20DA10}"/>
              </a:ext>
            </a:extLst>
          </p:cNvPr>
          <p:cNvCxnSpPr>
            <a:cxnSpLocks/>
            <a:stCxn id="26" idx="0"/>
            <a:endCxn id="46" idx="1"/>
          </p:cNvCxnSpPr>
          <p:nvPr/>
        </p:nvCxnSpPr>
        <p:spPr>
          <a:xfrm rot="5400000" flipH="1" flipV="1">
            <a:off x="508384" y="3525745"/>
            <a:ext cx="1273833" cy="31722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66 Conector angular">
            <a:extLst>
              <a:ext uri="{FF2B5EF4-FFF2-40B4-BE49-F238E27FC236}">
                <a16:creationId xmlns:a16="http://schemas.microsoft.com/office/drawing/2014/main" id="{62185596-13EA-DC45-9845-F6AC9D20DA10}"/>
              </a:ext>
            </a:extLst>
          </p:cNvPr>
          <p:cNvCxnSpPr>
            <a:cxnSpLocks/>
            <a:stCxn id="3" idx="2"/>
            <a:endCxn id="46" idx="0"/>
          </p:cNvCxnSpPr>
          <p:nvPr/>
        </p:nvCxnSpPr>
        <p:spPr>
          <a:xfrm rot="16200000" flipH="1">
            <a:off x="1519871" y="1217693"/>
            <a:ext cx="900454" cy="245126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ector angular 42">
            <a:extLst>
              <a:ext uri="{FF2B5EF4-FFF2-40B4-BE49-F238E27FC236}">
                <a16:creationId xmlns:a16="http://schemas.microsoft.com/office/drawing/2014/main" id="{7C2389AE-811B-6547-8FD2-4237469C1F2E}"/>
              </a:ext>
            </a:extLst>
          </p:cNvPr>
          <p:cNvCxnSpPr>
            <a:cxnSpLocks/>
            <a:stCxn id="28" idx="0"/>
            <a:endCxn id="91" idx="2"/>
          </p:cNvCxnSpPr>
          <p:nvPr/>
        </p:nvCxnSpPr>
        <p:spPr>
          <a:xfrm rot="5400000" flipH="1" flipV="1">
            <a:off x="6405526" y="2826371"/>
            <a:ext cx="806317" cy="1752606"/>
          </a:xfrm>
          <a:prstGeom prst="bentConnector3">
            <a:avLst>
              <a:gd name="adj1" fmla="val 50000"/>
            </a:avLst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66 Conector angular">
            <a:extLst>
              <a:ext uri="{FF2B5EF4-FFF2-40B4-BE49-F238E27FC236}">
                <a16:creationId xmlns:a16="http://schemas.microsoft.com/office/drawing/2014/main" id="{62185596-13EA-DC45-9845-F6AC9D20DA10}"/>
              </a:ext>
            </a:extLst>
          </p:cNvPr>
          <p:cNvCxnSpPr>
            <a:cxnSpLocks/>
            <a:stCxn id="19" idx="2"/>
            <a:endCxn id="91" idx="0"/>
          </p:cNvCxnSpPr>
          <p:nvPr/>
        </p:nvCxnSpPr>
        <p:spPr>
          <a:xfrm rot="5400000">
            <a:off x="7506592" y="1903828"/>
            <a:ext cx="358002" cy="121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643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A5E304D-7FBE-584F-80B4-E03E88E0B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11</a:t>
            </a:fld>
            <a:endParaRPr lang="es-MX" dirty="0"/>
          </a:p>
        </p:txBody>
      </p:sp>
      <p:sp>
        <p:nvSpPr>
          <p:cNvPr id="6" name="7 Rectángulo"/>
          <p:cNvSpPr>
            <a:spLocks noChangeArrowheads="1"/>
          </p:cNvSpPr>
          <p:nvPr/>
        </p:nvSpPr>
        <p:spPr bwMode="auto">
          <a:xfrm>
            <a:off x="1734400" y="0"/>
            <a:ext cx="5653199" cy="80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000" dirty="0">
                <a:latin typeface="+mj-lt"/>
                <a:cs typeface="Times New Roman" pitchFamily="18" charset="0"/>
              </a:rPr>
              <a:t>Proyectos de </a:t>
            </a:r>
            <a:r>
              <a:rPr lang="es-MX" sz="2000" dirty="0" smtClean="0">
                <a:latin typeface="+mj-lt"/>
                <a:cs typeface="Times New Roman" pitchFamily="18" charset="0"/>
              </a:rPr>
              <a:t>Rectoría</a:t>
            </a:r>
          </a:p>
          <a:p>
            <a:pPr algn="ctr" eaLnBrk="0" hangingPunct="0"/>
            <a:r>
              <a:rPr lang="es-MX" sz="2000" dirty="0" smtClean="0">
                <a:latin typeface="+mj-lt"/>
                <a:cs typeface="Times New Roman" pitchFamily="18" charset="0"/>
              </a:rPr>
              <a:t>Prioridad 2</a:t>
            </a:r>
            <a:endParaRPr lang="es-MX" sz="2000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827653"/>
              </p:ext>
            </p:extLst>
          </p:nvPr>
        </p:nvGraphicFramePr>
        <p:xfrm>
          <a:off x="539552" y="2204866"/>
          <a:ext cx="8208912" cy="223224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480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67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</a:rPr>
                        <a:t>Proyecto: Oficina de Rectoría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</a:rPr>
                        <a:t> Monto </a:t>
                      </a:r>
                      <a:r>
                        <a:rPr lang="es-MX" sz="1400" b="1" u="none" strike="noStrike" dirty="0" smtClean="0">
                          <a:effectLst/>
                        </a:rPr>
                        <a:t>(Prioridad 2)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u="none" strike="noStrike" dirty="0">
                          <a:effectLst/>
                        </a:rPr>
                        <a:t>Intervención </a:t>
                      </a:r>
                      <a:r>
                        <a:rPr lang="es-MX" sz="1600" u="none" strike="noStrike" dirty="0" smtClean="0">
                          <a:effectLst/>
                        </a:rPr>
                        <a:t>del </a:t>
                      </a:r>
                      <a:r>
                        <a:rPr lang="es-MX" sz="1600" u="none" strike="noStrike" dirty="0">
                          <a:effectLst/>
                        </a:rPr>
                        <a:t>Espacio Público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MX" sz="1600" u="none" strike="noStrike" dirty="0">
                          <a:effectLst/>
                        </a:rPr>
                        <a:t> $   100,000.00 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2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u="none" strike="noStrike" dirty="0">
                          <a:effectLst/>
                        </a:rPr>
                        <a:t>Proyectos Culturales Interdisciplinarios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MX" sz="1600" u="none" strike="noStrike" dirty="0">
                          <a:effectLst/>
                        </a:rPr>
                        <a:t> $   100,000.00 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2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u="none" strike="noStrike" dirty="0" err="1" smtClean="0">
                          <a:effectLst/>
                        </a:rPr>
                        <a:t>LabCit</a:t>
                      </a:r>
                      <a:r>
                        <a:rPr lang="es-MX" sz="1600" u="none" strike="noStrike" dirty="0" smtClean="0">
                          <a:effectLst/>
                        </a:rPr>
                        <a:t>/Zona </a:t>
                      </a:r>
                      <a:r>
                        <a:rPr lang="es-MX" sz="1600" u="none" strike="noStrike" dirty="0">
                          <a:effectLst/>
                        </a:rPr>
                        <a:t>de Influencia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MX" sz="1600" u="none" strike="noStrike" dirty="0">
                          <a:effectLst/>
                        </a:rPr>
                        <a:t> $     70,000.00 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u="none" strike="noStrike" dirty="0" smtClean="0">
                          <a:effectLst/>
                        </a:rPr>
                        <a:t>Publicaciones </a:t>
                      </a:r>
                      <a:r>
                        <a:rPr lang="es-MX" sz="1600" u="none" strike="noStrike" dirty="0">
                          <a:effectLst/>
                        </a:rPr>
                        <a:t>ICORN/FCE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MX" sz="1600" u="none" strike="noStrike" dirty="0">
                          <a:effectLst/>
                        </a:rPr>
                        <a:t> $   200,000.00 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2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u="none" strike="noStrike" dirty="0" smtClean="0">
                          <a:effectLst/>
                        </a:rPr>
                        <a:t>Coedición </a:t>
                      </a:r>
                      <a:r>
                        <a:rPr lang="es-MX" sz="1600" u="none" strike="noStrike" dirty="0">
                          <a:effectLst/>
                        </a:rPr>
                        <a:t>FCE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MX" sz="1600" u="none" strike="noStrike" dirty="0">
                          <a:effectLst/>
                        </a:rPr>
                        <a:t> $   100,000.00 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0894">
                <a:tc>
                  <a:txBody>
                    <a:bodyPr/>
                    <a:lstStyle/>
                    <a:p>
                      <a:pPr algn="r" rtl="0" fontAlgn="ctr"/>
                      <a:r>
                        <a:rPr lang="es-MX" sz="1600" b="1" u="none" strike="noStrike" dirty="0">
                          <a:effectLst/>
                        </a:rPr>
                        <a:t>Total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b="1" u="none" strike="noStrike" dirty="0">
                          <a:effectLst/>
                        </a:rPr>
                        <a:t> $        570,000.00 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300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12</a:t>
            </a:fld>
            <a:endParaRPr lang="es-MX" dirty="0"/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539552" y="111696"/>
            <a:ext cx="7920880" cy="62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800" dirty="0">
                <a:latin typeface="+mj-lt"/>
                <a:cs typeface="Times New Roman" pitchFamily="18" charset="0"/>
              </a:rPr>
              <a:t>Distribución del presupuesto en las divisiones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434451"/>
              </p:ext>
            </p:extLst>
          </p:nvPr>
        </p:nvGraphicFramePr>
        <p:xfrm>
          <a:off x="179512" y="2132856"/>
          <a:ext cx="8856981" cy="230425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2961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8404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Área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 DCCD P1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 DCCD P2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 TOTAL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DCNI P1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CDNI P2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DCNI TOTAL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DCSH P1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DCSH P2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DCSH TOTAL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Dirección de la División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725,800.00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              -  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725,800.00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u="none" strike="noStrike" dirty="0">
                          <a:effectLst/>
                        </a:rPr>
                        <a:t> $ 1,468,883.00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u="none" strike="noStrike" dirty="0">
                          <a:effectLst/>
                        </a:rPr>
                        <a:t> $ 293,568.00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u="none" strike="noStrike" dirty="0">
                          <a:effectLst/>
                        </a:rPr>
                        <a:t> $ 1,762,451.00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$ 2,378,300.00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98,698.00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$ 2,476,998.00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Secretaría Académica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$ 1,563,000.00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$ 167,568.00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$ 1,730,568.00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u="none" strike="noStrike" dirty="0">
                          <a:effectLst/>
                        </a:rPr>
                        <a:t> $    166,000.00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u="none" strike="noStrike" dirty="0">
                          <a:effectLst/>
                        </a:rPr>
                        <a:t> $                  -  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u="none" strike="noStrike" dirty="0">
                          <a:effectLst/>
                        </a:rPr>
                        <a:t> $    166,000.00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                  -  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              -  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                  -  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Coordinaciones de Licenciatura y posgrado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504,000.00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              -  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504,000.00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u="none" strike="noStrike" dirty="0">
                          <a:effectLst/>
                        </a:rPr>
                        <a:t> $    656,000.00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u="none" strike="noStrike" dirty="0">
                          <a:effectLst/>
                        </a:rPr>
                        <a:t> $                  -  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u="none" strike="noStrike" dirty="0">
                          <a:effectLst/>
                        </a:rPr>
                        <a:t> $    656,000.00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350,000.00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65,000.00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415,000.00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Departamentos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$ 2,100,000.00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$ 126,000.00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$ 2,226,000.00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u="none" strike="noStrike" dirty="0">
                          <a:effectLst/>
                        </a:rPr>
                        <a:t> $ 2,439,437.00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u="none" strike="noStrike" dirty="0">
                          <a:effectLst/>
                        </a:rPr>
                        <a:t> $                  -  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u="none" strike="noStrike" dirty="0">
                          <a:effectLst/>
                        </a:rPr>
                        <a:t> $ 2,439,437.00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$ 2,164,500.00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$ 129,870.00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$ 2,294,370.00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1" u="none" strike="noStrike" dirty="0">
                          <a:effectLst/>
                        </a:rPr>
                        <a:t>Total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u="none" strike="noStrike" dirty="0">
                          <a:effectLst/>
                        </a:rPr>
                        <a:t> $ 4,892,800.00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u="none" strike="noStrike" dirty="0">
                          <a:effectLst/>
                        </a:rPr>
                        <a:t> $ 293,568.00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u="none" strike="noStrike" dirty="0">
                          <a:effectLst/>
                        </a:rPr>
                        <a:t> $ 5,186,368.00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u="none" strike="noStrike" dirty="0">
                          <a:effectLst/>
                        </a:rPr>
                        <a:t> $ 4,892,800.00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u="none" strike="noStrike" dirty="0">
                          <a:effectLst/>
                        </a:rPr>
                        <a:t> $ 293,568.00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u="none" strike="noStrike" dirty="0">
                          <a:effectLst/>
                        </a:rPr>
                        <a:t> $ 5,186,368.00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u="none" strike="noStrike" dirty="0">
                          <a:effectLst/>
                        </a:rPr>
                        <a:t> $ 4,892,800.00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u="none" strike="noStrike" dirty="0">
                          <a:effectLst/>
                        </a:rPr>
                        <a:t> $ 293,568.00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u="none" strike="noStrike" dirty="0">
                          <a:effectLst/>
                        </a:rPr>
                        <a:t> $ 5,186,368.00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6" marR="7696" marT="7696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4426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13</a:t>
            </a:fld>
            <a:endParaRPr lang="es-MX" dirty="0"/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526604" y="0"/>
            <a:ext cx="7920880" cy="56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400" dirty="0">
                <a:latin typeface="+mj-lt"/>
                <a:cs typeface="Times New Roman" pitchFamily="18" charset="0"/>
              </a:rPr>
              <a:t>ESTRUCTURAS PRESUPUESTALES: RECTORÍA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553879"/>
              </p:ext>
            </p:extLst>
          </p:nvPr>
        </p:nvGraphicFramePr>
        <p:xfrm>
          <a:off x="179511" y="620667"/>
          <a:ext cx="8856985" cy="580668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7292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9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4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40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485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effectLst/>
                        </a:rPr>
                        <a:t>ESTRUCTURA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>
                          <a:effectLst/>
                        </a:rPr>
                        <a:t>NOMBRE DEL PROYECTO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>
                          <a:effectLst/>
                        </a:rPr>
                        <a:t> Monto prioridad 1 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effectLst/>
                        </a:rPr>
                        <a:t> Monto prioridad 2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41101016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GESTIÓN INSTITUCIONAL DE LA OFICINA DE RECTORÍA DE UNIDAD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2,312,870.00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41101032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CENTRO DE ESCRITURA Y ARGUMENTACIÓN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400,000.00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41101033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GESTIÓN DE PROYECTOS DE VINCULACIÓN SOCIAL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   50,000.00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41101035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FOROS ACADÉMICOS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100,000.00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41101038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VIOLENCIA Y EQUIDAD DE GÉNERO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750,000.00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41101041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CENTRO DE ENSEÑANZA DE LAS MATEMÁTICAS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200,000.00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41101043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LABORATORIO DE CIUDADES EN TRANSICIÓN (LABCIT)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230,000.00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41101045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PROYECTOS CULTURALES INTERDISCIPLINARIOS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350,000.00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100,000.00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41101046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INTERVENCIÓN DEL ESPACIO PÚBLICO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118,000.00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100,000.00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41101047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MOVILIDAD Y ACCESIBILIDAD EN EL PONIENTE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311,000.00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41101048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OBSERVATORIO DE RECURSOS NATURALES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176,000.00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41101049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MEMORIA </a:t>
                      </a:r>
                      <a:r>
                        <a:rPr lang="es-MX" sz="900" u="none" strike="noStrike" dirty="0" smtClean="0">
                          <a:effectLst/>
                        </a:rPr>
                        <a:t>Y CONSTRUCCIÓN DE FUTUROS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115,000.00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41101050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LABCIT/ZONA DE INFLUENCIA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                  -  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   70,000.00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41101051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PUBLICACIONES ICORN/FCE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                  -  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200,000.00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41101052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COEDICIÓN FCE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                  -  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100,000.00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41199001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REMUNERACIONES Y PRESTACIONES DE LA OFICINA DE LA RECTORÍA DE LA UNIDAD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100,000.00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41202002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LENGUAS EXTRANJERAS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800,000.00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41301010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ACTIVIDADES CULTURALES DE LA UNIDAD CUAJIMALPA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1,540,756.00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123,919.00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41301014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PRODUCCIÓN, DIFUSIÓN, DISTRIBUCIÓN Y LECTURA DE LAS OBRAS CREADAS EN LA UNIDAD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824,240.00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   50,000.00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41301016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APOYO A ACTIVIDADES ESTUDIANTILES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521,032.00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41399001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REMUNERACIONES Y PRESTACIONES DE LA COORDINACIÓN DE EXTENSIÓN UNIVERSITARIA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   27,500.00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41401006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OFICINA DE LA COORDINACIÓN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661,684.00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41401007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HERRAMIENTAS DIGITALES INSTITUCIONALES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240,000.00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41401008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EDUCACIÓN CONTINUA. FORMACIÓN A LO LARGO DE LA VIDA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260,000.00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41404006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APOYO INSTITUCIONAL A LA DOCENCIA E INNOVACIÓN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220,000.00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41501009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DESARROLLO INSTITUCIONAL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505,406.00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41501011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SERVICIO SOCIAL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   93,000.00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41502009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PLANEACIÓN, EVALUACIÓN Y DESARROLLO ESTRATÉGICO DE LA UNIDAD CUAJIMALPA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161,927.00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41504003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GESTORÍA Y ADMINISTRACIÓN DE PROYECTOS DE INVESTIGACIÓN, FINANCIADOS CON FONDOS EXTRAORDINARIOS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293,854.00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41505002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INTERCAMBIO Y MOVILIDAD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409,119.00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41506001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DESARROLLO PROFESIONAL, INSERCIÓN LABORAL Y EMPRENDEDURISMO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386,827.00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41506002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VINCULACIÓN  Y TRANSFERENCIA DEL CONOCIMIENTO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 $               240,427.00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7169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900" b="1" u="none" strike="noStrike" dirty="0">
                          <a:effectLst/>
                        </a:rPr>
                        <a:t>SUBTOTAL RECTORÍA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dirty="0">
                          <a:effectLst/>
                        </a:rPr>
                        <a:t> $         12,398,642.00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dirty="0">
                          <a:effectLst/>
                        </a:rPr>
                        <a:t> $               743,919.00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26" marR="3726" marT="3726" marB="0" anchor="ctr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1047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14</a:t>
            </a:fld>
            <a:endParaRPr lang="es-MX" dirty="0"/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526604" y="0"/>
            <a:ext cx="7920880" cy="56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400" dirty="0">
                <a:latin typeface="+mj-lt"/>
                <a:cs typeface="Times New Roman" pitchFamily="18" charset="0"/>
              </a:rPr>
              <a:t>ESTRUCTURAS PRESUPUESTALES: DCSH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596735"/>
              </p:ext>
            </p:extLst>
          </p:nvPr>
        </p:nvGraphicFramePr>
        <p:xfrm>
          <a:off x="179509" y="561616"/>
          <a:ext cx="8784978" cy="581971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7920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68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21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837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ESTRUCTURA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NOMBRE DEL PROYECTO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 Monto prioridad 1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 Monto prioridad 2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43101045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GESTIÓN Y OPERACIÓN DE LA DIVISIÓN DE CIENCIAS SOCIALES Y HUMANIDADES.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1,000,300.00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20,008.00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43101046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PROYECTO DIVISIONAL DE PRESERVACIÓN Y DIFUSIÓN DE LA CULTURA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1,044,000.00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20,000.00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43101049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PROYECTOS ESTRATÉGICOS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326,000.00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58,690.00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43102006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GESTIÓN DE LA COORDINACIÓN DE LA LICENCIATURA EN DERECHO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70,000.00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13,000.00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43103003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GESTIÓN Y OPERACIÓN DE LA COORDINACIÓN DE LA LICENCIATURA EN ADMINISTRACIÓN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70,000.00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13,000.00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43104003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GESTIÓN Y OPERACIÓN DE LA COORDINACIÓN DE LA LICENCIATURA EN HUMANIDADES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70,000.00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13,000.00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43106002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GESTIÓN Y OPERACIÓN DEL POSGRADO EN CIENCIAS SOCIALES Y HUMANIDADES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70,000.00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13,000.00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43107001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GESTIÓN Y OPERACIÓN DE LA COORDINACIÓN DE LA LICENCIATURA EN ESTUDIOS SOCIOTERRITORIALES.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70,000.00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13,000.00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43199001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REMUNERACIONES Y PRESTACIONES DE LA DIVISIÓN DE CIENCIAS SOCIALES Y HUMANIDADES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  8,000.00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 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43301010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GESTIÓN Y OPERACIÓN DEL DEPARTAMENTO DE CIENCIAS </a:t>
                      </a:r>
                      <a:r>
                        <a:rPr lang="es-MX" sz="1000" u="none" strike="noStrike" dirty="0" smtClean="0">
                          <a:effectLst/>
                        </a:rPr>
                        <a:t>SOCIALES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73,000.00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43,290.00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43301011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APOYO A LOS CUERPOS ACADÉMICOS DEL DEPARTAMENTO DE CIENCIAS SOCIALES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544,500.00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 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43301012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REVISTA ELECTRÓNICA ESPACIALIDADES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90,000.00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 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43399001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REMUNERACIONES Y PRESTACIONES DEL DEPARTAMENTO DE CIENCIAS SOCIALES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14,000.00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 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43401019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GESTIÓN Y OPERACIÓN DEL DEPARTAMENTO DE ESTUDIOS </a:t>
                      </a:r>
                      <a:r>
                        <a:rPr lang="es-MX" sz="1000" u="none" strike="noStrike" dirty="0" smtClean="0">
                          <a:effectLst/>
                        </a:rPr>
                        <a:t>INSTITUCIONALES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701,500.00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43,290.00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43499001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REMUNERACIONES Y PRESTACIONES DEL DEPARTAMENTO DE ESTUDIOS INSTITUCIONALES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20,000.00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 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43501010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GASTOS DE OPERACIÓN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83,500.00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 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43501011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APOYO A PROYECTOS DE INVESTIGACIÓN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549,000.00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33,290.00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43501012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PRESERVACIÓN Y DIFUSIÓN DE LA CULTURA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74,000.00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  5,000.00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43599001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REMUNERACIONES Y PRESTACIONES DEL DEPARTAMENTO DE HUMANIDADES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15,000.00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     5,000.00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272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 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000" u="none" strike="noStrike" dirty="0">
                          <a:effectLst/>
                        </a:rPr>
                        <a:t>SUBTOTAL DCSH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4,892,800.00 </a:t>
                      </a:r>
                      <a:endParaRPr lang="es-MX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 $               293,568.00 </a:t>
                      </a:r>
                      <a:endParaRPr lang="es-MX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3" marR="6083" marT="6083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9215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15</a:t>
            </a:fld>
            <a:endParaRPr lang="es-MX" dirty="0"/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526604" y="0"/>
            <a:ext cx="7920880" cy="56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400" dirty="0">
                <a:latin typeface="+mj-lt"/>
                <a:cs typeface="Times New Roman" pitchFamily="18" charset="0"/>
              </a:rPr>
              <a:t>ESTRUCTURAS PRESUPUESTALES: DCNI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20232"/>
              </p:ext>
            </p:extLst>
          </p:nvPr>
        </p:nvGraphicFramePr>
        <p:xfrm>
          <a:off x="251521" y="707467"/>
          <a:ext cx="8640959" cy="571625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711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4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7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76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406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ESTRUCTURA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effectLst/>
                        </a:rPr>
                        <a:t>NOMBRE DEL PROYECTO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effectLst/>
                        </a:rPr>
                        <a:t> Monto prioridad 1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effectLst/>
                        </a:rPr>
                        <a:t> Monto prioridad 2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47101025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PROYECTO DE GESTIÓN DE LA DIRECCIÓN DE LA DCNI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200,883.00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47101026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PROGRAMA DE EQUIPAMIENTO PARA LA GESTIÓN DE LA DCNI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88,000.00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47101027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PROYECTO DE MANTENIMIENTO PARA LA INVESTIGACIÓN EN LA DCNI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225,000.00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146,784.00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47101031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PROYECTO DIVISIONAL DE APOYO PARA LA INVESTIGACIÓN EN LA DCNI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110,000.00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47101035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COORDINACIÓN DE LABORATIROS EXPERIMENTALES DE DOCENCIA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380,000.00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146,784.00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47101036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ORGANIZACIÓN DE CONGRESOS Y ENCUENTROS DE LA DCNI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100,000.00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47101036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COORDINACIÓN </a:t>
                      </a:r>
                      <a:r>
                        <a:rPr lang="es-MX" sz="900" u="none" strike="noStrike" dirty="0" smtClean="0">
                          <a:effectLst/>
                        </a:rPr>
                        <a:t>DE </a:t>
                      </a:r>
                      <a:r>
                        <a:rPr lang="es-MX" sz="900" u="none" strike="noStrike" dirty="0">
                          <a:effectLst/>
                        </a:rPr>
                        <a:t>LABORATIORIOS DE CÓMPUTO DE DOCENCIA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285,000.00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47101039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PROYECTO DIVISIONAL DE APOYO A ALUMNOS DE LICENCIATURA DE LA DCNI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162,000.00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47102005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PROYECTO DE OPERACIÓN DE LA LICENCIATURA EN MATEMÁTICAS APLICADAS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93,000.00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47103005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PROYECTO DE OPERACIÓN DE LA LICENCIATURA EN INGENIERÍA EN COMPUTACIÓN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140,000.00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47105004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PROYECTO DE OPERACIÓN DE LA LICENCIATURA EN INGENIERÍA BIOLÓGICA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168,500.00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47106001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PROYECTO DE OPERACIÓN DE LA LICENCIATURA EN BIOLOGÍA MOLECULAR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150,000.00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47107001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PROYECTO DE OPERACIÓN DEL POSGRADO DIVISIONAL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105,000.00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47199001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REMUNERACIONES Y PRESTACIONES DE LA DIRECCIÓN DE CIENCIAS NATURALES E INGENIERÍA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80,000.00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47201003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PROYECTO DE GESTIÓN DE LA SECRETARÍA ACADÉMICA DE LA DCNI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166,000.00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47301011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OPERACIÓN DEL DEPARTAMENTO DE CIENCIAS NATURALES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556,045.00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47301012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GESTIÓN DEL DEPARTAMENTO DE CIENCIAS NATURALES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25,000.00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47301013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EQUIPAMIENTO DEL DEPARTAMENTO DE CIENCIAS NATURALES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140,000.00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47399001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REMUNERACIONES Y PRESTACIONES DEL DEPARTAMENTO DE CIENCIAS NATURALES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30,000.00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47401008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PROYECTO DE OPERACIÓN DEL DPT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569,500.00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47401009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PROYECTO DE GESTIÓN DEL DPT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85,632.22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47401010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PROYECTO DE EQUIPAMIENTO DEL DPT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221,567.78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47499001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REMUNERACIONES Y PRESTACIONES DEL DEPARTAMENTO DE PROCESOS Y TECNOLOGÍA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41,145.00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47501008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PROYECTO DE GESTIÓN DEL DEPARTAMENTO DE MATEMÁTICAS APLICADAS Y SISTEMAS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174,007.00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47501009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EQUIPAMIENTO Y SU ACTUALIZACIÓN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140,000.00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47501010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PROYECTO DE OPERACIÓN DEL DEPARTAMENTO DE MATEMÁTICAS APLICADAS Y SISTEMAS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456,520.00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06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900" b="1" u="none" strike="noStrike" dirty="0">
                          <a:effectLst/>
                        </a:rPr>
                        <a:t>SUBTOTAL DCNI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dirty="0">
                          <a:effectLst/>
                        </a:rPr>
                        <a:t> $            4,892,800.00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dirty="0">
                          <a:effectLst/>
                        </a:rPr>
                        <a:t> $               293,568.00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38" marR="4538" marT="4538" marB="0" anchor="ctr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114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16</a:t>
            </a:fld>
            <a:endParaRPr lang="es-MX" dirty="0"/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526604" y="0"/>
            <a:ext cx="7920880" cy="56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400" dirty="0">
                <a:latin typeface="+mj-lt"/>
                <a:cs typeface="Times New Roman" pitchFamily="18" charset="0"/>
              </a:rPr>
              <a:t>ESTRUCTURAS PRESUPUESTALES: DCCD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768653"/>
              </p:ext>
            </p:extLst>
          </p:nvPr>
        </p:nvGraphicFramePr>
        <p:xfrm>
          <a:off x="179512" y="561636"/>
          <a:ext cx="8784975" cy="5842903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723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111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2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52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884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effectLst/>
                        </a:rPr>
                        <a:t>ESTRUCTURA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effectLst/>
                        </a:rPr>
                        <a:t>NOMBRE DEL PROYECTO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effectLst/>
                        </a:rPr>
                        <a:t> Monto prioridad 1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effectLst/>
                        </a:rPr>
                        <a:t> Monto prioridad 2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48101013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PROGRAMA ESTRATÉGICO DE FORTALECIMIENTO Y DESARROLLO DE LA DOCENCIA EN LA DCCD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391,000.00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48101014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GESTIÓN DE LA DIRECCIÓN DE CIENCIAS DE LA COMUNICACIÓN Y DISEÑO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264,000.00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48101016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CÁTEDRA GRANADOS CHAPA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35,000.00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48102003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COORDINACIÓN DE LA LICENCIATURA EN CIENCIAS DE LA COMUNICACIÓN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108,000.00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48103004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COORDINACIÓN DE LA LICENCIATURA EN TECNOLOGÍAS Y SISTEMAS DE INFORMACIÓN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108,000.00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48104003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COORDINACIÓN DE LA LICENCIATURA EN DISEÑO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108,000.00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48105001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FORTALECIMIENTO Y DESARROLLO DEL PROGRAMA DE LA MAESTRÍA EN DISEÑO, INFORMACIÓN Y COMUNICACIÓN DE LA DCCD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180,000.00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48199001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REMUNERACIONES Y PRESTACIONES DE LA DIRECCIÓN DE CIENCIAS DE LA COMUNICACIÓN Y DISEÑO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35,800.00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48201008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GESTIÓN DE LA SECRETARÍA ACADÉMICA DE LA DCCD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677,000.00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48201009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EQUIPAMIENTO DE CÓMPUTO DCCD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371,000.00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48201011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MANTENIMIENTO DCCD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110,000.00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48201012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DIFUSIÓN DE LA INVESTIGACIÓN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360,000.00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167,568.00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48299001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REMUNERACIONES Y PRESTACIONES DE LA SECRETARIA ACADÉMICA DE LA DIVISIÓN DE CIENCIAS DE LA COMUNICACIÓN Y DISEÑO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45,000.00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48301006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GESTIÓN DEL DEPARTAMENTO DE CIENCIAS DE LA COMUNICACIÓN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121,500.00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44,580.00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48301018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INVESTIGACIÓN DEL DEPARTAMENTO DE CIENCIAS DE LA COMUNICACIÓN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521,500.00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48301023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REVISTA MEXICANA DE COMUNICACIÓN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50,000.00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48399001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REMUNERACIONES Y PRESTACIONES DEL DEPARTAMENTO DE CIENCIAS DE LA COMUNICACIÓN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50,000.00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48401006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OPERACIÓN DEL DEPARTAMENTO DE TEORÍA Y PROCESOS DEL DISEÑO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115,000.00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48401007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DESARROLLO DEPARTAMENTAL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57,000.00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48401008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DESARROLLO DE LA INVESTIGACIÓN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488,000.00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42,000.00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48499001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REMUNERACIONES Y PRESTACIONES DEL DEPARTAMENTO DE TEORÍA Y PROCESOS DEL DISEÑO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40,000.00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48501005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OPERACIÓN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114,900.00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48501006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INVESTIGACIÓN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511,500.00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39,420.00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48599001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REMUNERACIONES Y PRESTACIONES DEL DEPARTAMENTO DE TECNOLOGÍAS DE LA INFORMACIÓN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30,600.00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28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800" b="1" u="none" strike="noStrike" dirty="0">
                          <a:effectLst/>
                        </a:rPr>
                        <a:t>SUBTOTAL DCCD</a:t>
                      </a:r>
                      <a:endParaRPr lang="es-MX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dirty="0">
                          <a:effectLst/>
                        </a:rPr>
                        <a:t> $            4,892,800.00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dirty="0">
                          <a:effectLst/>
                        </a:rPr>
                        <a:t> $               293,568.00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93" marR="4893" marT="4893" marB="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3077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17</a:t>
            </a:fld>
            <a:endParaRPr lang="es-MX" dirty="0"/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526604" y="0"/>
            <a:ext cx="7920880" cy="56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400" dirty="0">
                <a:latin typeface="+mj-lt"/>
                <a:cs typeface="Times New Roman" pitchFamily="18" charset="0"/>
              </a:rPr>
              <a:t>ESTRUCTURAS PRESUPUESTALES: SECRETARÍA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588922"/>
              </p:ext>
            </p:extLst>
          </p:nvPr>
        </p:nvGraphicFramePr>
        <p:xfrm>
          <a:off x="179512" y="620701"/>
          <a:ext cx="8856985" cy="580318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729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9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40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40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870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effectLst/>
                        </a:rPr>
                        <a:t>ESTRUCTURA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effectLst/>
                        </a:rPr>
                        <a:t>NOMBRE DEL PROYECTO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effectLst/>
                        </a:rPr>
                        <a:t> Monto prioridad 1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effectLst/>
                        </a:rPr>
                        <a:t> Monto prioridad 2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49101006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OFICINA DE LA SECRETARIA DE UNIDAD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7,180,575.00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1,754,717.00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49101016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PROTECCIÓN CIVIL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700,000.00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49105003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OFICINA TÉCNICA DEL CONSEJO ACADÉMICO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422,500.00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49199001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REMUNERACIONES Y PRESTACIONES DE LA OFICINA DE LA SECRETARIA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150,000.00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49201012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COORDINACIÓN DE SERVICIOS ADMINISTRATIVOS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2,702,493.00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174,150.00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49299001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REMUNERACIONES Y PRESTACIONES DE LA COORDINACIÓN DE SERVICIOS ADMINISTRATIVOS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200,000.00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49301003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ADQUISICIÓN DE LIBROS Y REVISTAS  PARA LA COORDINACIÓN DE SERVICIOS BIBLIOTECARIOS (PP)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1,025,000.00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129,628.00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49301004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OFICINA DE LA COORDINACIÓN DE SERVICIOS BIBLIOTECARIOS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1,085,463.00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49399001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REMUNERACIONES Y PRESTACIONES DE LA COORDINACIÓN DE SERVICIOS BIBLIOTECARIOS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50,000.00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49401008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OFICINA DE LA COORDINACIÓN DE SERVICIOS DE CÓMPUTO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3,826,024.00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49401009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MANTENIMIENTO E INVERSIÓN DE LA COORDINACIÓN DE SERVICIOS DE CÓMPUTO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7,862,950.00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49499001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REMUNERACIONES Y PRESTACIONES DE LA COORDINACIÓN DE SERVICIOS DE COMPUTO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480,000.00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49501007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OFICINA DE LA COORDINACIÓN DE SISTEMAS ESCOLARES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787,450.00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49599001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REMUNERACIONES Y PRESTACIONES DE LA COORDINACIÓN DE SISTEMAS ESCOLARES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20,000.00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49601005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OFICINA DE LA COORDINACIÓN DE SERVICIOS GENERALES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194,660.00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49601006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INTENDENCIA Y JARDINERÍA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825,500.00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49601008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PAGO DE SERVICIOS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3,508,000.00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492,000.00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49601009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VIGILANCIA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871,400.00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49601010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MANTENIMIENTO A EQUIPOS DIVERSOS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365,000.00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49601013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TRANSPORTES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958,000.00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49699001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REMUNERACIONES Y PRESTACIONES DE LA COORDINACIÓN DE SERVICIOS GENERALES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1,477,440.00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49701005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OPERACIÓN DE LA COORDINACIÓN DE ESPACIOS FÍSICOS Y MANTENIMIENTO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736,628.00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49701007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MANTENIMIENTO DEL EQUIPO MAYOR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2,715,897.00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49701011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MANTENIMIENTO Y ADAPTACIONES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4,113,122.00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49799001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REMUNERACIONES Y PRESTACIONES DE LA COORDINACIÓN DE ESPACIOS FÍSICOS Y MANTENIMIENTO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250,156.00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49801004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COORDINACIÓN DE RECURSOS HUMANOS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198,000.00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15,000.00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49899001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REMUNERACIONES Y PRESTACIONES DE LA COORDINACIÓN DE RECURSOS HUMANOS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   52,000.00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49901015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COORDINACIÓN DE SERVICIOS UNIVERSITARIOS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8,725,800.00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550,782.00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49999001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REMUNERACIONES Y PRESTACIONES DE LA COORDINACIÓN DE SERVICIOS UNIVERSITARIOS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 $               453,900.00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887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 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800" b="1" u="none" strike="noStrike" dirty="0">
                          <a:effectLst/>
                        </a:rPr>
                        <a:t>SUBTOTAL SECRETARÍA</a:t>
                      </a:r>
                      <a:endParaRPr lang="es-MX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dirty="0">
                          <a:effectLst/>
                        </a:rPr>
                        <a:t> $         51,937,958.00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dirty="0">
                          <a:effectLst/>
                        </a:rPr>
                        <a:t> $            3,116,277.00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92" marR="4092" marT="4092" marB="0" anchor="ctr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1537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18</a:t>
            </a:fld>
            <a:endParaRPr lang="es-MX" dirty="0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907704" y="2386539"/>
            <a:ext cx="5040560" cy="154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8800" dirty="0">
                <a:latin typeface="Aharoni" panose="02010803020104030203" pitchFamily="2" charset="-79"/>
                <a:cs typeface="Aharoni" panose="02010803020104030203" pitchFamily="2" charset="-79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66281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2</a:t>
            </a:fld>
            <a:endParaRPr lang="es-MX" dirty="0"/>
          </a:p>
        </p:txBody>
      </p:sp>
      <p:sp>
        <p:nvSpPr>
          <p:cNvPr id="5" name="5 CuadroTexto"/>
          <p:cNvSpPr txBox="1">
            <a:spLocks noChangeArrowheads="1"/>
          </p:cNvSpPr>
          <p:nvPr/>
        </p:nvSpPr>
        <p:spPr bwMode="auto">
          <a:xfrm>
            <a:off x="708968" y="260648"/>
            <a:ext cx="77403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s-MX" sz="2000" dirty="0">
                <a:latin typeface="Tahoma" pitchFamily="34" charset="0"/>
                <a:cs typeface="Times New Roman" pitchFamily="18" charset="0"/>
              </a:rPr>
              <a:t>Techos presupuestales 2019 para la UAM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196333"/>
              </p:ext>
            </p:extLst>
          </p:nvPr>
        </p:nvGraphicFramePr>
        <p:xfrm>
          <a:off x="251520" y="1988836"/>
          <a:ext cx="8712967" cy="2736306"/>
        </p:xfrm>
        <a:graphic>
          <a:graphicData uri="http://schemas.openxmlformats.org/drawingml/2006/table">
            <a:tbl>
              <a:tblPr>
                <a:tableStyleId>{8FD4443E-F989-4FC4-A0C8-D5A2AF1F390B}</a:tableStyleId>
              </a:tblPr>
              <a:tblGrid>
                <a:gridCol w="20322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31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31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31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12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0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Unidad Académica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Prioridad 1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Prioridad 2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Presupuesto 2019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% </a:t>
                      </a:r>
                      <a:r>
                        <a:rPr lang="es-MX" sz="1400" b="1" u="none" strike="noStrike" dirty="0" smtClean="0">
                          <a:effectLst/>
                        </a:rPr>
                        <a:t>Incremento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3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Azcapotzalco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146,664,000.00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     8,799,840.00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155,463,840.00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6%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03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Cuajimalpa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  79,015,000.00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     4,740,900.00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  83,755,900.00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6%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03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Iztapalapa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147,776,640.00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     8,866,598.00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156,643,238.00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6%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03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Lerma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  37,213,000.00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     2,232,780.00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  39,445,780.00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6%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03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Xochimilco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146,396,000.00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     8,783,760.00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155,179,760.00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6%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03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Rectoría General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181,924,760.00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  10,915,486.00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192,840,246.00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6%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03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Programa de becas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160,327,240.00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                           -  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 $            160,327,240.00 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solidFill>
                            <a:srgbClr val="FFFFCC"/>
                          </a:solidFill>
                          <a:effectLst/>
                        </a:rPr>
                        <a:t>6%</a:t>
                      </a:r>
                      <a:endParaRPr lang="es-MX" sz="1400" b="0" i="0" u="none" strike="noStrike" dirty="0">
                        <a:solidFill>
                          <a:srgbClr val="FFFFCC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034">
                <a:tc>
                  <a:txBody>
                    <a:bodyPr/>
                    <a:lstStyle/>
                    <a:p>
                      <a:pPr algn="r" fontAlgn="ctr"/>
                      <a:r>
                        <a:rPr lang="es-MX" sz="1400" b="1" u="none" strike="noStrike" dirty="0">
                          <a:effectLst/>
                        </a:rPr>
                        <a:t>Total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dirty="0">
                          <a:effectLst/>
                        </a:rPr>
                        <a:t> $            899,316,640.00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dirty="0">
                          <a:effectLst/>
                        </a:rPr>
                        <a:t> $              44,339,364.00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dirty="0">
                          <a:effectLst/>
                        </a:rPr>
                        <a:t> $            943,656,004.00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0" marR="8620" marT="862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2271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3</a:t>
            </a:fld>
            <a:endParaRPr lang="es-MX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140995"/>
              </p:ext>
            </p:extLst>
          </p:nvPr>
        </p:nvGraphicFramePr>
        <p:xfrm>
          <a:off x="323529" y="1340768"/>
          <a:ext cx="8352928" cy="360040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7503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0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06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26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86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993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División/Dirección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 Presupuesto 2018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 Presupuesto 2019 Prioridad 1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 Presupuesto 2019 Prioridad 2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 Presupuesto 2019 Total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6744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DCCD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  4,892,800.00 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  4,892,800.00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       293,568.00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 5,186,368.00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744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DCNI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  4,892,800.00 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  4,892,800.00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       293,568.00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 5,186,368.00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6744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DCSH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  4,892,800.00 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  4,892,800.00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       293,568.00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 5,186,368.00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6744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Rectoría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12,398,642.00 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12,398,642.00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       743,919.00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13,142,561.00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6744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Secretaría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51,938,238.00 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51,937,958.00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     3,116,277.00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 55,054,235.00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6744"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b="1" u="none" strike="noStrike" dirty="0">
                          <a:effectLst/>
                        </a:rPr>
                        <a:t>Total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u="none" strike="noStrike" dirty="0">
                          <a:effectLst/>
                        </a:rPr>
                        <a:t> $         79,015,280.00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u="none" strike="noStrike" dirty="0">
                          <a:effectLst/>
                        </a:rPr>
                        <a:t> $         79,015,000.00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u="none" strike="noStrike" dirty="0">
                          <a:effectLst/>
                        </a:rPr>
                        <a:t> $            4,740,900.00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u="none" strike="noStrike" dirty="0">
                          <a:effectLst/>
                        </a:rPr>
                        <a:t> $       83,755,900.00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5 CuadroTexto"/>
          <p:cNvSpPr txBox="1">
            <a:spLocks noChangeArrowheads="1"/>
          </p:cNvSpPr>
          <p:nvPr/>
        </p:nvSpPr>
        <p:spPr bwMode="auto">
          <a:xfrm>
            <a:off x="708968" y="260648"/>
            <a:ext cx="77403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s-MX" sz="2000" dirty="0">
                <a:latin typeface="Tahoma" pitchFamily="34" charset="0"/>
                <a:cs typeface="Times New Roman" pitchFamily="18" charset="0"/>
              </a:rPr>
              <a:t>Techos presupuestales 2019 para la Unidad Cuajimalpa</a:t>
            </a:r>
          </a:p>
        </p:txBody>
      </p:sp>
    </p:spTree>
    <p:extLst>
      <p:ext uri="{BB962C8B-B14F-4D97-AF65-F5344CB8AC3E}">
        <p14:creationId xmlns:p14="http://schemas.microsoft.com/office/powerpoint/2010/main" val="1025756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4</a:t>
            </a:fld>
            <a:endParaRPr lang="es-MX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55576" y="234429"/>
            <a:ext cx="7704856" cy="43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1600" b="1" dirty="0">
                <a:latin typeface="+mj-lt"/>
                <a:cs typeface="Times New Roman" pitchFamily="18" charset="0"/>
              </a:rPr>
              <a:t>Partidas protegidas por Rectoría General </a:t>
            </a:r>
            <a:r>
              <a:rPr lang="es-MX" sz="1600" dirty="0">
                <a:latin typeface="+mj-lt"/>
                <a:cs typeface="Times New Roman" pitchFamily="18" charset="0"/>
              </a:rPr>
              <a:t>en el presupuesto de la Unidad Cuajimalpa</a:t>
            </a:r>
            <a:endParaRPr lang="es-ES" sz="1600" dirty="0"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98" y="1772816"/>
            <a:ext cx="8669412" cy="3241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442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5</a:t>
            </a:fld>
            <a:endParaRPr lang="es-MX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55576" y="234429"/>
            <a:ext cx="7704856" cy="43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1600" dirty="0">
                <a:latin typeface="+mj-lt"/>
                <a:cs typeface="Times New Roman" pitchFamily="18" charset="0"/>
              </a:rPr>
              <a:t>Presupuesto de la Unidad Cuajimalpa con desglose por Coordinación</a:t>
            </a:r>
            <a:endParaRPr lang="es-ES" sz="1600" dirty="0">
              <a:latin typeface="+mj-lt"/>
              <a:cs typeface="Times New Roman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7503" y="6191726"/>
            <a:ext cx="8145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b="1" dirty="0"/>
              <a:t>Nota. Las partidas protegidas representan el 29.5% del presupuesto asignado a la Unidad Cuajimalpa (3% más que en 2018)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86228"/>
              </p:ext>
            </p:extLst>
          </p:nvPr>
        </p:nvGraphicFramePr>
        <p:xfrm>
          <a:off x="107503" y="692696"/>
          <a:ext cx="8856986" cy="547236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1912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90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46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46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90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90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90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6384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Área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Techo presupuestal 2018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Presupuesto 2019 Prioridad 1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Presupuesto 2019 Prioridad 2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Techo presupuestal 2019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ctr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Partidas protegidas 2019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Gasto de operación 2019 sin partidas protegidas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DCCD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4,892,800.00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4,892,800.00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293,568.00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5,186,368.00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                -  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5,186,368.00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DCNI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4,892,800.00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4,892,800.00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293,568.00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5,186,368.00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                -  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5,186,368.00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DCSH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4,892,800.00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4,892,800.00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293,568.00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5,186,368.00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                -  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5,186,368.00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Oficina de la </a:t>
                      </a:r>
                      <a:r>
                        <a:rPr lang="es-MX" sz="1100" u="none" strike="noStrike" dirty="0" smtClean="0">
                          <a:effectLst/>
                        </a:rPr>
                        <a:t>Rectoría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5,022,870.00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5,212,870.00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570,000.00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5,782,870.00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920,950.00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4,861,920.00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Lenguas Extranjeras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800,000.00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800,000.00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                  -  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800,000.00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                -  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800,000.00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Extensión Universitaria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2,913,528.00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2,913,528.00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173,919.00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3,087,447.00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                -  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3,087,447.00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Desarrollo Acad. e Innov. Educ.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1,571,684.00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1,381,684.00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                  -  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1,381,684.00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                -  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1,381,684.00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Planeación y Vinculación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2,090,560.00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2,090,560.00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                  -  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2,090,560.00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                -  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2,090,560.00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Oficina de la Secretaria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7,992,005.00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8,453,075.00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1,754,717.00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10,207,792.00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222,000.00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9,985,792.00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Servicios Administrativos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2,902,493.00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2,902,493.00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174,150.00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3,076,643.00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986,408.00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2,090,235.00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Servicios Bibliotecarios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2,160,463.00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2,160,463.00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129,628.00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2,290,091.00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1,000,000.00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1,290,091.00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Servicios de Computo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12,630,324.00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12,168,974.00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                  -  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12,168,974.00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7,862,950.00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4,306,024.00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Sistemas Escolares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807,450.00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807,450.00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                  -  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807,450.00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                -  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807,450.00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Servicios Generales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8,200,000.00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8,200,000.00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492,000.00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8,692,000.00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3,300,000.00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5,392,000.00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Espacios Físicos y Mantenimiento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7,815,803.00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7,815,803.00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                  -  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7,815,803.00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3,528,600.00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4,287,203.00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Recursos Humanos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250,000.00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250,000.00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   15,000.00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265,000.00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                -  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265,000.00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Servicios Universitarios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9,179,700.00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9,179,700.00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550,782.00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9,730,482.00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5,500,000.00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4,230,482.00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6399">
                <a:tc>
                  <a:txBody>
                    <a:bodyPr/>
                    <a:lstStyle/>
                    <a:p>
                      <a:pPr algn="r" fontAlgn="ctr"/>
                      <a:r>
                        <a:rPr lang="es-MX" sz="1100" u="none" strike="noStrike" dirty="0">
                          <a:effectLst/>
                        </a:rPr>
                        <a:t>TOTAL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100" u="none" strike="noStrike" dirty="0">
                          <a:effectLst/>
                        </a:rPr>
                        <a:t> $   79,015,280.00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 $     79,015,000.00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 $        4,740,900.00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 $   83,755,900.00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ctr"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 $   23,320,908.00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 $   60,434,992.00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27" marR="6627" marT="6627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1762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6</a:t>
            </a:fld>
            <a:endParaRPr lang="es-MX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755576" y="234429"/>
            <a:ext cx="7704856" cy="43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1600" b="1" dirty="0">
                <a:latin typeface="+mj-lt"/>
                <a:cs typeface="Times New Roman" pitchFamily="18" charset="0"/>
              </a:rPr>
              <a:t>Operación de la Rectoría</a:t>
            </a:r>
            <a:endParaRPr lang="es-ES" sz="1600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826863"/>
              </p:ext>
            </p:extLst>
          </p:nvPr>
        </p:nvGraphicFramePr>
        <p:xfrm>
          <a:off x="179512" y="672950"/>
          <a:ext cx="8496944" cy="5730454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66967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53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</a:rPr>
                        <a:t>GASTOS DE OPERACIÓN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</a:rPr>
                        <a:t> MONTO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53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GASTOS DE GESTIÓN DE LA OFICINA DE RECTORÍA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1,391,920.00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3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TIEMPO EXTRAORDINARIO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127,500.00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3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PARTIDA PROTEGIDA (PREMIOS)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920,950.00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53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PROYECTOS DE LA OFICINA DE RECTORÍA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2,800,000.00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3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LENGUAS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800,000.00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53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ACTIVIDADES CULTURALES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1,540,756.00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3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APOYO A ACTIVIDADES ESTUDIANTILES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521,032.00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3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PRODUCCIÓN, DIFUSIÓN, DISTRIBUCIÓN Y LECTURA DE OBRAS PUBLICADAS POR LA UNIDAD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824,240.00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3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GESTIÓN DE LA COORDINACIÓN DE DESARROLLO ACADÉMICO E INNOVACIÓN EDUCATIVA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661,684.00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33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HERRAMIENTAS DIGITALES INSTITUCIONALES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240,000.00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33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EDUCACIÓN CONTINUA.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260,000.00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33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APOYO INSTITUCIONAL A LA DOCENCIA E INNOVACIÓN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220,000.00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33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GESTIÓN DE LA COORDINACIÓN DE PLANEACIÓN Y VINCULACIÓN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505,406.00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33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PLANEACIÓN Y EVALUACIÓN INSTITUCIONAL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161,927.00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653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SERVICIO SOCIAL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  93,000.00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33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GESTIÓN DE FONDOS EXTERNOS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293,854.00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33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INTERCAMBIO Y MOVILIDAD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409,119.00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33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DESARROLLO PROFESIONAL INSERCIÓN LABORAL Y EMPRENDEDURISMO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386,827.00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33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VINCULACIÓN  Y TRANSFERENCIA DE CONOCIMIENTO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240,427.00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833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PRIORIDAD 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</a:rPr>
                        <a:t> $        743,919.00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6539">
                <a:tc>
                  <a:txBody>
                    <a:bodyPr/>
                    <a:lstStyle/>
                    <a:p>
                      <a:pPr algn="r" fontAlgn="ctr"/>
                      <a:r>
                        <a:rPr lang="es-MX" sz="1400" b="1" u="none" strike="noStrike" dirty="0">
                          <a:effectLst/>
                        </a:rPr>
                        <a:t>SUBTOTAL RECTORÍA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u="none" strike="noStrike" dirty="0">
                          <a:effectLst/>
                        </a:rPr>
                        <a:t> $  13,142,561.00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73" marR="6473" marT="6473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0914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7</a:t>
            </a:fld>
            <a:endParaRPr lang="es-MX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755576" y="38151"/>
            <a:ext cx="7704856" cy="43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1600" b="1" dirty="0">
                <a:latin typeface="+mj-lt"/>
                <a:cs typeface="Times New Roman" pitchFamily="18" charset="0"/>
              </a:rPr>
              <a:t>Operación de la Secretaría</a:t>
            </a:r>
            <a:endParaRPr lang="es-ES" sz="1600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995092"/>
              </p:ext>
            </p:extLst>
          </p:nvPr>
        </p:nvGraphicFramePr>
        <p:xfrm>
          <a:off x="287524" y="548680"/>
          <a:ext cx="8640960" cy="6083877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68767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41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557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</a:rPr>
                        <a:t>GASTOS DE OPERACIÓN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</a:rPr>
                        <a:t> MONTO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57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GESTIÓN DE LA OFICINA DE LA SECRETARIA DE UNIDAD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5,458,575.00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57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PARTIDAS PROTEGIDAS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22,399,958.00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57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TIEMPO EXTRAORDINARIO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3,133,496.00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TRANSPORTE UNIVERSITARIO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600,000.00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MONEDERO ELECTRÓNICO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600,000.00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CONSUMIBLES PARA CREDENCIALES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300,000.00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OFICINA TÉCNICA DEL CONSEJO ACADÉMICO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422,500.00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PROTECCIÓN CIVIL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700,000.00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557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GESTIÓN DE LA COORDINACIÓN DE SERVICIOS ADMINISTRATIVOS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1,716,085.00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557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GESTIÓN DE LA COORDINACIÓN DE SERVICIOS BIBLIOTECARIOS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1,110,463.00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557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GESTIÓN DE LA COORDINACIÓN DE SERVICIOS DE CÓMPUTO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3,826,024.00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GESTIÓN DE LA COORDINACIÓN DE SISTEMAS ESCOLARES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787,450.00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GESTIÓN DE LA COORDINACIÓN DE SERVICIOS GENERALES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559,660.00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INTENDENCIA Y JARDINERÍA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825,500.00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PAGO DE SERVICIOS (COMPLEMENTO ENERGÍA ELÉCTRICA)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208,000.00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VIGILANCIA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871,400.00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TRANSPORTES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958,000.00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GESTIÓN DE LA COORDINACIÓN DE ESPACIOS FÍSICOS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736,628.00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557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MANTENIMIENTO DEL EQUIPO MAYOR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2,715,897.00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MANTENIMIENTO Y ADAPTACIONES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584,522.00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GESTIÓN DE LA COORDINACIÓN DE RECURSOS HUMANOS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198,000.00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COMPLEMENTO PARA OPERACIÓN DEL COMEDOR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848,820.00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ACTIVIDADES DEPORTIVAS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712,050.00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SERVICIO MÉDICO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142,800.00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272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FOTOCOPIADO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500,500.00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557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GESTIÓN PARA SERVICIOS Y EVENTOS UNIVERSITARIOS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1,021,630.00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557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u="none" strike="noStrike" dirty="0">
                          <a:effectLst/>
                        </a:rPr>
                        <a:t>PRIORIDAD 2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3,116,277.00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5576">
                <a:tc>
                  <a:txBody>
                    <a:bodyPr/>
                    <a:lstStyle/>
                    <a:p>
                      <a:pPr algn="r" fontAlgn="ctr"/>
                      <a:r>
                        <a:rPr lang="es-MX" sz="1200" b="1" u="none" strike="noStrike" dirty="0">
                          <a:effectLst/>
                        </a:rPr>
                        <a:t>SUBTOTAL SECRETARÍA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u="none" strike="noStrike" dirty="0">
                          <a:effectLst/>
                        </a:rPr>
                        <a:t> $  55,054,235.00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93" marR="5193" marT="5193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2575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8</a:t>
            </a:fld>
            <a:endParaRPr lang="es-MX" dirty="0"/>
          </a:p>
        </p:txBody>
      </p:sp>
      <p:sp>
        <p:nvSpPr>
          <p:cNvPr id="4" name="7 Rectángulo"/>
          <p:cNvSpPr>
            <a:spLocks noChangeArrowheads="1"/>
          </p:cNvSpPr>
          <p:nvPr/>
        </p:nvSpPr>
        <p:spPr bwMode="auto">
          <a:xfrm>
            <a:off x="611560" y="214106"/>
            <a:ext cx="7704856" cy="1054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800" dirty="0">
                <a:latin typeface="+mj-lt"/>
                <a:cs typeface="Times New Roman" pitchFamily="18" charset="0"/>
              </a:rPr>
              <a:t>Distribución de los recursos de la</a:t>
            </a:r>
          </a:p>
          <a:p>
            <a:pPr algn="ctr" eaLnBrk="0" hangingPunct="0"/>
            <a:r>
              <a:rPr lang="es-MX" sz="2800" dirty="0">
                <a:latin typeface="+mj-lt"/>
                <a:cs typeface="Times New Roman" pitchFamily="18" charset="0"/>
              </a:rPr>
              <a:t>Unidad Cuajimalpa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910361"/>
              </p:ext>
            </p:extLst>
          </p:nvPr>
        </p:nvGraphicFramePr>
        <p:xfrm>
          <a:off x="251520" y="2132856"/>
          <a:ext cx="8640960" cy="244827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601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90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6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97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Segmento de gasto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Monto Prioridad 1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Monto Prioridad 2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Monto total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75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Divisiones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 $              14,678,400.00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 $                880,704.00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 $           15,559,104.00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75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Partidas protegidas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 $              23,320,908.00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 $                                   -  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 $           23,320,908.00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975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Gasto corriente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 $              35,329,664.00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 $                                   -  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 $           35,329,664.00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975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Proyectos institucionales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 $                 5,686,028.00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 $                743,919.00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 $             6,429,947.00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75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Previsión para la Operación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 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 $            3,116,277.00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>
                          <a:effectLst/>
                        </a:rPr>
                        <a:t> $             3,116,277.00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9753">
                <a:tc>
                  <a:txBody>
                    <a:bodyPr/>
                    <a:lstStyle/>
                    <a:p>
                      <a:pPr algn="r" fontAlgn="ctr"/>
                      <a:r>
                        <a:rPr lang="es-MX" sz="1400" b="1" u="none" strike="noStrike" dirty="0">
                          <a:effectLst/>
                        </a:rPr>
                        <a:t>Total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dirty="0">
                          <a:effectLst/>
                        </a:rPr>
                        <a:t> $              79,015,000.00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dirty="0">
                          <a:effectLst/>
                        </a:rPr>
                        <a:t> $            4,740,900.00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dirty="0">
                          <a:effectLst/>
                        </a:rPr>
                        <a:t> $           83,755,900.00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6772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9</a:t>
            </a:fld>
            <a:endParaRPr lang="es-MX" dirty="0"/>
          </a:p>
        </p:txBody>
      </p:sp>
      <p:sp>
        <p:nvSpPr>
          <p:cNvPr id="4" name="7 Rectángulo"/>
          <p:cNvSpPr>
            <a:spLocks noChangeArrowheads="1"/>
          </p:cNvSpPr>
          <p:nvPr/>
        </p:nvSpPr>
        <p:spPr bwMode="auto">
          <a:xfrm>
            <a:off x="611560" y="429549"/>
            <a:ext cx="7704856" cy="62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800" dirty="0">
                <a:latin typeface="+mj-lt"/>
                <a:cs typeface="Times New Roman" pitchFamily="18" charset="0"/>
              </a:rPr>
              <a:t>Recursos destinados a proyectos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539437"/>
              </p:ext>
            </p:extLst>
          </p:nvPr>
        </p:nvGraphicFramePr>
        <p:xfrm>
          <a:off x="251520" y="2132855"/>
          <a:ext cx="8640960" cy="273630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7129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18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017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FUNCIONES INSTITUCIONALES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 MONTO 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170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DOCENCIA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 $    1,000,032.00 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20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INVESTIGACIÓN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 $        932,000.00 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170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DIFUSIÓN CULTURAL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 $    2,603,996.00 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20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VINCULACIÓN Y BIENESTAR DE LA COMUNIDAD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 $        800,000.00 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520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u="none" strike="noStrike" dirty="0">
                          <a:effectLst/>
                        </a:rPr>
                        <a:t>PROYECTOS CULTURALES INTERDISCIPLINARIOS (TRANSVERSAL)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 $        350,000.00 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0170">
                <a:tc>
                  <a:txBody>
                    <a:bodyPr/>
                    <a:lstStyle/>
                    <a:p>
                      <a:pPr algn="r" fontAlgn="b"/>
                      <a:r>
                        <a:rPr lang="es-MX" sz="1600" b="1" u="none" strike="noStrike" dirty="0">
                          <a:effectLst/>
                        </a:rPr>
                        <a:t>Total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 dirty="0">
                          <a:effectLst/>
                        </a:rPr>
                        <a:t> $    5,686,028.00 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14969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12075</TotalTime>
  <Words>3199</Words>
  <Application>Microsoft Office PowerPoint</Application>
  <PresentationFormat>Presentación en pantalla (4:3)</PresentationFormat>
  <Paragraphs>1062</Paragraphs>
  <Slides>18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4" baseType="lpstr">
      <vt:lpstr>Aharoni</vt:lpstr>
      <vt:lpstr>Arial</vt:lpstr>
      <vt:lpstr>Calibri</vt:lpstr>
      <vt:lpstr>Tahoma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Avazquez</dc:creator>
  <cp:lastModifiedBy>SU-OTCA01</cp:lastModifiedBy>
  <cp:revision>388</cp:revision>
  <cp:lastPrinted>2018-11-23T16:19:38Z</cp:lastPrinted>
  <dcterms:created xsi:type="dcterms:W3CDTF">2014-11-12T00:24:51Z</dcterms:created>
  <dcterms:modified xsi:type="dcterms:W3CDTF">2018-11-23T22:21:33Z</dcterms:modified>
</cp:coreProperties>
</file>