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9" r:id="rId1"/>
  </p:sldMasterIdLst>
  <p:notesMasterIdLst>
    <p:notesMasterId r:id="rId34"/>
  </p:notesMasterIdLst>
  <p:sldIdLst>
    <p:sldId id="256" r:id="rId2"/>
    <p:sldId id="257" r:id="rId3"/>
    <p:sldId id="329" r:id="rId4"/>
    <p:sldId id="330" r:id="rId5"/>
    <p:sldId id="331" r:id="rId6"/>
    <p:sldId id="333" r:id="rId7"/>
    <p:sldId id="334" r:id="rId8"/>
    <p:sldId id="335" r:id="rId9"/>
    <p:sldId id="336" r:id="rId10"/>
    <p:sldId id="337" r:id="rId11"/>
    <p:sldId id="338" r:id="rId12"/>
    <p:sldId id="339" r:id="rId13"/>
    <p:sldId id="340" r:id="rId14"/>
    <p:sldId id="341" r:id="rId15"/>
    <p:sldId id="342" r:id="rId16"/>
    <p:sldId id="343" r:id="rId17"/>
    <p:sldId id="344" r:id="rId18"/>
    <p:sldId id="345" r:id="rId19"/>
    <p:sldId id="346" r:id="rId20"/>
    <p:sldId id="347" r:id="rId21"/>
    <p:sldId id="348" r:id="rId22"/>
    <p:sldId id="349" r:id="rId23"/>
    <p:sldId id="350" r:id="rId24"/>
    <p:sldId id="351" r:id="rId25"/>
    <p:sldId id="352" r:id="rId26"/>
    <p:sldId id="353" r:id="rId27"/>
    <p:sldId id="354" r:id="rId28"/>
    <p:sldId id="355" r:id="rId29"/>
    <p:sldId id="356" r:id="rId30"/>
    <p:sldId id="357" r:id="rId31"/>
    <p:sldId id="358" r:id="rId32"/>
    <p:sldId id="359" r:id="rId33"/>
  </p:sldIdLst>
  <p:sldSz cx="12192000" cy="6858000"/>
  <p:notesSz cx="6797675" cy="9928225"/>
  <p:embeddedFontLst>
    <p:embeddedFont>
      <p:font typeface="Calibri Light" panose="020F0302020204030204" pitchFamily="34" charset="0"/>
      <p:regular r:id="rId35"/>
      <p:italic r:id="rId36"/>
    </p:embeddedFont>
    <p:embeddedFont>
      <p:font typeface="Calibri" panose="020F0502020204030204" pitchFamily="34" charset="0"/>
      <p:regular r:id="rId37"/>
      <p:bold r:id="rId38"/>
      <p:italic r:id="rId39"/>
      <p:boldItalic r:id="rId40"/>
    </p:embeddedFont>
    <p:embeddedFont>
      <p:font typeface="Trebuchet MS" panose="020B0603020202020204" pitchFamily="34" charset="0"/>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4723"/>
    <a:srgbClr val="663300"/>
    <a:srgbClr val="9966FF"/>
    <a:srgbClr val="0099FF"/>
    <a:srgbClr val="FF7B21"/>
    <a:srgbClr val="FF8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BCC7FA0-5235-4947-A62B-046FB17FA38C}">
  <a:tblStyle styleId="{7BCC7FA0-5235-4947-A62B-046FB17FA38C}" styleName="Table_0">
    <a:wholeTbl>
      <a:tcTxStyle b="off" i="off">
        <a:font>
          <a:latin typeface="Trebuchet MS"/>
          <a:ea typeface="Trebuchet MS"/>
          <a:cs typeface="Trebuchet MS"/>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FFEAE6"/>
          </a:solidFill>
        </a:fill>
      </a:tcStyle>
    </a:wholeTbl>
    <a:band1H>
      <a:tcTxStyle/>
      <a:tcStyle>
        <a:tcBdr/>
        <a:fill>
          <a:solidFill>
            <a:srgbClr val="FFD2CA"/>
          </a:solidFill>
        </a:fill>
      </a:tcStyle>
    </a:band1H>
    <a:band2H>
      <a:tcTxStyle/>
      <a:tcStyle>
        <a:tcBdr/>
      </a:tcStyle>
    </a:band2H>
    <a:band1V>
      <a:tcTxStyle/>
      <a:tcStyle>
        <a:tcBdr/>
        <a:fill>
          <a:solidFill>
            <a:srgbClr val="FFD2CA"/>
          </a:solidFill>
        </a:fill>
      </a:tcStyle>
    </a:band1V>
    <a:band2V>
      <a:tcTxStyle/>
      <a:tcStyle>
        <a:tcBdr/>
      </a:tcStyle>
    </a:band2V>
    <a:lastCol>
      <a:tcTxStyle b="on" i="off">
        <a:font>
          <a:latin typeface="Trebuchet MS"/>
          <a:ea typeface="Trebuchet MS"/>
          <a:cs typeface="Trebuchet MS"/>
        </a:font>
        <a:schemeClr val="lt1"/>
      </a:tcTxStyle>
      <a:tcStyle>
        <a:tcBdr/>
        <a:fill>
          <a:solidFill>
            <a:schemeClr val="accent1"/>
          </a:solidFill>
        </a:fill>
      </a:tcStyle>
    </a:lastCol>
    <a:firstCol>
      <a:tcTxStyle b="on" i="off">
        <a:font>
          <a:latin typeface="Trebuchet MS"/>
          <a:ea typeface="Trebuchet MS"/>
          <a:cs typeface="Trebuchet MS"/>
        </a:font>
        <a:schemeClr val="lt1"/>
      </a:tcTxStyle>
      <a:tcStyle>
        <a:tcBdr/>
        <a:fill>
          <a:solidFill>
            <a:schemeClr val="accent1"/>
          </a:solidFill>
        </a:fill>
      </a:tcStyle>
    </a:firstCol>
    <a:lastRow>
      <a:tcTxStyle b="on" i="off">
        <a:font>
          <a:latin typeface="Trebuchet MS"/>
          <a:ea typeface="Trebuchet MS"/>
          <a:cs typeface="Trebuchet MS"/>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seCell>
      <a:tcTxStyle/>
      <a:tcStyle>
        <a:tcBdr/>
      </a:tcStyle>
    </a:seCell>
    <a:swCell>
      <a:tcTxStyle/>
      <a:tcStyle>
        <a:tcBdr/>
      </a:tcStyle>
    </a:swCell>
    <a:firstRow>
      <a:tcTxStyle b="on" i="off">
        <a:font>
          <a:latin typeface="Trebuchet MS"/>
          <a:ea typeface="Trebuchet MS"/>
          <a:cs typeface="Trebuchet MS"/>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57" autoAdjust="0"/>
    <p:restoredTop sz="94660"/>
  </p:normalViewPr>
  <p:slideViewPr>
    <p:cSldViewPr snapToGrid="0">
      <p:cViewPr varScale="1">
        <p:scale>
          <a:sx n="83" d="100"/>
          <a:sy n="83" d="100"/>
        </p:scale>
        <p:origin x="50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font" Target="fonts/font8.fntdata"/><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4.fntdata"/><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92075" y="744538"/>
            <a:ext cx="6615113" cy="37226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79768" y="4715907"/>
            <a:ext cx="5438140" cy="4467701"/>
          </a:xfrm>
          <a:prstGeom prst="rect">
            <a:avLst/>
          </a:prstGeom>
          <a:noFill/>
          <a:ln>
            <a:noFill/>
          </a:ln>
        </p:spPr>
        <p:txBody>
          <a:bodyPr wrap="square"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extLst>
      <p:ext uri="{BB962C8B-B14F-4D97-AF65-F5344CB8AC3E}">
        <p14:creationId xmlns:p14="http://schemas.microsoft.com/office/powerpoint/2010/main" val="251985398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txBox="1">
            <a:spLocks noGrp="1"/>
          </p:cNvSpPr>
          <p:nvPr>
            <p:ph type="body" idx="1"/>
          </p:nvPr>
        </p:nvSpPr>
        <p:spPr>
          <a:xfrm>
            <a:off x="679768" y="4715907"/>
            <a:ext cx="5438140" cy="4467701"/>
          </a:xfrm>
          <a:prstGeom prst="rect">
            <a:avLst/>
          </a:prstGeom>
          <a:noFill/>
          <a:ln>
            <a:noFill/>
          </a:ln>
        </p:spPr>
        <p:txBody>
          <a:bodyPr wrap="square" lIns="91425" tIns="91425" rIns="91425" bIns="91425" anchor="ctr" anchorCtr="0">
            <a:noAutofit/>
          </a:bodyPr>
          <a:lstStyle/>
          <a:p>
            <a:pPr lvl="0">
              <a:spcBef>
                <a:spcPts val="0"/>
              </a:spcBef>
              <a:buNone/>
            </a:pPr>
            <a:endParaRPr/>
          </a:p>
        </p:txBody>
      </p:sp>
      <p:sp>
        <p:nvSpPr>
          <p:cNvPr id="141" name="Shape 141"/>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9029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679768" y="4715907"/>
            <a:ext cx="5438140" cy="4467701"/>
          </a:xfrm>
          <a:prstGeom prst="rect">
            <a:avLst/>
          </a:prstGeom>
          <a:noFill/>
          <a:ln>
            <a:noFill/>
          </a:ln>
        </p:spPr>
        <p:txBody>
          <a:bodyPr wrap="square" lIns="91425" tIns="91425" rIns="91425" bIns="91425" anchor="ctr" anchorCtr="0">
            <a:noAutofit/>
          </a:bodyPr>
          <a:lstStyle/>
          <a:p>
            <a:pPr lvl="0">
              <a:spcBef>
                <a:spcPts val="0"/>
              </a:spcBef>
              <a:buNone/>
            </a:pPr>
            <a:endParaRPr/>
          </a:p>
        </p:txBody>
      </p:sp>
      <p:sp>
        <p:nvSpPr>
          <p:cNvPr id="147" name="Shape 147"/>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40573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marL="0" marR="0" lvl="0" indent="0" algn="r" rtl="0">
              <a:spcBef>
                <a:spcPts val="0"/>
              </a:spcBef>
              <a:buSzPct val="25000"/>
              <a:buNone/>
            </a:pPr>
            <a:fld id="{00000000-1234-1234-1234-123412341234}" type="slidenum">
              <a:rPr lang="es-MX" sz="900" b="0" i="0" u="none" strike="noStrike" cap="none" smtClean="0">
                <a:solidFill>
                  <a:schemeClr val="accent1"/>
                </a:solidFill>
                <a:latin typeface="Trebuchet MS"/>
                <a:ea typeface="Trebuchet MS"/>
                <a:cs typeface="Trebuchet MS"/>
                <a:sym typeface="Trebuchet MS"/>
              </a:rPr>
              <a:t>‹Nº›</a:t>
            </a:fld>
            <a:endParaRPr lang="es-MX" sz="900" b="0" i="0" u="none" strike="noStrike" cap="none">
              <a:solidFill>
                <a:schemeClr val="accent1"/>
              </a:solidFill>
              <a:latin typeface="Trebuchet MS"/>
              <a:ea typeface="Trebuchet MS"/>
              <a:cs typeface="Trebuchet MS"/>
              <a:sym typeface="Trebuchet MS"/>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4749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marL="0" marR="0" lvl="0" indent="0" algn="r" rtl="0">
              <a:spcBef>
                <a:spcPts val="0"/>
              </a:spcBef>
              <a:buSzPct val="25000"/>
              <a:buNone/>
            </a:pPr>
            <a:fld id="{00000000-1234-1234-1234-123412341234}" type="slidenum">
              <a:rPr lang="es-MX" sz="900" smtClean="0">
                <a:solidFill>
                  <a:schemeClr val="accent1"/>
                </a:solidFill>
                <a:latin typeface="Trebuchet MS"/>
                <a:ea typeface="Trebuchet MS"/>
                <a:cs typeface="Trebuchet MS"/>
                <a:sym typeface="Trebuchet MS"/>
              </a:rPr>
              <a:t>‹Nº›</a:t>
            </a:fld>
            <a:endParaRPr lang="es-MX" sz="900">
              <a:solidFill>
                <a:schemeClr val="accent1"/>
              </a:solidFill>
              <a:latin typeface="Trebuchet MS"/>
              <a:ea typeface="Trebuchet MS"/>
              <a:cs typeface="Trebuchet MS"/>
              <a:sym typeface="Trebuchet MS"/>
            </a:endParaRPr>
          </a:p>
        </p:txBody>
      </p:sp>
    </p:spTree>
    <p:extLst>
      <p:ext uri="{BB962C8B-B14F-4D97-AF65-F5344CB8AC3E}">
        <p14:creationId xmlns:p14="http://schemas.microsoft.com/office/powerpoint/2010/main" val="2197168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marL="0" marR="0" lvl="0" indent="0" algn="r" rtl="0">
              <a:spcBef>
                <a:spcPts val="0"/>
              </a:spcBef>
              <a:buSzPct val="25000"/>
              <a:buNone/>
            </a:pPr>
            <a:fld id="{00000000-1234-1234-1234-123412341234}" type="slidenum">
              <a:rPr lang="es-MX" sz="900" smtClean="0">
                <a:solidFill>
                  <a:schemeClr val="accent1"/>
                </a:solidFill>
                <a:latin typeface="Trebuchet MS"/>
                <a:ea typeface="Trebuchet MS"/>
                <a:cs typeface="Trebuchet MS"/>
                <a:sym typeface="Trebuchet MS"/>
              </a:rPr>
              <a:t>‹Nº›</a:t>
            </a:fld>
            <a:endParaRPr lang="es-MX" sz="900">
              <a:solidFill>
                <a:schemeClr val="accent1"/>
              </a:solidFill>
              <a:latin typeface="Trebuchet MS"/>
              <a:ea typeface="Trebuchet MS"/>
              <a:cs typeface="Trebuchet MS"/>
              <a:sym typeface="Trebuchet MS"/>
            </a:endParaRPr>
          </a:p>
        </p:txBody>
      </p:sp>
    </p:spTree>
    <p:extLst>
      <p:ext uri="{BB962C8B-B14F-4D97-AF65-F5344CB8AC3E}">
        <p14:creationId xmlns:p14="http://schemas.microsoft.com/office/powerpoint/2010/main" val="2753172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marL="0" marR="0" lvl="0" indent="0" algn="r" rtl="0">
              <a:spcBef>
                <a:spcPts val="0"/>
              </a:spcBef>
              <a:buSzPct val="25000"/>
              <a:buNone/>
            </a:pPr>
            <a:fld id="{00000000-1234-1234-1234-123412341234}" type="slidenum">
              <a:rPr lang="es-MX" sz="900" b="0" i="0" u="none" strike="noStrike" cap="none" smtClean="0">
                <a:solidFill>
                  <a:schemeClr val="accent1"/>
                </a:solidFill>
                <a:latin typeface="Trebuchet MS"/>
                <a:ea typeface="Trebuchet MS"/>
                <a:cs typeface="Trebuchet MS"/>
                <a:sym typeface="Trebuchet MS"/>
              </a:rPr>
              <a:t>‹Nº›</a:t>
            </a:fld>
            <a:endParaRPr lang="es-MX" sz="900" b="0" i="0" u="none" strike="noStrike" cap="none">
              <a:solidFill>
                <a:schemeClr val="accent1"/>
              </a:solidFill>
              <a:latin typeface="Trebuchet MS"/>
              <a:ea typeface="Trebuchet MS"/>
              <a:cs typeface="Trebuchet MS"/>
              <a:sym typeface="Trebuchet MS"/>
            </a:endParaRPr>
          </a:p>
        </p:txBody>
      </p:sp>
    </p:spTree>
    <p:extLst>
      <p:ext uri="{BB962C8B-B14F-4D97-AF65-F5344CB8AC3E}">
        <p14:creationId xmlns:p14="http://schemas.microsoft.com/office/powerpoint/2010/main" val="294884683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marL="0" marR="0" lvl="0" indent="0" algn="r" rtl="0">
              <a:spcBef>
                <a:spcPts val="0"/>
              </a:spcBef>
              <a:buSzPct val="25000"/>
              <a:buNone/>
            </a:pPr>
            <a:fld id="{00000000-1234-1234-1234-123412341234}" type="slidenum">
              <a:rPr lang="es-MX" sz="900" b="0" i="0" u="none" strike="noStrike" cap="none" smtClean="0">
                <a:solidFill>
                  <a:schemeClr val="accent1"/>
                </a:solidFill>
                <a:latin typeface="Trebuchet MS"/>
                <a:ea typeface="Trebuchet MS"/>
                <a:cs typeface="Trebuchet MS"/>
                <a:sym typeface="Trebuchet MS"/>
              </a:rPr>
              <a:t>‹Nº›</a:t>
            </a:fld>
            <a:endParaRPr lang="es-MX" sz="900" b="0" i="0" u="none" strike="noStrike" cap="none">
              <a:solidFill>
                <a:schemeClr val="accent1"/>
              </a:solidFill>
              <a:latin typeface="Trebuchet MS"/>
              <a:ea typeface="Trebuchet MS"/>
              <a:cs typeface="Trebuchet MS"/>
              <a:sym typeface="Trebuchet MS"/>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8973271"/>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pPr marL="0" marR="0" lvl="0" indent="0" algn="r" rtl="0">
              <a:spcBef>
                <a:spcPts val="0"/>
              </a:spcBef>
              <a:buSzPct val="25000"/>
              <a:buNone/>
            </a:pPr>
            <a:fld id="{00000000-1234-1234-1234-123412341234}" type="slidenum">
              <a:rPr lang="es-MX" sz="900" b="0" i="0" u="none" strike="noStrike" cap="none" smtClean="0">
                <a:solidFill>
                  <a:schemeClr val="accent1"/>
                </a:solidFill>
                <a:latin typeface="Trebuchet MS"/>
                <a:ea typeface="Trebuchet MS"/>
                <a:cs typeface="Trebuchet MS"/>
                <a:sym typeface="Trebuchet MS"/>
              </a:rPr>
              <a:t>‹Nº›</a:t>
            </a:fld>
            <a:endParaRPr lang="es-MX" sz="900" b="0" i="0" u="none" strike="noStrike" cap="none">
              <a:solidFill>
                <a:schemeClr val="accent1"/>
              </a:solidFill>
              <a:latin typeface="Trebuchet MS"/>
              <a:ea typeface="Trebuchet MS"/>
              <a:cs typeface="Trebuchet MS"/>
              <a:sym typeface="Trebuchet MS"/>
            </a:endParaRPr>
          </a:p>
        </p:txBody>
      </p:sp>
    </p:spTree>
    <p:extLst>
      <p:ext uri="{BB962C8B-B14F-4D97-AF65-F5344CB8AC3E}">
        <p14:creationId xmlns:p14="http://schemas.microsoft.com/office/powerpoint/2010/main" val="1027867868"/>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pPr marL="0" marR="0" lvl="0" indent="0" algn="r" rtl="0">
              <a:spcBef>
                <a:spcPts val="0"/>
              </a:spcBef>
              <a:buSzPct val="25000"/>
              <a:buNone/>
            </a:pPr>
            <a:fld id="{00000000-1234-1234-1234-123412341234}" type="slidenum">
              <a:rPr lang="es-MX" sz="900" b="0" i="0" u="none" strike="noStrike" cap="none" smtClean="0">
                <a:solidFill>
                  <a:schemeClr val="accent1"/>
                </a:solidFill>
                <a:latin typeface="Trebuchet MS"/>
                <a:ea typeface="Trebuchet MS"/>
                <a:cs typeface="Trebuchet MS"/>
                <a:sym typeface="Trebuchet MS"/>
              </a:rPr>
              <a:t>‹Nº›</a:t>
            </a:fld>
            <a:endParaRPr lang="es-MX" sz="900" b="0" i="0" u="none" strike="noStrike" cap="none">
              <a:solidFill>
                <a:schemeClr val="accent1"/>
              </a:solidFill>
              <a:latin typeface="Trebuchet MS"/>
              <a:ea typeface="Trebuchet MS"/>
              <a:cs typeface="Trebuchet MS"/>
              <a:sym typeface="Trebuchet MS"/>
            </a:endParaRPr>
          </a:p>
        </p:txBody>
      </p:sp>
    </p:spTree>
    <p:extLst>
      <p:ext uri="{BB962C8B-B14F-4D97-AF65-F5344CB8AC3E}">
        <p14:creationId xmlns:p14="http://schemas.microsoft.com/office/powerpoint/2010/main" val="3338495707"/>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pPr marL="0" marR="0" lvl="0" indent="0" algn="r" rtl="0">
              <a:spcBef>
                <a:spcPts val="0"/>
              </a:spcBef>
              <a:buSzPct val="25000"/>
              <a:buNone/>
            </a:pPr>
            <a:fld id="{00000000-1234-1234-1234-123412341234}" type="slidenum">
              <a:rPr lang="es-MX" sz="900" b="0" i="0" u="none" strike="noStrike" cap="none" smtClean="0">
                <a:solidFill>
                  <a:schemeClr val="accent1"/>
                </a:solidFill>
                <a:latin typeface="Trebuchet MS"/>
                <a:ea typeface="Trebuchet MS"/>
                <a:cs typeface="Trebuchet MS"/>
                <a:sym typeface="Trebuchet MS"/>
              </a:rPr>
              <a:t>‹Nº›</a:t>
            </a:fld>
            <a:endParaRPr lang="es-MX" sz="900" b="0" i="0" u="none" strike="noStrike" cap="none">
              <a:solidFill>
                <a:schemeClr val="accent1"/>
              </a:solidFill>
              <a:latin typeface="Trebuchet MS"/>
              <a:ea typeface="Trebuchet MS"/>
              <a:cs typeface="Trebuchet MS"/>
              <a:sym typeface="Trebuchet MS"/>
            </a:endParaRPr>
          </a:p>
        </p:txBody>
      </p:sp>
    </p:spTree>
    <p:extLst>
      <p:ext uri="{BB962C8B-B14F-4D97-AF65-F5344CB8AC3E}">
        <p14:creationId xmlns:p14="http://schemas.microsoft.com/office/powerpoint/2010/main" val="4049259099"/>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pPr marL="0" marR="0" lvl="0" indent="0" algn="r" rtl="0">
              <a:spcBef>
                <a:spcPts val="0"/>
              </a:spcBef>
              <a:buSzPct val="25000"/>
              <a:buNone/>
            </a:pPr>
            <a:fld id="{00000000-1234-1234-1234-123412341234}" type="slidenum">
              <a:rPr lang="es-MX" sz="900" b="0" i="0" u="none" strike="noStrike" cap="none" smtClean="0">
                <a:solidFill>
                  <a:schemeClr val="accent1"/>
                </a:solidFill>
                <a:latin typeface="Trebuchet MS"/>
                <a:ea typeface="Trebuchet MS"/>
                <a:cs typeface="Trebuchet MS"/>
                <a:sym typeface="Trebuchet MS"/>
              </a:rPr>
              <a:t>‹Nº›</a:t>
            </a:fld>
            <a:endParaRPr lang="es-MX" sz="900" b="0" i="0" u="none" strike="noStrike" cap="none">
              <a:solidFill>
                <a:schemeClr val="accent1"/>
              </a:solidFill>
              <a:latin typeface="Trebuchet MS"/>
              <a:ea typeface="Trebuchet MS"/>
              <a:cs typeface="Trebuchet MS"/>
              <a:sym typeface="Trebuchet MS"/>
            </a:endParaRPr>
          </a:p>
        </p:txBody>
      </p:sp>
    </p:spTree>
    <p:extLst>
      <p:ext uri="{BB962C8B-B14F-4D97-AF65-F5344CB8AC3E}">
        <p14:creationId xmlns:p14="http://schemas.microsoft.com/office/powerpoint/2010/main" val="3789875058"/>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lang="es-MX"/>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pPr marL="0" marR="0" lvl="0" indent="0" algn="r" rtl="0">
              <a:spcBef>
                <a:spcPts val="0"/>
              </a:spcBef>
              <a:buSzPct val="25000"/>
              <a:buNone/>
            </a:pPr>
            <a:fld id="{00000000-1234-1234-1234-123412341234}" type="slidenum">
              <a:rPr lang="es-MX" sz="900" b="0" i="0" u="none" strike="noStrike" cap="none" smtClean="0">
                <a:solidFill>
                  <a:schemeClr val="accent1"/>
                </a:solidFill>
                <a:latin typeface="Trebuchet MS"/>
                <a:ea typeface="Trebuchet MS"/>
                <a:cs typeface="Trebuchet MS"/>
                <a:sym typeface="Trebuchet MS"/>
              </a:rPr>
              <a:t>‹Nº›</a:t>
            </a:fld>
            <a:endParaRPr lang="es-MX" sz="900" b="0" i="0" u="none" strike="noStrike" cap="none">
              <a:solidFill>
                <a:schemeClr val="accent1"/>
              </a:solidFill>
              <a:latin typeface="Trebuchet MS"/>
              <a:ea typeface="Trebuchet MS"/>
              <a:cs typeface="Trebuchet MS"/>
              <a:sym typeface="Trebuchet MS"/>
            </a:endParaRPr>
          </a:p>
        </p:txBody>
      </p:sp>
    </p:spTree>
    <p:extLst>
      <p:ext uri="{BB962C8B-B14F-4D97-AF65-F5344CB8AC3E}">
        <p14:creationId xmlns:p14="http://schemas.microsoft.com/office/powerpoint/2010/main" val="4009873709"/>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pPr marL="0" marR="0" lvl="0" indent="0" algn="r" rtl="0">
              <a:spcBef>
                <a:spcPts val="0"/>
              </a:spcBef>
              <a:buSzPct val="25000"/>
              <a:buNone/>
            </a:pPr>
            <a:fld id="{00000000-1234-1234-1234-123412341234}" type="slidenum">
              <a:rPr lang="es-MX" sz="900" b="0" i="0" u="none" strike="noStrike" cap="none" smtClean="0">
                <a:solidFill>
                  <a:schemeClr val="accent1"/>
                </a:solidFill>
                <a:latin typeface="Trebuchet MS"/>
                <a:ea typeface="Trebuchet MS"/>
                <a:cs typeface="Trebuchet MS"/>
                <a:sym typeface="Trebuchet MS"/>
              </a:rPr>
              <a:t>‹Nº›</a:t>
            </a:fld>
            <a:endParaRPr lang="es-MX" sz="900" b="0" i="0" u="none" strike="noStrike" cap="none">
              <a:solidFill>
                <a:schemeClr val="accent1"/>
              </a:solidFill>
              <a:latin typeface="Trebuchet MS"/>
              <a:ea typeface="Trebuchet MS"/>
              <a:cs typeface="Trebuchet MS"/>
              <a:sym typeface="Trebuchet MS"/>
            </a:endParaRPr>
          </a:p>
        </p:txBody>
      </p:sp>
    </p:spTree>
    <p:extLst>
      <p:ext uri="{BB962C8B-B14F-4D97-AF65-F5344CB8AC3E}">
        <p14:creationId xmlns:p14="http://schemas.microsoft.com/office/powerpoint/2010/main" val="268989418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es-MX"/>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marL="0" marR="0" lvl="0" indent="0" algn="r" rtl="0">
              <a:spcBef>
                <a:spcPts val="0"/>
              </a:spcBef>
              <a:buSzPct val="25000"/>
              <a:buNone/>
            </a:pPr>
            <a:fld id="{00000000-1234-1234-1234-123412341234}" type="slidenum">
              <a:rPr lang="es-MX" sz="900" b="0" i="0" u="none" strike="noStrike" cap="none" smtClean="0">
                <a:solidFill>
                  <a:schemeClr val="accent1"/>
                </a:solidFill>
                <a:latin typeface="Trebuchet MS"/>
                <a:ea typeface="Trebuchet MS"/>
                <a:cs typeface="Trebuchet MS"/>
                <a:sym typeface="Trebuchet MS"/>
              </a:rPr>
              <a:t>‹Nº›</a:t>
            </a:fld>
            <a:endParaRPr lang="es-MX" sz="900" b="0" i="0" u="none" strike="noStrike" cap="none">
              <a:solidFill>
                <a:schemeClr val="accent1"/>
              </a:solidFill>
              <a:latin typeface="Trebuchet MS"/>
              <a:ea typeface="Trebuchet MS"/>
              <a:cs typeface="Trebuchet MS"/>
              <a:sym typeface="Trebuchet MS"/>
            </a:endParaRP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473032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txBox="1">
            <a:spLocks noGrp="1"/>
          </p:cNvSpPr>
          <p:nvPr>
            <p:ph type="ctrTitle"/>
          </p:nvPr>
        </p:nvSpPr>
        <p:spPr>
          <a:xfrm>
            <a:off x="2230967" y="2404531"/>
            <a:ext cx="7766936" cy="1646302"/>
          </a:xfrm>
          <a:prstGeom prst="rect">
            <a:avLst/>
          </a:prstGeom>
          <a:noFill/>
          <a:ln>
            <a:noFill/>
          </a:ln>
        </p:spPr>
        <p:txBody>
          <a:bodyPr wrap="square" lIns="91425" tIns="45700" rIns="91425" bIns="45700" anchor="b" anchorCtr="0">
            <a:noAutofit/>
          </a:bodyPr>
          <a:lstStyle/>
          <a:p>
            <a:pPr marL="0" marR="0" lvl="0" indent="0" algn="r" rtl="0">
              <a:spcBef>
                <a:spcPts val="0"/>
              </a:spcBef>
              <a:buClr>
                <a:schemeClr val="accent1"/>
              </a:buClr>
              <a:buSzPct val="25000"/>
              <a:buFont typeface="Trebuchet MS"/>
              <a:buNone/>
            </a:pPr>
            <a:r>
              <a:rPr lang="es-MX" sz="5400" b="0" i="0" u="none" strike="noStrike" cap="none" dirty="0" smtClean="0">
                <a:solidFill>
                  <a:srgbClr val="6B4723"/>
                </a:solidFill>
                <a:latin typeface="Trebuchet MS"/>
                <a:ea typeface="Trebuchet MS"/>
                <a:cs typeface="Trebuchet MS"/>
                <a:sym typeface="Trebuchet MS"/>
              </a:rPr>
              <a:t>Investigación en la Unidad Cuajimalpa</a:t>
            </a:r>
            <a:r>
              <a:rPr lang="es-MX" sz="5400" b="0" i="0" u="none" strike="noStrike" cap="none" dirty="0" smtClean="0">
                <a:solidFill>
                  <a:schemeClr val="accent1"/>
                </a:solidFill>
                <a:latin typeface="Trebuchet MS"/>
                <a:ea typeface="Trebuchet MS"/>
                <a:cs typeface="Trebuchet MS"/>
                <a:sym typeface="Trebuchet MS"/>
              </a:rPr>
              <a:t> </a:t>
            </a:r>
            <a:endParaRPr lang="es-MX" sz="5400" b="0" i="0" u="none" strike="noStrike" cap="none" dirty="0">
              <a:solidFill>
                <a:schemeClr val="accent1"/>
              </a:solidFill>
              <a:latin typeface="Trebuchet MS"/>
              <a:ea typeface="Trebuchet MS"/>
              <a:cs typeface="Trebuchet MS"/>
              <a:sym typeface="Trebuchet MS"/>
            </a:endParaRPr>
          </a:p>
        </p:txBody>
      </p:sp>
      <p:sp>
        <p:nvSpPr>
          <p:cNvPr id="144" name="Shape 144"/>
          <p:cNvSpPr txBox="1">
            <a:spLocks noGrp="1"/>
          </p:cNvSpPr>
          <p:nvPr>
            <p:ph type="subTitle" idx="1"/>
          </p:nvPr>
        </p:nvSpPr>
        <p:spPr>
          <a:xfrm>
            <a:off x="2230967" y="3898433"/>
            <a:ext cx="7766936" cy="1096899"/>
          </a:xfrm>
          <a:prstGeom prst="rect">
            <a:avLst/>
          </a:prstGeom>
          <a:noFill/>
          <a:ln>
            <a:noFill/>
          </a:ln>
        </p:spPr>
        <p:txBody>
          <a:bodyPr wrap="square" lIns="91425" tIns="45700" rIns="91425" bIns="45700" anchor="t" anchorCtr="0">
            <a:noAutofit/>
          </a:bodyPr>
          <a:lstStyle/>
          <a:p>
            <a:pPr marL="0" marR="0" lvl="0" indent="0" algn="r" rtl="0">
              <a:spcBef>
                <a:spcPts val="1000"/>
              </a:spcBef>
              <a:spcAft>
                <a:spcPts val="0"/>
              </a:spcAft>
              <a:buClr>
                <a:schemeClr val="accent1"/>
              </a:buClr>
              <a:buSzPct val="25000"/>
              <a:buFont typeface="Noto Sans Symbols"/>
              <a:buNone/>
            </a:pPr>
            <a:r>
              <a:rPr lang="es-MX" sz="3200" b="1" i="0" u="none" strike="noStrike" cap="none" dirty="0" smtClean="0">
                <a:solidFill>
                  <a:schemeClr val="accent1">
                    <a:lumMod val="75000"/>
                  </a:schemeClr>
                </a:solidFill>
                <a:sym typeface="Trebuchet MS"/>
              </a:rPr>
              <a:t>Diagnóstico</a:t>
            </a:r>
            <a:endParaRPr lang="es-MX" sz="3200" b="1" i="0" u="none" strike="noStrike" cap="none" dirty="0">
              <a:solidFill>
                <a:schemeClr val="accent1">
                  <a:lumMod val="75000"/>
                </a:schemeClr>
              </a:solidFill>
              <a:sym typeface="Trebuchet M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87079" y="567159"/>
            <a:ext cx="10544537" cy="5300554"/>
          </a:xfrm>
          <a:prstGeom prst="rect">
            <a:avLst/>
          </a:prstGeom>
        </p:spPr>
        <p:txBody>
          <a:bodyPr wrap="square">
            <a:spAutoFit/>
          </a:bodyPr>
          <a:lstStyle/>
          <a:p>
            <a:pPr algn="just"/>
            <a:r>
              <a:rPr lang="es-MX" sz="1800" dirty="0" smtClean="0">
                <a:latin typeface="+mj-lt"/>
                <a:ea typeface="Calibri" panose="020F0502020204030204" pitchFamily="34" charset="0"/>
                <a:cs typeface="Times New Roman" panose="02020603050405020304" pitchFamily="18" charset="0"/>
              </a:rPr>
              <a:t>De los 71 profesores que conforman el personal de tiempo completo adscrito a los departamentos de la División, actualmente solo 36 de ellos (50.7%) participan en algún CA.</a:t>
            </a:r>
          </a:p>
          <a:p>
            <a:pPr algn="just"/>
            <a:endParaRPr lang="es-MX" sz="1800" dirty="0" smtClean="0">
              <a:latin typeface="+mj-lt"/>
              <a:ea typeface="Calibri" panose="020F0502020204030204" pitchFamily="34" charset="0"/>
              <a:cs typeface="Times New Roman" panose="02020603050405020304" pitchFamily="18" charset="0"/>
            </a:endParaRPr>
          </a:p>
          <a:p>
            <a:pPr lvl="0" algn="just">
              <a:lnSpc>
                <a:spcPct val="107000"/>
              </a:lnSpc>
            </a:pPr>
            <a:r>
              <a:rPr lang="es-ES_tradnl" sz="1800" b="1" dirty="0">
                <a:latin typeface="+mj-lt"/>
                <a:ea typeface="Calibri" panose="020F0502020204030204" pitchFamily="34" charset="0"/>
                <a:cs typeface="Times New Roman" panose="02020603050405020304" pitchFamily="18" charset="0"/>
              </a:rPr>
              <a:t>Adscripción al SNI</a:t>
            </a:r>
            <a:endParaRPr lang="es-MX" sz="1800" b="1" dirty="0">
              <a:latin typeface="+mj-lt"/>
              <a:ea typeface="Calibri" panose="020F0502020204030204" pitchFamily="34" charset="0"/>
              <a:cs typeface="Times New Roman" panose="02020603050405020304" pitchFamily="18" charset="0"/>
            </a:endParaRPr>
          </a:p>
          <a:p>
            <a:pPr marL="742950" lvl="1" indent="-285750" algn="just">
              <a:lnSpc>
                <a:spcPct val="107000"/>
              </a:lnSpc>
              <a:buFont typeface="Courier New" panose="02070309020205020404" pitchFamily="49" charset="0"/>
              <a:buChar char="o"/>
            </a:pPr>
            <a:r>
              <a:rPr lang="es-ES_tradnl" sz="1800" dirty="0">
                <a:latin typeface="+mj-lt"/>
                <a:ea typeface="Calibri" panose="020F0502020204030204" pitchFamily="34" charset="0"/>
                <a:cs typeface="Times New Roman" panose="02020603050405020304" pitchFamily="18" charset="0"/>
              </a:rPr>
              <a:t>18 profesores (2017)</a:t>
            </a:r>
            <a:endParaRPr lang="es-MX" sz="1800" dirty="0">
              <a:latin typeface="+mj-lt"/>
              <a:ea typeface="Calibri" panose="020F0502020204030204" pitchFamily="34" charset="0"/>
              <a:cs typeface="Times New Roman" panose="02020603050405020304" pitchFamily="18" charset="0"/>
            </a:endParaRPr>
          </a:p>
          <a:p>
            <a:pPr marL="742950" lvl="1" indent="-285750" algn="just">
              <a:lnSpc>
                <a:spcPct val="107000"/>
              </a:lnSpc>
              <a:spcAft>
                <a:spcPts val="800"/>
              </a:spcAft>
              <a:buFont typeface="Courier New" panose="02070309020205020404" pitchFamily="49" charset="0"/>
              <a:buChar char="o"/>
            </a:pPr>
            <a:r>
              <a:rPr lang="es-ES_tradnl" sz="1800" dirty="0">
                <a:latin typeface="+mj-lt"/>
                <a:ea typeface="Calibri" panose="020F0502020204030204" pitchFamily="34" charset="0"/>
                <a:cs typeface="Times New Roman" panose="02020603050405020304" pitchFamily="18" charset="0"/>
              </a:rPr>
              <a:t>No hay crecimiento sostenido (19 en 2013, 22 en 2014, 24 en 2015, 22 en 2016, 18 en 2017)</a:t>
            </a:r>
            <a:endParaRPr lang="es-MX" sz="1800" dirty="0">
              <a:latin typeface="+mj-lt"/>
              <a:ea typeface="Calibri" panose="020F0502020204030204" pitchFamily="34" charset="0"/>
              <a:cs typeface="Times New Roman" panose="02020603050405020304" pitchFamily="18" charset="0"/>
            </a:endParaRPr>
          </a:p>
          <a:p>
            <a:pPr algn="just"/>
            <a:endParaRPr lang="es-MX" sz="1800" dirty="0" smtClean="0">
              <a:latin typeface="+mj-lt"/>
              <a:ea typeface="Calibri" panose="020F0502020204030204" pitchFamily="34" charset="0"/>
              <a:cs typeface="Times New Roman" panose="02020603050405020304" pitchFamily="18" charset="0"/>
            </a:endParaRPr>
          </a:p>
          <a:p>
            <a:pPr algn="just"/>
            <a:r>
              <a:rPr lang="es-MX" sz="1800" dirty="0" smtClean="0">
                <a:latin typeface="+mj-lt"/>
                <a:ea typeface="Calibri" panose="020F0502020204030204" pitchFamily="34" charset="0"/>
                <a:cs typeface="Times New Roman" panose="02020603050405020304" pitchFamily="18" charset="0"/>
              </a:rPr>
              <a:t>La articulación en grupos y CA, así como los propios proyectos, han permitido el establecimiento de trabajo colaborativo interinstitucional y la construcción de redes de manera diferenciada en cada departamento, así el Departamento de Tecnologías de la Información tiene participación en las Redes Temáticas </a:t>
            </a:r>
            <a:r>
              <a:rPr lang="es-MX" sz="1800" dirty="0" err="1" smtClean="0">
                <a:latin typeface="+mj-lt"/>
                <a:ea typeface="Calibri" panose="020F0502020204030204" pitchFamily="34" charset="0"/>
                <a:cs typeface="Times New Roman" panose="02020603050405020304" pitchFamily="18" charset="0"/>
              </a:rPr>
              <a:t>Conacyt</a:t>
            </a:r>
            <a:r>
              <a:rPr lang="es-MX" sz="1800" dirty="0" smtClean="0">
                <a:latin typeface="+mj-lt"/>
                <a:ea typeface="Calibri" panose="020F0502020204030204" pitchFamily="34" charset="0"/>
                <a:cs typeface="Times New Roman" panose="02020603050405020304" pitchFamily="18" charset="0"/>
              </a:rPr>
              <a:t> de Investigación en Tecnologías del lenguaje (Dr. Héctor Jiménez, Dr. Christian Sánchez, Dr. Esaú Villatoro, Mtra. Gabriela Ramírez) y en Sistemas y redes de próxima generación (Dr. Francisco López).</a:t>
            </a:r>
          </a:p>
          <a:p>
            <a:pPr algn="just"/>
            <a:endParaRPr lang="es-MX" sz="1800" dirty="0" smtClean="0">
              <a:latin typeface="+mj-lt"/>
              <a:ea typeface="Calibri" panose="020F0502020204030204" pitchFamily="34" charset="0"/>
              <a:cs typeface="Times New Roman" panose="02020603050405020304" pitchFamily="18" charset="0"/>
            </a:endParaRPr>
          </a:p>
          <a:p>
            <a:pPr algn="just"/>
            <a:r>
              <a:rPr lang="es-MX" sz="1800" dirty="0" smtClean="0">
                <a:latin typeface="+mj-lt"/>
                <a:ea typeface="Calibri" panose="020F0502020204030204" pitchFamily="34" charset="0"/>
                <a:cs typeface="Times New Roman" panose="02020603050405020304" pitchFamily="18" charset="0"/>
              </a:rPr>
              <a:t>En el caso del Departamento de Teoría y Procesos del Diseño participa en las redes nacionales: Crecimiento sustentable de las ciudades y su comportamiento térmico en la calidad del hábitat (PRODEP), Red de Diseño para el Desarrollo Social y Red de Investigación para el Diseño, y en el plano internacional, en la Red Académica sobre Diseño Emocional (RADE), la red </a:t>
            </a:r>
            <a:r>
              <a:rPr lang="es-MX" sz="1800" dirty="0" err="1" smtClean="0">
                <a:latin typeface="+mj-lt"/>
                <a:ea typeface="Calibri" panose="020F0502020204030204" pitchFamily="34" charset="0"/>
                <a:cs typeface="Times New Roman" panose="02020603050405020304" pitchFamily="18" charset="0"/>
              </a:rPr>
              <a:t>LeNS</a:t>
            </a:r>
            <a:r>
              <a:rPr lang="es-MX" sz="1800" dirty="0" smtClean="0">
                <a:latin typeface="+mj-lt"/>
                <a:ea typeface="Calibri" panose="020F0502020204030204" pitchFamily="34" charset="0"/>
                <a:cs typeface="Times New Roman" panose="02020603050405020304" pitchFamily="18" charset="0"/>
              </a:rPr>
              <a:t>, el Seminario interdisciplinario en Diseño y literatura.</a:t>
            </a:r>
          </a:p>
          <a:p>
            <a:endParaRPr lang="es-MX" sz="1100" dirty="0" smtClean="0">
              <a:latin typeface="Calibri" panose="020F0502020204030204" pitchFamily="34" charset="0"/>
              <a:ea typeface="Calibri" panose="020F0502020204030204" pitchFamily="34" charset="0"/>
              <a:cs typeface="Times New Roman" panose="02020603050405020304" pitchFamily="18" charset="0"/>
            </a:endParaRPr>
          </a:p>
          <a:p>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640946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30147" y="937549"/>
            <a:ext cx="10058400" cy="3474413"/>
          </a:xfrm>
          <a:prstGeom prst="rect">
            <a:avLst/>
          </a:prstGeom>
        </p:spPr>
        <p:txBody>
          <a:bodyPr wrap="square">
            <a:spAutoFit/>
          </a:bodyPr>
          <a:lstStyle/>
          <a:p>
            <a:pPr algn="just"/>
            <a:r>
              <a:rPr lang="es-MX" sz="1800" dirty="0">
                <a:latin typeface="+mj-lt"/>
                <a:ea typeface="Calibri" panose="020F0502020204030204" pitchFamily="34" charset="0"/>
                <a:cs typeface="Times New Roman" panose="02020603050405020304" pitchFamily="18" charset="0"/>
              </a:rPr>
              <a:t>Adicionalmente, algunos miembros del DTI pertenecen también a algunas asociaciones nacionales y/o internacionales, como por ejemplo, AMEXCOMP (Academia Mexicana de Computación), SMIA (Sociedad Mexicana de Inteligencia Artificial), ACC (</a:t>
            </a:r>
            <a:r>
              <a:rPr lang="es-MX" sz="1800" dirty="0" err="1">
                <a:latin typeface="+mj-lt"/>
                <a:ea typeface="Calibri" panose="020F0502020204030204" pitchFamily="34" charset="0"/>
                <a:cs typeface="Times New Roman" panose="02020603050405020304" pitchFamily="18" charset="0"/>
              </a:rPr>
              <a:t>Association</a:t>
            </a:r>
            <a:r>
              <a:rPr lang="es-MX" sz="1800" dirty="0">
                <a:latin typeface="+mj-lt"/>
                <a:ea typeface="Calibri" panose="020F0502020204030204" pitchFamily="34" charset="0"/>
                <a:cs typeface="Times New Roman" panose="02020603050405020304" pitchFamily="18" charset="0"/>
              </a:rPr>
              <a:t> </a:t>
            </a:r>
            <a:r>
              <a:rPr lang="es-MX" sz="1800" dirty="0" err="1">
                <a:latin typeface="+mj-lt"/>
                <a:ea typeface="Calibri" panose="020F0502020204030204" pitchFamily="34" charset="0"/>
                <a:cs typeface="Times New Roman" panose="02020603050405020304" pitchFamily="18" charset="0"/>
              </a:rPr>
              <a:t>for</a:t>
            </a:r>
            <a:r>
              <a:rPr lang="es-MX" sz="1800" dirty="0">
                <a:latin typeface="+mj-lt"/>
                <a:ea typeface="Calibri" panose="020F0502020204030204" pitchFamily="34" charset="0"/>
                <a:cs typeface="Times New Roman" panose="02020603050405020304" pitchFamily="18" charset="0"/>
              </a:rPr>
              <a:t> </a:t>
            </a:r>
            <a:r>
              <a:rPr lang="es-MX" sz="1800" dirty="0" err="1">
                <a:latin typeface="+mj-lt"/>
                <a:ea typeface="Calibri" panose="020F0502020204030204" pitchFamily="34" charset="0"/>
                <a:cs typeface="Times New Roman" panose="02020603050405020304" pitchFamily="18" charset="0"/>
              </a:rPr>
              <a:t>Computational</a:t>
            </a:r>
            <a:r>
              <a:rPr lang="es-MX" sz="1800" dirty="0">
                <a:latin typeface="+mj-lt"/>
                <a:ea typeface="Calibri" panose="020F0502020204030204" pitchFamily="34" charset="0"/>
                <a:cs typeface="Times New Roman" panose="02020603050405020304" pitchFamily="18" charset="0"/>
              </a:rPr>
              <a:t> </a:t>
            </a:r>
            <a:r>
              <a:rPr lang="es-MX" sz="1800" dirty="0" err="1">
                <a:latin typeface="+mj-lt"/>
                <a:ea typeface="Calibri" panose="020F0502020204030204" pitchFamily="34" charset="0"/>
                <a:cs typeface="Times New Roman" panose="02020603050405020304" pitchFamily="18" charset="0"/>
              </a:rPr>
              <a:t>Creativity</a:t>
            </a:r>
            <a:r>
              <a:rPr lang="es-MX" sz="1800" dirty="0">
                <a:latin typeface="+mj-lt"/>
                <a:ea typeface="Calibri" panose="020F0502020204030204" pitchFamily="34" charset="0"/>
                <a:cs typeface="Times New Roman" panose="02020603050405020304" pitchFamily="18" charset="0"/>
              </a:rPr>
              <a:t>), IEEE (</a:t>
            </a:r>
            <a:r>
              <a:rPr lang="es-MX" sz="1800" dirty="0" err="1">
                <a:latin typeface="+mj-lt"/>
                <a:ea typeface="Calibri" panose="020F0502020204030204" pitchFamily="34" charset="0"/>
                <a:cs typeface="Times New Roman" panose="02020603050405020304" pitchFamily="18" charset="0"/>
              </a:rPr>
              <a:t>Institute</a:t>
            </a:r>
            <a:r>
              <a:rPr lang="es-MX" sz="1800" dirty="0">
                <a:latin typeface="+mj-lt"/>
                <a:ea typeface="Calibri" panose="020F0502020204030204" pitchFamily="34" charset="0"/>
                <a:cs typeface="Times New Roman" panose="02020603050405020304" pitchFamily="18" charset="0"/>
              </a:rPr>
              <a:t> of </a:t>
            </a:r>
            <a:r>
              <a:rPr lang="es-MX" sz="1800" dirty="0" err="1">
                <a:latin typeface="+mj-lt"/>
                <a:ea typeface="Calibri" panose="020F0502020204030204" pitchFamily="34" charset="0"/>
                <a:cs typeface="Times New Roman" panose="02020603050405020304" pitchFamily="18" charset="0"/>
              </a:rPr>
              <a:t>Electrical</a:t>
            </a:r>
            <a:r>
              <a:rPr lang="es-MX" sz="1800" dirty="0">
                <a:latin typeface="+mj-lt"/>
                <a:ea typeface="Calibri" panose="020F0502020204030204" pitchFamily="34" charset="0"/>
                <a:cs typeface="Times New Roman" panose="02020603050405020304" pitchFamily="18" charset="0"/>
              </a:rPr>
              <a:t> and </a:t>
            </a:r>
            <a:r>
              <a:rPr lang="es-MX" sz="1800" dirty="0" err="1">
                <a:latin typeface="+mj-lt"/>
                <a:ea typeface="Calibri" panose="020F0502020204030204" pitchFamily="34" charset="0"/>
                <a:cs typeface="Times New Roman" panose="02020603050405020304" pitchFamily="18" charset="0"/>
              </a:rPr>
              <a:t>Electronics</a:t>
            </a:r>
            <a:r>
              <a:rPr lang="es-MX" sz="1800" dirty="0">
                <a:latin typeface="+mj-lt"/>
                <a:ea typeface="Calibri" panose="020F0502020204030204" pitchFamily="34" charset="0"/>
                <a:cs typeface="Times New Roman" panose="02020603050405020304" pitchFamily="18" charset="0"/>
              </a:rPr>
              <a:t> </a:t>
            </a:r>
            <a:r>
              <a:rPr lang="es-MX" sz="1800" dirty="0" err="1">
                <a:latin typeface="+mj-lt"/>
                <a:ea typeface="Calibri" panose="020F0502020204030204" pitchFamily="34" charset="0"/>
                <a:cs typeface="Times New Roman" panose="02020603050405020304" pitchFamily="18" charset="0"/>
              </a:rPr>
              <a:t>Engineers</a:t>
            </a:r>
            <a:r>
              <a:rPr lang="es-MX" sz="1800" dirty="0">
                <a:latin typeface="+mj-lt"/>
                <a:ea typeface="Calibri" panose="020F0502020204030204" pitchFamily="34" charset="0"/>
                <a:cs typeface="Times New Roman" panose="02020603050405020304" pitchFamily="18" charset="0"/>
              </a:rPr>
              <a:t>), ACM (</a:t>
            </a:r>
            <a:r>
              <a:rPr lang="es-MX" sz="1800" dirty="0" err="1">
                <a:latin typeface="+mj-lt"/>
                <a:ea typeface="Calibri" panose="020F0502020204030204" pitchFamily="34" charset="0"/>
                <a:cs typeface="Times New Roman" panose="02020603050405020304" pitchFamily="18" charset="0"/>
              </a:rPr>
              <a:t>Association</a:t>
            </a:r>
            <a:r>
              <a:rPr lang="es-MX" sz="1800" dirty="0">
                <a:latin typeface="+mj-lt"/>
                <a:ea typeface="Calibri" panose="020F0502020204030204" pitchFamily="34" charset="0"/>
                <a:cs typeface="Times New Roman" panose="02020603050405020304" pitchFamily="18" charset="0"/>
              </a:rPr>
              <a:t> </a:t>
            </a:r>
            <a:r>
              <a:rPr lang="es-MX" sz="1800" dirty="0" err="1">
                <a:latin typeface="+mj-lt"/>
                <a:ea typeface="Calibri" panose="020F0502020204030204" pitchFamily="34" charset="0"/>
                <a:cs typeface="Times New Roman" panose="02020603050405020304" pitchFamily="18" charset="0"/>
              </a:rPr>
              <a:t>for</a:t>
            </a:r>
            <a:r>
              <a:rPr lang="es-MX" sz="1800" dirty="0">
                <a:latin typeface="+mj-lt"/>
                <a:ea typeface="Calibri" panose="020F0502020204030204" pitchFamily="34" charset="0"/>
                <a:cs typeface="Times New Roman" panose="02020603050405020304" pitchFamily="18" charset="0"/>
              </a:rPr>
              <a:t> Computing </a:t>
            </a:r>
            <a:r>
              <a:rPr lang="es-MX" sz="1800" dirty="0" err="1">
                <a:latin typeface="+mj-lt"/>
                <a:ea typeface="Calibri" panose="020F0502020204030204" pitchFamily="34" charset="0"/>
                <a:cs typeface="Times New Roman" panose="02020603050405020304" pitchFamily="18" charset="0"/>
              </a:rPr>
              <a:t>Machinery</a:t>
            </a:r>
            <a:r>
              <a:rPr lang="es-MX" sz="1800" dirty="0" smtClean="0">
                <a:latin typeface="+mj-lt"/>
                <a:ea typeface="Calibri" panose="020F0502020204030204" pitchFamily="34" charset="0"/>
                <a:cs typeface="Times New Roman" panose="02020603050405020304" pitchFamily="18" charset="0"/>
              </a:rPr>
              <a:t>).</a:t>
            </a:r>
          </a:p>
          <a:p>
            <a:pPr algn="just"/>
            <a:endParaRPr lang="es-MX" sz="1800" dirty="0">
              <a:latin typeface="+mj-lt"/>
              <a:ea typeface="Calibri" panose="020F0502020204030204" pitchFamily="34" charset="0"/>
              <a:cs typeface="Times New Roman" panose="02020603050405020304" pitchFamily="18" charset="0"/>
            </a:endParaRPr>
          </a:p>
          <a:p>
            <a:pPr algn="just"/>
            <a:r>
              <a:rPr lang="es-MX" sz="1800" dirty="0" smtClean="0">
                <a:latin typeface="+mj-lt"/>
                <a:ea typeface="Calibri" panose="020F0502020204030204" pitchFamily="34" charset="0"/>
                <a:cs typeface="Times New Roman" panose="02020603050405020304" pitchFamily="18" charset="0"/>
              </a:rPr>
              <a:t>Por </a:t>
            </a:r>
            <a:r>
              <a:rPr lang="es-MX" sz="1800" dirty="0">
                <a:latin typeface="+mj-lt"/>
                <a:ea typeface="Calibri" panose="020F0502020204030204" pitchFamily="34" charset="0"/>
                <a:cs typeface="Times New Roman" panose="02020603050405020304" pitchFamily="18" charset="0"/>
              </a:rPr>
              <a:t>su parte, el DTPD cuenta con un alto número de profesores que son pares evaluadores del Consejo Mexicano para la Acreditación de Programas de Diseño (COMAPROD) (Antonio Rivera, Abraham Lepe, Luis Rodríguez, Raúl Torres Maya, Román Esqueda, Octavio Mercado)</a:t>
            </a:r>
          </a:p>
          <a:p>
            <a:pPr algn="just"/>
            <a:r>
              <a:rPr lang="es-MX" sz="1800" dirty="0">
                <a:latin typeface="+mj-lt"/>
                <a:ea typeface="Calibri" panose="020F0502020204030204" pitchFamily="34" charset="0"/>
                <a:cs typeface="Times New Roman" panose="02020603050405020304" pitchFamily="18" charset="0"/>
              </a:rPr>
              <a:t> </a:t>
            </a:r>
          </a:p>
          <a:p>
            <a:pPr lvl="0" algn="just">
              <a:lnSpc>
                <a:spcPct val="107000"/>
              </a:lnSpc>
              <a:spcAft>
                <a:spcPts val="800"/>
              </a:spcAft>
            </a:pPr>
            <a:r>
              <a:rPr lang="es-MX" sz="1800" dirty="0">
                <a:latin typeface="+mj-lt"/>
                <a:ea typeface="Calibri" panose="020F0502020204030204" pitchFamily="34" charset="0"/>
                <a:cs typeface="Times New Roman" panose="02020603050405020304" pitchFamily="18" charset="0"/>
              </a:rPr>
              <a:t>Ya sea vinculados a los Cuerpos Académicos o de manera independiente, se han registrado en Consejo Divisional</a:t>
            </a:r>
            <a:r>
              <a:rPr lang="es-ES" sz="1800" dirty="0">
                <a:latin typeface="+mj-lt"/>
                <a:ea typeface="Calibri" panose="020F0502020204030204" pitchFamily="34" charset="0"/>
                <a:cs typeface="Times New Roman" panose="02020603050405020304" pitchFamily="18" charset="0"/>
              </a:rPr>
              <a:t>, entre 2005 y 2017, 85 Proyectos de Investigación, 27 individuales y 58 colectivos, 50 departamentales y 35 interdepartamentales</a:t>
            </a:r>
            <a:r>
              <a:rPr lang="es-ES" sz="1800" dirty="0" smtClean="0">
                <a:latin typeface="+mj-lt"/>
                <a:ea typeface="Calibri" panose="020F0502020204030204" pitchFamily="34" charset="0"/>
                <a:cs typeface="Times New Roman" panose="02020603050405020304" pitchFamily="18" charset="0"/>
              </a:rPr>
              <a:t>.</a:t>
            </a:r>
            <a:r>
              <a:rPr lang="es-MX" sz="1800" dirty="0">
                <a:latin typeface="Calibri Light" panose="020F0302020204030204"/>
              </a:rPr>
              <a:t> </a:t>
            </a:r>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839823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10228" y="486491"/>
            <a:ext cx="10451939" cy="5433795"/>
          </a:xfrm>
          <a:prstGeom prst="rect">
            <a:avLst/>
          </a:prstGeom>
        </p:spPr>
        <p:txBody>
          <a:bodyPr wrap="square">
            <a:spAutoFit/>
          </a:bodyPr>
          <a:lstStyle/>
          <a:p>
            <a:pPr algn="just">
              <a:spcAft>
                <a:spcPts val="800"/>
              </a:spcAft>
            </a:pPr>
            <a:r>
              <a:rPr lang="es-ES" sz="1800" dirty="0" smtClean="0">
                <a:latin typeface="+mj-lt"/>
                <a:ea typeface="Calibri" panose="020F0502020204030204" pitchFamily="34" charset="0"/>
                <a:cs typeface="Times New Roman" panose="02020603050405020304" pitchFamily="18" charset="0"/>
              </a:rPr>
              <a:t>Los proyectos registrados, podrían establecer </a:t>
            </a:r>
            <a:r>
              <a:rPr lang="es-ES" sz="1800" dirty="0">
                <a:latin typeface="+mj-lt"/>
                <a:ea typeface="Calibri" panose="020F0502020204030204" pitchFamily="34" charset="0"/>
                <a:cs typeface="Times New Roman" panose="02020603050405020304" pitchFamily="18" charset="0"/>
              </a:rPr>
              <a:t>la siguiente relación (no excluyente, en tanto los proyectos contienen una o más de estas temáticas): </a:t>
            </a:r>
            <a:endParaRPr lang="es-MX" sz="1800" dirty="0">
              <a:latin typeface="+mj-lt"/>
              <a:ea typeface="Calibri" panose="020F0502020204030204" pitchFamily="34" charset="0"/>
              <a:cs typeface="Times New Roman" panose="02020603050405020304" pitchFamily="18" charset="0"/>
            </a:endParaRPr>
          </a:p>
          <a:p>
            <a:pPr marL="809625" indent="-358775">
              <a:lnSpc>
                <a:spcPct val="107000"/>
              </a:lnSpc>
              <a:spcAft>
                <a:spcPts val="800"/>
              </a:spcAft>
              <a:buFont typeface="Wingdings" panose="05000000000000000000" pitchFamily="2" charset="2"/>
              <a:buChar char=""/>
            </a:pPr>
            <a:r>
              <a:rPr lang="es-ES" sz="1800" dirty="0">
                <a:latin typeface="+mj-lt"/>
                <a:ea typeface="Calibri" panose="020F0502020204030204" pitchFamily="34" charset="0"/>
                <a:cs typeface="Times New Roman" panose="02020603050405020304" pitchFamily="18" charset="0"/>
              </a:rPr>
              <a:t>20 Proyectos vinculados con desarrollo tecnológico e innovación</a:t>
            </a:r>
            <a:endParaRPr lang="es-MX" sz="1800" dirty="0">
              <a:latin typeface="+mj-lt"/>
              <a:ea typeface="Calibri" panose="020F0502020204030204" pitchFamily="34" charset="0"/>
              <a:cs typeface="Times New Roman" panose="02020603050405020304" pitchFamily="18" charset="0"/>
            </a:endParaRPr>
          </a:p>
          <a:p>
            <a:pPr marL="809625" indent="-358775">
              <a:lnSpc>
                <a:spcPct val="107000"/>
              </a:lnSpc>
              <a:spcAft>
                <a:spcPts val="800"/>
              </a:spcAft>
              <a:buFont typeface="Wingdings" panose="05000000000000000000" pitchFamily="2" charset="2"/>
              <a:buChar char=""/>
            </a:pPr>
            <a:r>
              <a:rPr lang="es-ES" sz="1800" dirty="0">
                <a:latin typeface="+mj-lt"/>
                <a:ea typeface="Calibri" panose="020F0502020204030204" pitchFamily="34" charset="0"/>
                <a:cs typeface="Times New Roman" panose="02020603050405020304" pitchFamily="18" charset="0"/>
              </a:rPr>
              <a:t>19 Proyectos vinculados con problemas sociales</a:t>
            </a:r>
            <a:endParaRPr lang="es-MX" sz="1800" dirty="0">
              <a:latin typeface="+mj-lt"/>
              <a:ea typeface="Calibri" panose="020F0502020204030204" pitchFamily="34" charset="0"/>
              <a:cs typeface="Times New Roman" panose="02020603050405020304" pitchFamily="18" charset="0"/>
            </a:endParaRPr>
          </a:p>
          <a:p>
            <a:pPr marL="809625" indent="-358775">
              <a:lnSpc>
                <a:spcPct val="107000"/>
              </a:lnSpc>
              <a:spcAft>
                <a:spcPts val="800"/>
              </a:spcAft>
              <a:buFont typeface="Wingdings" panose="05000000000000000000" pitchFamily="2" charset="2"/>
              <a:buChar char=""/>
            </a:pPr>
            <a:r>
              <a:rPr lang="es-ES" sz="1800" dirty="0">
                <a:latin typeface="+mj-lt"/>
                <a:ea typeface="Calibri" panose="020F0502020204030204" pitchFamily="34" charset="0"/>
                <a:cs typeface="Times New Roman" panose="02020603050405020304" pitchFamily="18" charset="0"/>
              </a:rPr>
              <a:t>13 Proyectos vinculados con educación</a:t>
            </a:r>
            <a:endParaRPr lang="es-MX" sz="1800" dirty="0">
              <a:latin typeface="+mj-lt"/>
              <a:ea typeface="Calibri" panose="020F0502020204030204" pitchFamily="34" charset="0"/>
              <a:cs typeface="Times New Roman" panose="02020603050405020304" pitchFamily="18" charset="0"/>
            </a:endParaRPr>
          </a:p>
          <a:p>
            <a:pPr marL="809625" indent="-358775">
              <a:lnSpc>
                <a:spcPct val="107000"/>
              </a:lnSpc>
              <a:spcAft>
                <a:spcPts val="800"/>
              </a:spcAft>
              <a:buFont typeface="Wingdings" panose="05000000000000000000" pitchFamily="2" charset="2"/>
              <a:buChar char=""/>
            </a:pPr>
            <a:r>
              <a:rPr lang="es-ES" sz="1800" dirty="0">
                <a:latin typeface="+mj-lt"/>
                <a:ea typeface="Calibri" panose="020F0502020204030204" pitchFamily="34" charset="0"/>
                <a:cs typeface="Times New Roman" panose="02020603050405020304" pitchFamily="18" charset="0"/>
              </a:rPr>
              <a:t>12 Proyectos que buscan el fortalecimiento disciplinar en alguno de los departamentos</a:t>
            </a:r>
            <a:endParaRPr lang="es-MX" sz="1800" dirty="0">
              <a:latin typeface="+mj-lt"/>
              <a:ea typeface="Calibri" panose="020F0502020204030204" pitchFamily="34" charset="0"/>
              <a:cs typeface="Times New Roman" panose="02020603050405020304" pitchFamily="18" charset="0"/>
            </a:endParaRPr>
          </a:p>
          <a:p>
            <a:pPr marL="809625" indent="-358775">
              <a:lnSpc>
                <a:spcPct val="107000"/>
              </a:lnSpc>
              <a:spcAft>
                <a:spcPts val="800"/>
              </a:spcAft>
              <a:buFont typeface="Wingdings" panose="05000000000000000000" pitchFamily="2" charset="2"/>
              <a:buChar char=""/>
            </a:pPr>
            <a:r>
              <a:rPr lang="es-ES" sz="1800" dirty="0">
                <a:latin typeface="+mj-lt"/>
                <a:ea typeface="Calibri" panose="020F0502020204030204" pitchFamily="34" charset="0"/>
                <a:cs typeface="Times New Roman" panose="02020603050405020304" pitchFamily="18" charset="0"/>
              </a:rPr>
              <a:t>8 Proyectos relacionados con medio ambiente</a:t>
            </a:r>
            <a:endParaRPr lang="es-MX" sz="1800" dirty="0">
              <a:latin typeface="+mj-lt"/>
              <a:ea typeface="Calibri" panose="020F0502020204030204" pitchFamily="34" charset="0"/>
              <a:cs typeface="Times New Roman" panose="02020603050405020304" pitchFamily="18" charset="0"/>
            </a:endParaRPr>
          </a:p>
          <a:p>
            <a:pPr marL="809625" indent="-358775">
              <a:lnSpc>
                <a:spcPct val="107000"/>
              </a:lnSpc>
              <a:spcAft>
                <a:spcPts val="800"/>
              </a:spcAft>
              <a:buFont typeface="Wingdings" panose="05000000000000000000" pitchFamily="2" charset="2"/>
              <a:buChar char=""/>
            </a:pPr>
            <a:r>
              <a:rPr lang="es-ES" sz="1800" dirty="0">
                <a:latin typeface="+mj-lt"/>
                <a:ea typeface="Calibri" panose="020F0502020204030204" pitchFamily="34" charset="0"/>
                <a:cs typeface="Times New Roman" panose="02020603050405020304" pitchFamily="18" charset="0"/>
              </a:rPr>
              <a:t>6 Proyectos relacionados con medios masivos de comunicación</a:t>
            </a:r>
            <a:endParaRPr lang="es-MX" sz="1800" dirty="0">
              <a:latin typeface="+mj-lt"/>
              <a:ea typeface="Calibri" panose="020F0502020204030204" pitchFamily="34" charset="0"/>
              <a:cs typeface="Times New Roman" panose="02020603050405020304" pitchFamily="18" charset="0"/>
            </a:endParaRPr>
          </a:p>
          <a:p>
            <a:pPr marL="809625" indent="-358775">
              <a:lnSpc>
                <a:spcPct val="107000"/>
              </a:lnSpc>
              <a:spcAft>
                <a:spcPts val="800"/>
              </a:spcAft>
              <a:buFont typeface="Wingdings" panose="05000000000000000000" pitchFamily="2" charset="2"/>
              <a:buChar char=""/>
            </a:pPr>
            <a:r>
              <a:rPr lang="es-ES" sz="1800" dirty="0">
                <a:latin typeface="+mj-lt"/>
                <a:ea typeface="Calibri" panose="020F0502020204030204" pitchFamily="34" charset="0"/>
                <a:cs typeface="Times New Roman" panose="02020603050405020304" pitchFamily="18" charset="0"/>
              </a:rPr>
              <a:t>5 Proyectos relacionados con necesidades del entorno</a:t>
            </a:r>
            <a:endParaRPr lang="es-MX" sz="1800" dirty="0">
              <a:latin typeface="+mj-lt"/>
              <a:ea typeface="Calibri" panose="020F0502020204030204" pitchFamily="34" charset="0"/>
              <a:cs typeface="Times New Roman" panose="02020603050405020304" pitchFamily="18" charset="0"/>
            </a:endParaRPr>
          </a:p>
          <a:p>
            <a:pPr marL="809625" indent="-358775">
              <a:lnSpc>
                <a:spcPct val="107000"/>
              </a:lnSpc>
              <a:spcAft>
                <a:spcPts val="800"/>
              </a:spcAft>
              <a:buFont typeface="Wingdings" panose="05000000000000000000" pitchFamily="2" charset="2"/>
              <a:buChar char=""/>
            </a:pPr>
            <a:r>
              <a:rPr lang="es-ES" sz="1800" dirty="0">
                <a:latin typeface="+mj-lt"/>
                <a:ea typeface="Calibri" panose="020F0502020204030204" pitchFamily="34" charset="0"/>
                <a:cs typeface="Times New Roman" panose="02020603050405020304" pitchFamily="18" charset="0"/>
              </a:rPr>
              <a:t>6 Proyectos relacionados con política</a:t>
            </a:r>
            <a:endParaRPr lang="es-MX" sz="1800" dirty="0">
              <a:latin typeface="+mj-lt"/>
              <a:ea typeface="Calibri" panose="020F0502020204030204" pitchFamily="34" charset="0"/>
              <a:cs typeface="Times New Roman" panose="02020603050405020304" pitchFamily="18" charset="0"/>
            </a:endParaRPr>
          </a:p>
          <a:p>
            <a:pPr marL="809625" indent="-358775">
              <a:lnSpc>
                <a:spcPct val="107000"/>
              </a:lnSpc>
              <a:spcAft>
                <a:spcPts val="800"/>
              </a:spcAft>
              <a:buFont typeface="Wingdings" panose="05000000000000000000" pitchFamily="2" charset="2"/>
              <a:buChar char=""/>
            </a:pPr>
            <a:r>
              <a:rPr lang="es-ES" sz="1800" dirty="0">
                <a:latin typeface="+mj-lt"/>
                <a:ea typeface="Calibri" panose="020F0502020204030204" pitchFamily="34" charset="0"/>
                <a:cs typeface="Times New Roman" panose="02020603050405020304" pitchFamily="18" charset="0"/>
              </a:rPr>
              <a:t>5 Proyectos relacionados con cultura digital</a:t>
            </a:r>
            <a:endParaRPr lang="es-MX" sz="1800" dirty="0">
              <a:latin typeface="+mj-lt"/>
              <a:ea typeface="Calibri" panose="020F0502020204030204" pitchFamily="34" charset="0"/>
              <a:cs typeface="Times New Roman" panose="02020603050405020304" pitchFamily="18" charset="0"/>
            </a:endParaRPr>
          </a:p>
          <a:p>
            <a:pPr marL="809625" indent="-358775">
              <a:lnSpc>
                <a:spcPct val="107000"/>
              </a:lnSpc>
              <a:spcAft>
                <a:spcPts val="800"/>
              </a:spcAft>
              <a:buFont typeface="Wingdings" panose="05000000000000000000" pitchFamily="2" charset="2"/>
              <a:buChar char=""/>
            </a:pPr>
            <a:r>
              <a:rPr lang="es-ES" sz="1800" dirty="0">
                <a:latin typeface="+mj-lt"/>
                <a:ea typeface="Calibri" panose="020F0502020204030204" pitchFamily="34" charset="0"/>
                <a:cs typeface="Times New Roman" panose="02020603050405020304" pitchFamily="18" charset="0"/>
              </a:rPr>
              <a:t>4 Proyectos relacionados con divulgación</a:t>
            </a:r>
            <a:endParaRPr lang="es-MX" sz="1800" dirty="0">
              <a:latin typeface="+mj-lt"/>
              <a:ea typeface="Calibri" panose="020F0502020204030204" pitchFamily="34" charset="0"/>
              <a:cs typeface="Times New Roman" panose="02020603050405020304" pitchFamily="18" charset="0"/>
            </a:endParaRPr>
          </a:p>
          <a:p>
            <a:pPr marL="809625" indent="-358775">
              <a:lnSpc>
                <a:spcPct val="107000"/>
              </a:lnSpc>
              <a:spcAft>
                <a:spcPts val="800"/>
              </a:spcAft>
              <a:buFont typeface="Wingdings" panose="05000000000000000000" pitchFamily="2" charset="2"/>
              <a:buChar char=""/>
            </a:pPr>
            <a:r>
              <a:rPr lang="es-ES" sz="1800" dirty="0">
                <a:latin typeface="+mj-lt"/>
                <a:ea typeface="Calibri" panose="020F0502020204030204" pitchFamily="34" charset="0"/>
                <a:cs typeface="Times New Roman" panose="02020603050405020304" pitchFamily="18" charset="0"/>
              </a:rPr>
              <a:t>4 Proyectos relacionados con imagen</a:t>
            </a:r>
            <a:endParaRPr lang="es-MX" sz="1800" dirty="0">
              <a:latin typeface="+mj-lt"/>
              <a:ea typeface="Calibri" panose="020F0502020204030204" pitchFamily="34" charset="0"/>
              <a:cs typeface="Times New Roman" panose="02020603050405020304" pitchFamily="18" charset="0"/>
            </a:endParaRPr>
          </a:p>
          <a:p>
            <a:pPr marL="809625" indent="-358775">
              <a:lnSpc>
                <a:spcPct val="107000"/>
              </a:lnSpc>
              <a:spcAft>
                <a:spcPts val="800"/>
              </a:spcAft>
              <a:buFont typeface="Wingdings" panose="05000000000000000000" pitchFamily="2" charset="2"/>
              <a:buChar char=""/>
            </a:pPr>
            <a:r>
              <a:rPr lang="es-ES" sz="1800" dirty="0">
                <a:latin typeface="+mj-lt"/>
                <a:ea typeface="Calibri" panose="020F0502020204030204" pitchFamily="34" charset="0"/>
                <a:cs typeface="Times New Roman" panose="02020603050405020304" pitchFamily="18" charset="0"/>
              </a:rPr>
              <a:t>4 Proyectos relacionados con lenguaje</a:t>
            </a:r>
            <a:endParaRPr lang="es-MX" sz="1800" dirty="0">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66648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960698" y="529131"/>
            <a:ext cx="10544537" cy="4773423"/>
          </a:xfrm>
          <a:prstGeom prst="rect">
            <a:avLst/>
          </a:prstGeom>
        </p:spPr>
        <p:txBody>
          <a:bodyPr wrap="square">
            <a:spAutoFit/>
          </a:bodyPr>
          <a:lstStyle/>
          <a:p>
            <a:pPr>
              <a:lnSpc>
                <a:spcPct val="107000"/>
              </a:lnSpc>
              <a:spcAft>
                <a:spcPts val="800"/>
              </a:spcAft>
            </a:pPr>
            <a:r>
              <a:rPr lang="es-MX" sz="2400" b="1" dirty="0" smtClean="0">
                <a:latin typeface="+mj-lt"/>
                <a:ea typeface="Calibri" panose="020F0502020204030204" pitchFamily="34" charset="0"/>
                <a:cs typeface="Times New Roman" panose="02020603050405020304" pitchFamily="18" charset="0"/>
              </a:rPr>
              <a:t>Ciencias Naturales e Ingeniería</a:t>
            </a:r>
          </a:p>
          <a:p>
            <a:pPr algn="ctr">
              <a:lnSpc>
                <a:spcPct val="107000"/>
              </a:lnSpc>
              <a:spcAft>
                <a:spcPts val="800"/>
              </a:spcAft>
            </a:pPr>
            <a:r>
              <a:rPr lang="es-MX" sz="1800" b="1" dirty="0" smtClean="0">
                <a:latin typeface="+mj-lt"/>
                <a:ea typeface="Calibri" panose="020F0502020204030204" pitchFamily="34" charset="0"/>
                <a:cs typeface="Times New Roman" panose="02020603050405020304" pitchFamily="18" charset="0"/>
              </a:rPr>
              <a:t>Cuerpos Académicos</a:t>
            </a:r>
          </a:p>
          <a:p>
            <a:pPr algn="ctr">
              <a:lnSpc>
                <a:spcPct val="107000"/>
              </a:lnSpc>
              <a:spcAft>
                <a:spcPts val="800"/>
              </a:spcAft>
            </a:pPr>
            <a:r>
              <a:rPr lang="es-MX" sz="1800" b="1" dirty="0" smtClean="0">
                <a:latin typeface="+mj-lt"/>
                <a:ea typeface="Calibri" panose="020F0502020204030204" pitchFamily="34" charset="0"/>
                <a:cs typeface="Times New Roman" panose="02020603050405020304" pitchFamily="18" charset="0"/>
              </a:rPr>
              <a:t>Departamento </a:t>
            </a:r>
            <a:r>
              <a:rPr lang="es-MX" sz="1800" b="1" dirty="0">
                <a:latin typeface="+mj-lt"/>
                <a:ea typeface="Calibri" panose="020F0502020204030204" pitchFamily="34" charset="0"/>
                <a:cs typeface="Times New Roman" panose="02020603050405020304" pitchFamily="18" charset="0"/>
              </a:rPr>
              <a:t>de Ciencias Naturales</a:t>
            </a:r>
          </a:p>
          <a:p>
            <a:pPr>
              <a:lnSpc>
                <a:spcPct val="107000"/>
              </a:lnSpc>
              <a:spcAft>
                <a:spcPts val="800"/>
              </a:spcAft>
            </a:pPr>
            <a:endParaRPr lang="es-MX" sz="1800" b="1" dirty="0" smtClean="0">
              <a:latin typeface="+mj-lt"/>
              <a:ea typeface="Calibri" panose="020F0502020204030204" pitchFamily="34" charset="0"/>
              <a:cs typeface="Times New Roman" panose="02020603050405020304" pitchFamily="18" charset="0"/>
            </a:endParaRPr>
          </a:p>
          <a:p>
            <a:pPr>
              <a:lnSpc>
                <a:spcPct val="107000"/>
              </a:lnSpc>
              <a:spcAft>
                <a:spcPts val="800"/>
              </a:spcAft>
            </a:pPr>
            <a:r>
              <a:rPr lang="es-MX" sz="1800" b="1" dirty="0" smtClean="0">
                <a:latin typeface="+mj-lt"/>
                <a:ea typeface="Calibri" panose="020F0502020204030204" pitchFamily="34" charset="0"/>
                <a:cs typeface="Times New Roman" panose="02020603050405020304" pitchFamily="18" charset="0"/>
              </a:rPr>
              <a:t>Estudios </a:t>
            </a:r>
            <a:r>
              <a:rPr lang="es-MX" sz="1800" b="1" dirty="0">
                <a:latin typeface="+mj-lt"/>
                <a:ea typeface="Calibri" panose="020F0502020204030204" pitchFamily="34" charset="0"/>
                <a:cs typeface="Times New Roman" panose="02020603050405020304" pitchFamily="18" charset="0"/>
              </a:rPr>
              <a:t>Moleculares de Sistemas </a:t>
            </a:r>
            <a:r>
              <a:rPr lang="es-MX" sz="1800" b="1" dirty="0" smtClean="0">
                <a:latin typeface="+mj-lt"/>
                <a:ea typeface="Calibri" panose="020F0502020204030204" pitchFamily="34" charset="0"/>
                <a:cs typeface="Times New Roman" panose="02020603050405020304" pitchFamily="18" charset="0"/>
              </a:rPr>
              <a:t>Biológicos. </a:t>
            </a:r>
            <a:r>
              <a:rPr lang="es-MX" sz="1800" dirty="0" smtClean="0">
                <a:latin typeface="+mj-lt"/>
                <a:ea typeface="Calibri" panose="020F0502020204030204" pitchFamily="34" charset="0"/>
                <a:cs typeface="Times New Roman" panose="02020603050405020304" pitchFamily="18" charset="0"/>
              </a:rPr>
              <a:t>En consolidación.</a:t>
            </a:r>
            <a:endParaRPr lang="es-MX" sz="1800" dirty="0">
              <a:latin typeface="+mj-lt"/>
              <a:ea typeface="Calibri" panose="020F0502020204030204" pitchFamily="34" charset="0"/>
              <a:cs typeface="Times New Roman" panose="02020603050405020304" pitchFamily="18" charset="0"/>
            </a:endParaRPr>
          </a:p>
          <a:p>
            <a:pPr>
              <a:lnSpc>
                <a:spcPct val="107000"/>
              </a:lnSpc>
              <a:spcAft>
                <a:spcPts val="800"/>
              </a:spcAft>
            </a:pPr>
            <a:r>
              <a:rPr lang="es-MX" sz="1800" dirty="0" smtClean="0">
                <a:latin typeface="+mj-lt"/>
                <a:ea typeface="Calibri" panose="020F0502020204030204" pitchFamily="34" charset="0"/>
                <a:cs typeface="Times New Roman" panose="02020603050405020304" pitchFamily="18" charset="0"/>
              </a:rPr>
              <a:t>Conformado por </a:t>
            </a:r>
            <a:r>
              <a:rPr lang="es-MX" sz="1800" dirty="0">
                <a:latin typeface="+mj-lt"/>
                <a:ea typeface="Calibri" panose="020F0502020204030204" pitchFamily="34" charset="0"/>
                <a:cs typeface="Times New Roman" panose="02020603050405020304" pitchFamily="18" charset="0"/>
              </a:rPr>
              <a:t>Hugo Nájera Peña, Mariana </a:t>
            </a:r>
            <a:r>
              <a:rPr lang="es-MX" sz="1800" dirty="0" err="1">
                <a:latin typeface="+mj-lt"/>
                <a:ea typeface="Calibri" panose="020F0502020204030204" pitchFamily="34" charset="0"/>
                <a:cs typeface="Times New Roman" panose="02020603050405020304" pitchFamily="18" charset="0"/>
              </a:rPr>
              <a:t>Peimbert</a:t>
            </a:r>
            <a:r>
              <a:rPr lang="es-MX" sz="1800" dirty="0">
                <a:latin typeface="+mj-lt"/>
                <a:ea typeface="Calibri" panose="020F0502020204030204" pitchFamily="34" charset="0"/>
                <a:cs typeface="Times New Roman" panose="02020603050405020304" pitchFamily="18" charset="0"/>
              </a:rPr>
              <a:t> Torres, Arturo Rojo Domínguez y Edgar Vázquez Contreras.</a:t>
            </a:r>
          </a:p>
          <a:p>
            <a:pPr>
              <a:lnSpc>
                <a:spcPct val="107000"/>
              </a:lnSpc>
              <a:spcAft>
                <a:spcPts val="800"/>
              </a:spcAft>
            </a:pPr>
            <a:r>
              <a:rPr lang="es-MX" sz="1800" b="1" dirty="0">
                <a:latin typeface="+mj-lt"/>
                <a:ea typeface="Calibri" panose="020F0502020204030204" pitchFamily="34" charset="0"/>
                <a:cs typeface="Times New Roman" panose="02020603050405020304" pitchFamily="18" charset="0"/>
              </a:rPr>
              <a:t>LGAC:</a:t>
            </a:r>
          </a:p>
          <a:p>
            <a:pPr>
              <a:lnSpc>
                <a:spcPct val="107000"/>
              </a:lnSpc>
              <a:spcAft>
                <a:spcPts val="800"/>
              </a:spcAft>
            </a:pPr>
            <a:r>
              <a:rPr lang="es-MX" sz="1800" dirty="0">
                <a:latin typeface="+mj-lt"/>
                <a:ea typeface="Calibri" panose="020F0502020204030204" pitchFamily="34" charset="0"/>
                <a:cs typeface="Times New Roman" panose="02020603050405020304" pitchFamily="18" charset="0"/>
              </a:rPr>
              <a:t>1. Estructura y Reconocimiento Molecular en Proteínas (ERMP). </a:t>
            </a:r>
          </a:p>
          <a:p>
            <a:pPr>
              <a:lnSpc>
                <a:spcPct val="107000"/>
              </a:lnSpc>
              <a:spcAft>
                <a:spcPts val="800"/>
              </a:spcAft>
            </a:pPr>
            <a:r>
              <a:rPr lang="es-MX" sz="1800" dirty="0">
                <a:latin typeface="+mj-lt"/>
                <a:ea typeface="Calibri" panose="020F0502020204030204" pitchFamily="34" charset="0"/>
                <a:cs typeface="Times New Roman" panose="02020603050405020304" pitchFamily="18" charset="0"/>
              </a:rPr>
              <a:t>2. Síntesis y Caracterización de Compuestos </a:t>
            </a:r>
            <a:r>
              <a:rPr lang="es-MX" sz="1800" dirty="0" err="1">
                <a:latin typeface="+mj-lt"/>
                <a:ea typeface="Calibri" panose="020F0502020204030204" pitchFamily="34" charset="0"/>
                <a:cs typeface="Times New Roman" panose="02020603050405020304" pitchFamily="18" charset="0"/>
              </a:rPr>
              <a:t>Bioactivos</a:t>
            </a:r>
            <a:r>
              <a:rPr lang="es-MX" sz="1800" dirty="0">
                <a:latin typeface="+mj-lt"/>
                <a:ea typeface="Calibri" panose="020F0502020204030204" pitchFamily="34" charset="0"/>
                <a:cs typeface="Times New Roman" panose="02020603050405020304" pitchFamily="18" charset="0"/>
              </a:rPr>
              <a:t> (SCCB).</a:t>
            </a:r>
          </a:p>
          <a:p>
            <a:pPr>
              <a:lnSpc>
                <a:spcPct val="107000"/>
              </a:lnSpc>
              <a:spcAft>
                <a:spcPts val="800"/>
              </a:spcAft>
            </a:pPr>
            <a:r>
              <a:rPr lang="es-MX" sz="1800" dirty="0">
                <a:latin typeface="+mj-lt"/>
                <a:ea typeface="Calibri" panose="020F0502020204030204" pitchFamily="34" charset="0"/>
                <a:cs typeface="Times New Roman" panose="02020603050405020304" pitchFamily="18" charset="0"/>
              </a:rPr>
              <a:t>3. Análisis computacional de biomoléculas (ACB). </a:t>
            </a:r>
          </a:p>
          <a:p>
            <a:pPr>
              <a:lnSpc>
                <a:spcPct val="107000"/>
              </a:lnSpc>
              <a:spcAft>
                <a:spcPts val="800"/>
              </a:spcAft>
            </a:pPr>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21622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72272" y="462987"/>
            <a:ext cx="9248173" cy="6085256"/>
          </a:xfrm>
          <a:prstGeom prst="rect">
            <a:avLst/>
          </a:prstGeom>
        </p:spPr>
        <p:txBody>
          <a:bodyPr wrap="square">
            <a:spAutoFit/>
          </a:bodyPr>
          <a:lstStyle/>
          <a:p>
            <a:pPr lvl="0">
              <a:spcAft>
                <a:spcPts val="800"/>
              </a:spcAft>
            </a:pPr>
            <a:r>
              <a:rPr lang="es-MX" sz="1800" b="1" dirty="0">
                <a:latin typeface="+mj-lt"/>
                <a:ea typeface="Calibri" panose="020F0502020204030204" pitchFamily="34" charset="0"/>
                <a:cs typeface="Times New Roman" panose="02020603050405020304" pitchFamily="18" charset="0"/>
              </a:rPr>
              <a:t>Fisicoquímica y Diseño </a:t>
            </a:r>
            <a:r>
              <a:rPr lang="es-MX" sz="1800" b="1" dirty="0" smtClean="0">
                <a:latin typeface="+mj-lt"/>
                <a:ea typeface="Calibri" panose="020F0502020204030204" pitchFamily="34" charset="0"/>
                <a:cs typeface="Times New Roman" panose="02020603050405020304" pitchFamily="18" charset="0"/>
              </a:rPr>
              <a:t>Molecular. </a:t>
            </a:r>
            <a:r>
              <a:rPr lang="es-MX" sz="1800" dirty="0" smtClean="0">
                <a:latin typeface="+mj-lt"/>
                <a:ea typeface="Calibri" panose="020F0502020204030204" pitchFamily="34" charset="0"/>
                <a:cs typeface="Times New Roman" panose="02020603050405020304" pitchFamily="18" charset="0"/>
              </a:rPr>
              <a:t>Consolidado</a:t>
            </a:r>
            <a:endParaRPr lang="es-MX" sz="1800" dirty="0">
              <a:latin typeface="+mj-lt"/>
              <a:ea typeface="Calibri" panose="020F0502020204030204" pitchFamily="34" charset="0"/>
              <a:cs typeface="Times New Roman" panose="02020603050405020304" pitchFamily="18" charset="0"/>
            </a:endParaRPr>
          </a:p>
          <a:p>
            <a:pPr algn="just">
              <a:spcAft>
                <a:spcPts val="800"/>
              </a:spcAft>
            </a:pPr>
            <a:r>
              <a:rPr lang="es-MX" sz="1800" dirty="0" smtClean="0">
                <a:latin typeface="+mj-lt"/>
                <a:ea typeface="Calibri" panose="020F0502020204030204" pitchFamily="34" charset="0"/>
                <a:cs typeface="Times New Roman" panose="02020603050405020304" pitchFamily="18" charset="0"/>
              </a:rPr>
              <a:t>Integrado </a:t>
            </a:r>
            <a:r>
              <a:rPr lang="es-MX" sz="1800" dirty="0">
                <a:latin typeface="+mj-lt"/>
                <a:ea typeface="Calibri" panose="020F0502020204030204" pitchFamily="34" charset="0"/>
                <a:cs typeface="Times New Roman" panose="02020603050405020304" pitchFamily="18" charset="0"/>
              </a:rPr>
              <a:t>por </a:t>
            </a:r>
            <a:r>
              <a:rPr lang="es-MX" sz="1800" dirty="0" smtClean="0">
                <a:latin typeface="+mj-lt"/>
                <a:ea typeface="Calibri" panose="020F0502020204030204" pitchFamily="34" charset="0"/>
                <a:cs typeface="Times New Roman" panose="02020603050405020304" pitchFamily="18" charset="0"/>
              </a:rPr>
              <a:t>Salomón </a:t>
            </a:r>
            <a:r>
              <a:rPr lang="es-MX" sz="1800" dirty="0">
                <a:latin typeface="+mj-lt"/>
                <a:ea typeface="Calibri" panose="020F0502020204030204" pitchFamily="34" charset="0"/>
                <a:cs typeface="Times New Roman" panose="02020603050405020304" pitchFamily="18" charset="0"/>
              </a:rPr>
              <a:t>de Jesús Alas Guardado, Felipe Aparicio Platas, Perla Yolanda López Camacho, Melchor Martínez Herrera, Gerardo Pérez Hernández, Ernesto Rivera Becerril y Fernando Ramos </a:t>
            </a:r>
            <a:r>
              <a:rPr lang="es-MX" sz="1800" dirty="0" smtClean="0">
                <a:latin typeface="+mj-lt"/>
                <a:ea typeface="Calibri" panose="020F0502020204030204" pitchFamily="34" charset="0"/>
                <a:cs typeface="Times New Roman" panose="02020603050405020304" pitchFamily="18" charset="0"/>
              </a:rPr>
              <a:t>y el </a:t>
            </a:r>
            <a:r>
              <a:rPr lang="es-MX" sz="1800" dirty="0">
                <a:latin typeface="+mj-lt"/>
                <a:ea typeface="Calibri" panose="020F0502020204030204" pitchFamily="34" charset="0"/>
                <a:cs typeface="Times New Roman" panose="02020603050405020304" pitchFamily="18" charset="0"/>
              </a:rPr>
              <a:t>Dr. Hiram Isaac Beltrán Conde de la </a:t>
            </a:r>
            <a:r>
              <a:rPr lang="es-MX" sz="1800" dirty="0" smtClean="0">
                <a:latin typeface="+mj-lt"/>
                <a:ea typeface="Calibri" panose="020F0502020204030204" pitchFamily="34" charset="0"/>
                <a:cs typeface="Times New Roman" panose="02020603050405020304" pitchFamily="18" charset="0"/>
              </a:rPr>
              <a:t>UAM-A</a:t>
            </a:r>
            <a:r>
              <a:rPr lang="es-MX" sz="1800" dirty="0">
                <a:latin typeface="+mj-lt"/>
                <a:ea typeface="Calibri" panose="020F0502020204030204" pitchFamily="34" charset="0"/>
                <a:cs typeface="Times New Roman" panose="02020603050405020304" pitchFamily="18" charset="0"/>
              </a:rPr>
              <a:t>.</a:t>
            </a:r>
          </a:p>
          <a:p>
            <a:pPr>
              <a:spcAft>
                <a:spcPts val="800"/>
              </a:spcAft>
            </a:pPr>
            <a:r>
              <a:rPr lang="es-MX" sz="1800" b="1" dirty="0">
                <a:latin typeface="+mj-lt"/>
                <a:ea typeface="Calibri" panose="020F0502020204030204" pitchFamily="34" charset="0"/>
                <a:cs typeface="Times New Roman" panose="02020603050405020304" pitchFamily="18" charset="0"/>
              </a:rPr>
              <a:t>LGAC:</a:t>
            </a:r>
            <a:endParaRPr lang="es-MX" sz="1800" dirty="0">
              <a:latin typeface="+mj-lt"/>
              <a:ea typeface="Calibri" panose="020F0502020204030204" pitchFamily="34" charset="0"/>
              <a:cs typeface="Times New Roman" panose="02020603050405020304" pitchFamily="18" charset="0"/>
            </a:endParaRPr>
          </a:p>
          <a:p>
            <a:pPr>
              <a:spcAft>
                <a:spcPts val="800"/>
              </a:spcAft>
            </a:pPr>
            <a:r>
              <a:rPr lang="es-MX" sz="1800" dirty="0" smtClean="0">
                <a:latin typeface="+mj-lt"/>
                <a:ea typeface="Calibri" panose="020F0502020204030204" pitchFamily="34" charset="0"/>
                <a:cs typeface="Times New Roman" panose="02020603050405020304" pitchFamily="18" charset="0"/>
              </a:rPr>
              <a:t>1. Síntesis </a:t>
            </a:r>
            <a:r>
              <a:rPr lang="es-MX" sz="1800" dirty="0">
                <a:latin typeface="+mj-lt"/>
                <a:ea typeface="Calibri" panose="020F0502020204030204" pitchFamily="34" charset="0"/>
                <a:cs typeface="Times New Roman" panose="02020603050405020304" pitchFamily="18" charset="0"/>
              </a:rPr>
              <a:t>Molecular.</a:t>
            </a:r>
            <a:br>
              <a:rPr lang="es-MX" sz="1800" dirty="0">
                <a:latin typeface="+mj-lt"/>
                <a:ea typeface="Calibri" panose="020F0502020204030204" pitchFamily="34" charset="0"/>
                <a:cs typeface="Times New Roman" panose="02020603050405020304" pitchFamily="18" charset="0"/>
              </a:rPr>
            </a:br>
            <a:r>
              <a:rPr lang="es-MX" sz="1800" dirty="0">
                <a:latin typeface="+mj-lt"/>
                <a:ea typeface="Calibri" panose="020F0502020204030204" pitchFamily="34" charset="0"/>
                <a:cs typeface="Times New Roman" panose="02020603050405020304" pitchFamily="18" charset="0"/>
              </a:rPr>
              <a:t>2. Fisicoquímica Molecular.</a:t>
            </a:r>
            <a:br>
              <a:rPr lang="es-MX" sz="1800" dirty="0">
                <a:latin typeface="+mj-lt"/>
                <a:ea typeface="Calibri" panose="020F0502020204030204" pitchFamily="34" charset="0"/>
                <a:cs typeface="Times New Roman" panose="02020603050405020304" pitchFamily="18" charset="0"/>
              </a:rPr>
            </a:br>
            <a:r>
              <a:rPr lang="es-MX" sz="1800" dirty="0">
                <a:latin typeface="+mj-lt"/>
                <a:ea typeface="Calibri" panose="020F0502020204030204" pitchFamily="34" charset="0"/>
                <a:cs typeface="Times New Roman" panose="02020603050405020304" pitchFamily="18" charset="0"/>
              </a:rPr>
              <a:t>3. Ingeniería Y Diseño Molecular</a:t>
            </a:r>
            <a:r>
              <a:rPr lang="es-MX" sz="1800" dirty="0" smtClean="0">
                <a:latin typeface="+mj-lt"/>
                <a:ea typeface="Calibri" panose="020F0502020204030204" pitchFamily="34" charset="0"/>
                <a:cs typeface="Times New Roman" panose="02020603050405020304" pitchFamily="18" charset="0"/>
              </a:rPr>
              <a:t>.</a:t>
            </a:r>
          </a:p>
          <a:p>
            <a:pPr algn="ctr"/>
            <a:r>
              <a:rPr lang="es-MX" sz="1800" b="1" dirty="0">
                <a:latin typeface="+mj-lt"/>
              </a:rPr>
              <a:t>Departamento de Matemáticas Aplicadas y </a:t>
            </a:r>
            <a:r>
              <a:rPr lang="es-MX" sz="1800" b="1" dirty="0" smtClean="0">
                <a:latin typeface="+mj-lt"/>
              </a:rPr>
              <a:t>Sistemas</a:t>
            </a:r>
          </a:p>
          <a:p>
            <a:pPr algn="ctr"/>
            <a:endParaRPr lang="es-MX" sz="1800" dirty="0">
              <a:latin typeface="+mj-lt"/>
            </a:endParaRPr>
          </a:p>
          <a:p>
            <a:pPr lvl="0"/>
            <a:r>
              <a:rPr lang="es-MX" sz="1800" b="1" dirty="0">
                <a:latin typeface="+mj-lt"/>
              </a:rPr>
              <a:t>Dinámica de Sistemas: Modelado, Análisis y Simulación</a:t>
            </a:r>
            <a:r>
              <a:rPr lang="es-MX" sz="1800" b="1" dirty="0" smtClean="0">
                <a:latin typeface="+mj-lt"/>
              </a:rPr>
              <a:t>. </a:t>
            </a:r>
            <a:r>
              <a:rPr lang="es-MX" sz="1800" dirty="0" smtClean="0">
                <a:latin typeface="+mj-lt"/>
              </a:rPr>
              <a:t>En consolidación</a:t>
            </a:r>
            <a:endParaRPr lang="es-MX" sz="1800" dirty="0">
              <a:latin typeface="+mj-lt"/>
            </a:endParaRPr>
          </a:p>
          <a:p>
            <a:r>
              <a:rPr lang="es-MX" sz="1800" dirty="0" smtClean="0">
                <a:latin typeface="+mj-lt"/>
              </a:rPr>
              <a:t>Integrado por Luis </a:t>
            </a:r>
            <a:r>
              <a:rPr lang="es-MX" sz="1800" dirty="0">
                <a:latin typeface="+mj-lt"/>
              </a:rPr>
              <a:t>Ángel Alarcón </a:t>
            </a:r>
            <a:r>
              <a:rPr lang="es-MX" sz="1800" dirty="0" smtClean="0">
                <a:latin typeface="+mj-lt"/>
              </a:rPr>
              <a:t>Ramos, </a:t>
            </a:r>
            <a:r>
              <a:rPr lang="es-MX" sz="1800" dirty="0">
                <a:latin typeface="+mj-lt"/>
              </a:rPr>
              <a:t>Elsa Báez Juárez, Luis Franco, Ana Laura García </a:t>
            </a:r>
            <a:r>
              <a:rPr lang="es-MX" sz="1800" dirty="0" err="1">
                <a:latin typeface="+mj-lt"/>
              </a:rPr>
              <a:t>Perciante</a:t>
            </a:r>
            <a:r>
              <a:rPr lang="es-MX" sz="1800" dirty="0">
                <a:latin typeface="+mj-lt"/>
              </a:rPr>
              <a:t>, Alma Rosa </a:t>
            </a:r>
            <a:r>
              <a:rPr lang="es-MX" sz="1800" dirty="0" smtClean="0">
                <a:latin typeface="+mj-lt"/>
              </a:rPr>
              <a:t>Méndez </a:t>
            </a:r>
            <a:r>
              <a:rPr lang="es-MX" sz="1800" dirty="0">
                <a:latin typeface="+mj-lt"/>
              </a:rPr>
              <a:t>Rodríguez </a:t>
            </a:r>
            <a:r>
              <a:rPr lang="es-MX" sz="1800" dirty="0" smtClean="0">
                <a:latin typeface="+mj-lt"/>
              </a:rPr>
              <a:t>y Mayra </a:t>
            </a:r>
            <a:r>
              <a:rPr lang="es-MX" sz="1800" dirty="0">
                <a:latin typeface="+mj-lt"/>
              </a:rPr>
              <a:t>Núñez López de la </a:t>
            </a:r>
            <a:r>
              <a:rPr lang="es-MX" sz="1800" dirty="0" smtClean="0">
                <a:latin typeface="+mj-lt"/>
              </a:rPr>
              <a:t>UAM-L</a:t>
            </a:r>
            <a:r>
              <a:rPr lang="es-MX" sz="1800" dirty="0">
                <a:latin typeface="+mj-lt"/>
              </a:rPr>
              <a:t>.</a:t>
            </a:r>
          </a:p>
          <a:p>
            <a:endParaRPr lang="es-MX" sz="1800" b="1" dirty="0" smtClean="0">
              <a:latin typeface="+mj-lt"/>
            </a:endParaRPr>
          </a:p>
          <a:p>
            <a:r>
              <a:rPr lang="es-MX" sz="1800" b="1" dirty="0" smtClean="0">
                <a:latin typeface="+mj-lt"/>
              </a:rPr>
              <a:t>LGAC</a:t>
            </a:r>
            <a:r>
              <a:rPr lang="es-MX" sz="1800" b="1" dirty="0">
                <a:latin typeface="+mj-lt"/>
              </a:rPr>
              <a:t>:</a:t>
            </a:r>
            <a:endParaRPr lang="es-MX" sz="1800" dirty="0">
              <a:latin typeface="+mj-lt"/>
            </a:endParaRPr>
          </a:p>
          <a:p>
            <a:r>
              <a:rPr lang="es-MX" sz="1800" dirty="0">
                <a:latin typeface="+mj-lt"/>
              </a:rPr>
              <a:t>1. Modelado y simulación de sistemas.</a:t>
            </a:r>
            <a:br>
              <a:rPr lang="es-MX" sz="1800" dirty="0">
                <a:latin typeface="+mj-lt"/>
              </a:rPr>
            </a:br>
            <a:r>
              <a:rPr lang="es-MX" sz="1800" dirty="0">
                <a:latin typeface="+mj-lt"/>
              </a:rPr>
              <a:t>2. Teoría cinética, flujos y modelos relacionados.</a:t>
            </a:r>
            <a:br>
              <a:rPr lang="es-MX" sz="1800" dirty="0">
                <a:latin typeface="+mj-lt"/>
              </a:rPr>
            </a:br>
            <a:r>
              <a:rPr lang="es-MX" sz="1800" dirty="0">
                <a:latin typeface="+mj-lt"/>
              </a:rPr>
              <a:t>3. Análisis de sistemas dinámicos.</a:t>
            </a:r>
          </a:p>
          <a:p>
            <a:pPr>
              <a:lnSpc>
                <a:spcPct val="107000"/>
              </a:lnSpc>
              <a:spcAft>
                <a:spcPts val="800"/>
              </a:spcAft>
            </a:pPr>
            <a:endParaRPr lang="es-MX" sz="1800" dirty="0">
              <a:latin typeface="+mj-lt"/>
              <a:ea typeface="Calibri" panose="020F0502020204030204" pitchFamily="34" charset="0"/>
              <a:cs typeface="Times New Roman" panose="02020603050405020304" pitchFamily="18" charset="0"/>
            </a:endParaRPr>
          </a:p>
          <a:p>
            <a:pPr>
              <a:lnSpc>
                <a:spcPct val="107000"/>
              </a:lnSpc>
              <a:spcAft>
                <a:spcPts val="800"/>
              </a:spcAft>
            </a:pPr>
            <a:r>
              <a:rPr lang="es-MX" sz="1200" dirty="0">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670142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95422" y="738706"/>
            <a:ext cx="10255169" cy="4366836"/>
          </a:xfrm>
          <a:prstGeom prst="rect">
            <a:avLst/>
          </a:prstGeom>
        </p:spPr>
        <p:txBody>
          <a:bodyPr wrap="square">
            <a:spAutoFit/>
          </a:bodyPr>
          <a:lstStyle/>
          <a:p>
            <a:pPr lvl="0">
              <a:lnSpc>
                <a:spcPct val="107000"/>
              </a:lnSpc>
              <a:spcAft>
                <a:spcPts val="800"/>
              </a:spcAft>
            </a:pPr>
            <a:r>
              <a:rPr lang="es-MX" sz="1800" b="1" dirty="0" smtClean="0">
                <a:latin typeface="+mj-lt"/>
                <a:ea typeface="Calibri" panose="020F0502020204030204" pitchFamily="34" charset="0"/>
                <a:cs typeface="Times New Roman" panose="02020603050405020304" pitchFamily="18" charset="0"/>
              </a:rPr>
              <a:t>Física-Matemática.</a:t>
            </a:r>
            <a:r>
              <a:rPr lang="es-MX" sz="1800" dirty="0">
                <a:latin typeface="Calibri Light" panose="020F0302020204030204"/>
              </a:rPr>
              <a:t> En consolidación</a:t>
            </a:r>
            <a:r>
              <a:rPr lang="es-MX" sz="1800" b="1" dirty="0" smtClean="0">
                <a:latin typeface="+mj-lt"/>
                <a:ea typeface="Calibri" panose="020F0502020204030204" pitchFamily="34" charset="0"/>
                <a:cs typeface="Times New Roman" panose="02020603050405020304" pitchFamily="18" charset="0"/>
              </a:rPr>
              <a:t> </a:t>
            </a:r>
            <a:endParaRPr lang="es-MX" sz="1800" dirty="0">
              <a:latin typeface="+mj-lt"/>
              <a:ea typeface="Calibri" panose="020F0502020204030204" pitchFamily="34" charset="0"/>
              <a:cs typeface="Times New Roman" panose="02020603050405020304" pitchFamily="18" charset="0"/>
            </a:endParaRPr>
          </a:p>
          <a:p>
            <a:pPr>
              <a:lnSpc>
                <a:spcPct val="107000"/>
              </a:lnSpc>
              <a:spcAft>
                <a:spcPts val="800"/>
              </a:spcAft>
            </a:pPr>
            <a:r>
              <a:rPr lang="es-MX" sz="1800" dirty="0" smtClean="0">
                <a:latin typeface="+mj-lt"/>
                <a:ea typeface="Calibri" panose="020F0502020204030204" pitchFamily="34" charset="0"/>
                <a:cs typeface="Times New Roman" panose="02020603050405020304" pitchFamily="18" charset="0"/>
              </a:rPr>
              <a:t>Integrado por </a:t>
            </a:r>
            <a:r>
              <a:rPr lang="es-MX" sz="1800" dirty="0">
                <a:latin typeface="+mj-lt"/>
                <a:ea typeface="Calibri" panose="020F0502020204030204" pitchFamily="34" charset="0"/>
                <a:cs typeface="Times New Roman" panose="02020603050405020304" pitchFamily="18" charset="0"/>
              </a:rPr>
              <a:t>Sergio Hernández Linares, Juan Manuel Romero </a:t>
            </a:r>
            <a:r>
              <a:rPr lang="es-MX" sz="1800" dirty="0" err="1">
                <a:latin typeface="+mj-lt"/>
                <a:ea typeface="Calibri" panose="020F0502020204030204" pitchFamily="34" charset="0"/>
                <a:cs typeface="Times New Roman" panose="02020603050405020304" pitchFamily="18" charset="0"/>
              </a:rPr>
              <a:t>Sanpedro</a:t>
            </a:r>
            <a:r>
              <a:rPr lang="es-MX" sz="1800" dirty="0">
                <a:latin typeface="+mj-lt"/>
                <a:ea typeface="Calibri" panose="020F0502020204030204" pitchFamily="34" charset="0"/>
                <a:cs typeface="Times New Roman" panose="02020603050405020304" pitchFamily="18" charset="0"/>
              </a:rPr>
              <a:t> y Adolfo Zamora Ramos </a:t>
            </a:r>
          </a:p>
          <a:p>
            <a:pPr>
              <a:lnSpc>
                <a:spcPct val="107000"/>
              </a:lnSpc>
              <a:spcAft>
                <a:spcPts val="800"/>
              </a:spcAft>
            </a:pPr>
            <a:r>
              <a:rPr lang="es-MX" sz="1800" b="1" dirty="0" smtClean="0">
                <a:latin typeface="+mj-lt"/>
                <a:ea typeface="Calibri" panose="020F0502020204030204" pitchFamily="34" charset="0"/>
                <a:cs typeface="Times New Roman" panose="02020603050405020304" pitchFamily="18" charset="0"/>
              </a:rPr>
              <a:t>LGAC</a:t>
            </a:r>
            <a:r>
              <a:rPr lang="es-MX" sz="1800" b="1" dirty="0">
                <a:latin typeface="+mj-lt"/>
                <a:ea typeface="Calibri" panose="020F0502020204030204" pitchFamily="34" charset="0"/>
                <a:cs typeface="Times New Roman" panose="02020603050405020304" pitchFamily="18" charset="0"/>
              </a:rPr>
              <a:t>:</a:t>
            </a:r>
            <a:endParaRPr lang="es-MX" sz="1800" dirty="0">
              <a:latin typeface="+mj-lt"/>
              <a:ea typeface="Calibri" panose="020F0502020204030204" pitchFamily="34" charset="0"/>
              <a:cs typeface="Times New Roman" panose="02020603050405020304" pitchFamily="18" charset="0"/>
            </a:endParaRPr>
          </a:p>
          <a:p>
            <a:pPr>
              <a:lnSpc>
                <a:spcPct val="107000"/>
              </a:lnSpc>
              <a:spcAft>
                <a:spcPts val="800"/>
              </a:spcAft>
            </a:pPr>
            <a:r>
              <a:rPr lang="es-MX" sz="1800" dirty="0">
                <a:latin typeface="+mj-lt"/>
                <a:ea typeface="Calibri" panose="020F0502020204030204" pitchFamily="34" charset="0"/>
                <a:cs typeface="Times New Roman" panose="02020603050405020304" pitchFamily="18" charset="0"/>
              </a:rPr>
              <a:t>1. Ecuaciones Diferenciales.</a:t>
            </a:r>
            <a:br>
              <a:rPr lang="es-MX" sz="1800" dirty="0">
                <a:latin typeface="+mj-lt"/>
                <a:ea typeface="Calibri" panose="020F0502020204030204" pitchFamily="34" charset="0"/>
                <a:cs typeface="Times New Roman" panose="02020603050405020304" pitchFamily="18" charset="0"/>
              </a:rPr>
            </a:br>
            <a:r>
              <a:rPr lang="es-MX" sz="1800" dirty="0">
                <a:latin typeface="+mj-lt"/>
                <a:ea typeface="Calibri" panose="020F0502020204030204" pitchFamily="34" charset="0"/>
                <a:cs typeface="Times New Roman" panose="02020603050405020304" pitchFamily="18" charset="0"/>
              </a:rPr>
              <a:t>2. Transiciones de Fase y Fenómenos Críticos.</a:t>
            </a:r>
            <a:br>
              <a:rPr lang="es-MX" sz="1800" dirty="0">
                <a:latin typeface="+mj-lt"/>
                <a:ea typeface="Calibri" panose="020F0502020204030204" pitchFamily="34" charset="0"/>
                <a:cs typeface="Times New Roman" panose="02020603050405020304" pitchFamily="18" charset="0"/>
              </a:rPr>
            </a:br>
            <a:r>
              <a:rPr lang="es-MX" sz="1800" dirty="0">
                <a:latin typeface="+mj-lt"/>
                <a:ea typeface="Calibri" panose="020F0502020204030204" pitchFamily="34" charset="0"/>
                <a:cs typeface="Times New Roman" panose="02020603050405020304" pitchFamily="18" charset="0"/>
              </a:rPr>
              <a:t>3. Física Teórica.</a:t>
            </a:r>
          </a:p>
          <a:p>
            <a:pPr lvl="0">
              <a:lnSpc>
                <a:spcPct val="107000"/>
              </a:lnSpc>
              <a:spcAft>
                <a:spcPts val="800"/>
              </a:spcAft>
            </a:pPr>
            <a:r>
              <a:rPr lang="es-MX" sz="1800" b="1" dirty="0">
                <a:latin typeface="+mj-lt"/>
                <a:ea typeface="Calibri" panose="020F0502020204030204" pitchFamily="34" charset="0"/>
                <a:cs typeface="Times New Roman" panose="02020603050405020304" pitchFamily="18" charset="0"/>
              </a:rPr>
              <a:t>Modelos Matemáticos Continuos y Aplicaciones en Física y </a:t>
            </a:r>
            <a:r>
              <a:rPr lang="es-MX" sz="1800" b="1" dirty="0" smtClean="0">
                <a:latin typeface="+mj-lt"/>
                <a:ea typeface="Calibri" panose="020F0502020204030204" pitchFamily="34" charset="0"/>
                <a:cs typeface="Times New Roman" panose="02020603050405020304" pitchFamily="18" charset="0"/>
              </a:rPr>
              <a:t>Geometría. </a:t>
            </a:r>
            <a:r>
              <a:rPr lang="es-MX" sz="1800" dirty="0" smtClean="0">
                <a:latin typeface="+mj-lt"/>
                <a:ea typeface="Calibri" panose="020F0502020204030204" pitchFamily="34" charset="0"/>
                <a:cs typeface="Times New Roman" panose="02020603050405020304" pitchFamily="18" charset="0"/>
              </a:rPr>
              <a:t>En formación</a:t>
            </a:r>
            <a:endParaRPr lang="es-MX" sz="1800" dirty="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dirty="0" smtClean="0">
                <a:latin typeface="+mj-lt"/>
                <a:ea typeface="Calibri" panose="020F0502020204030204" pitchFamily="34" charset="0"/>
                <a:cs typeface="Times New Roman" panose="02020603050405020304" pitchFamily="18" charset="0"/>
              </a:rPr>
              <a:t>Conformado por Guillermo </a:t>
            </a:r>
            <a:r>
              <a:rPr lang="es-MX" sz="1800" dirty="0">
                <a:latin typeface="+mj-lt"/>
                <a:ea typeface="Calibri" panose="020F0502020204030204" pitchFamily="34" charset="0"/>
                <a:cs typeface="Times New Roman" panose="02020603050405020304" pitchFamily="18" charset="0"/>
              </a:rPr>
              <a:t>Chacón Acosta, Oswaldo González Gaxiola y José Antonio Santiago García.</a:t>
            </a:r>
          </a:p>
          <a:p>
            <a:pPr>
              <a:lnSpc>
                <a:spcPct val="107000"/>
              </a:lnSpc>
              <a:spcAft>
                <a:spcPts val="800"/>
              </a:spcAft>
            </a:pPr>
            <a:r>
              <a:rPr lang="es-MX" sz="1800" b="1" dirty="0">
                <a:latin typeface="+mj-lt"/>
                <a:ea typeface="Calibri" panose="020F0502020204030204" pitchFamily="34" charset="0"/>
                <a:cs typeface="Times New Roman" panose="02020603050405020304" pitchFamily="18" charset="0"/>
              </a:rPr>
              <a:t>LGAC</a:t>
            </a:r>
            <a:r>
              <a:rPr lang="es-MX" sz="1800" dirty="0">
                <a:latin typeface="+mj-lt"/>
                <a:ea typeface="Calibri" panose="020F0502020204030204" pitchFamily="34" charset="0"/>
                <a:cs typeface="Times New Roman" panose="02020603050405020304" pitchFamily="18" charset="0"/>
              </a:rPr>
              <a:t>:</a:t>
            </a:r>
          </a:p>
          <a:p>
            <a:pPr>
              <a:lnSpc>
                <a:spcPct val="107000"/>
              </a:lnSpc>
              <a:spcAft>
                <a:spcPts val="800"/>
              </a:spcAft>
            </a:pPr>
            <a:r>
              <a:rPr lang="es-MX" sz="1800" dirty="0">
                <a:latin typeface="+mj-lt"/>
                <a:ea typeface="Calibri" panose="020F0502020204030204" pitchFamily="34" charset="0"/>
                <a:cs typeface="Times New Roman" panose="02020603050405020304" pitchFamily="18" charset="0"/>
              </a:rPr>
              <a:t>1. Geometría Diferencial de superficies.</a:t>
            </a:r>
            <a:br>
              <a:rPr lang="es-MX" sz="1800" dirty="0">
                <a:latin typeface="+mj-lt"/>
                <a:ea typeface="Calibri" panose="020F0502020204030204" pitchFamily="34" charset="0"/>
                <a:cs typeface="Times New Roman" panose="02020603050405020304" pitchFamily="18" charset="0"/>
              </a:rPr>
            </a:br>
            <a:r>
              <a:rPr lang="es-MX" sz="1800" dirty="0">
                <a:latin typeface="+mj-lt"/>
                <a:ea typeface="Calibri" panose="020F0502020204030204" pitchFamily="34" charset="0"/>
                <a:cs typeface="Times New Roman" panose="02020603050405020304" pitchFamily="18" charset="0"/>
              </a:rPr>
              <a:t>2. Física Estadística dentro y fuera de equilibrio.</a:t>
            </a:r>
            <a:br>
              <a:rPr lang="es-MX" sz="1800" dirty="0">
                <a:latin typeface="+mj-lt"/>
                <a:ea typeface="Calibri" panose="020F0502020204030204" pitchFamily="34" charset="0"/>
                <a:cs typeface="Times New Roman" panose="02020603050405020304" pitchFamily="18" charset="0"/>
              </a:rPr>
            </a:br>
            <a:r>
              <a:rPr lang="es-MX" sz="1800" dirty="0">
                <a:latin typeface="+mj-lt"/>
                <a:ea typeface="Calibri" panose="020F0502020204030204" pitchFamily="34" charset="0"/>
                <a:cs typeface="Times New Roman" panose="02020603050405020304" pitchFamily="18" charset="0"/>
              </a:rPr>
              <a:t>3. Análisis funcional y métodos matemáticos en ecuaciones diferenciales.</a:t>
            </a:r>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442200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91250" y="362111"/>
            <a:ext cx="10625560" cy="5951245"/>
          </a:xfrm>
          <a:prstGeom prst="rect">
            <a:avLst/>
          </a:prstGeom>
        </p:spPr>
        <p:txBody>
          <a:bodyPr wrap="square">
            <a:spAutoFit/>
          </a:bodyPr>
          <a:lstStyle/>
          <a:p>
            <a:pPr lvl="0">
              <a:lnSpc>
                <a:spcPct val="107000"/>
              </a:lnSpc>
              <a:spcAft>
                <a:spcPts val="800"/>
              </a:spcAft>
            </a:pPr>
            <a:r>
              <a:rPr lang="es-MX" sz="1800" b="1" dirty="0">
                <a:latin typeface="+mj-lt"/>
                <a:ea typeface="Calibri" panose="020F0502020204030204" pitchFamily="34" charset="0"/>
                <a:cs typeface="Times New Roman" panose="02020603050405020304" pitchFamily="18" charset="0"/>
              </a:rPr>
              <a:t>Optimización, Sistemas Complejos e Interfaces Cerebro </a:t>
            </a:r>
            <a:r>
              <a:rPr lang="es-MX" sz="1800" b="1" dirty="0" smtClean="0">
                <a:latin typeface="+mj-lt"/>
                <a:ea typeface="Calibri" panose="020F0502020204030204" pitchFamily="34" charset="0"/>
                <a:cs typeface="Times New Roman" panose="02020603050405020304" pitchFamily="18" charset="0"/>
              </a:rPr>
              <a:t>Computadora. </a:t>
            </a:r>
            <a:r>
              <a:rPr lang="es-MX" sz="1800" dirty="0" smtClean="0">
                <a:latin typeface="+mj-lt"/>
                <a:ea typeface="Calibri" panose="020F0502020204030204" pitchFamily="34" charset="0"/>
                <a:cs typeface="Times New Roman" panose="02020603050405020304" pitchFamily="18" charset="0"/>
              </a:rPr>
              <a:t>En consolidación</a:t>
            </a:r>
            <a:endParaRPr lang="es-MX" sz="1800" dirty="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dirty="0" smtClean="0">
                <a:latin typeface="+mj-lt"/>
                <a:ea typeface="Calibri" panose="020F0502020204030204" pitchFamily="34" charset="0"/>
                <a:cs typeface="Times New Roman" panose="02020603050405020304" pitchFamily="18" charset="0"/>
              </a:rPr>
              <a:t>Integrado </a:t>
            </a:r>
            <a:r>
              <a:rPr lang="es-MX" sz="1800" dirty="0">
                <a:latin typeface="+mj-lt"/>
                <a:ea typeface="Calibri" panose="020F0502020204030204" pitchFamily="34" charset="0"/>
                <a:cs typeface="Times New Roman" panose="02020603050405020304" pitchFamily="18" charset="0"/>
              </a:rPr>
              <a:t>por </a:t>
            </a:r>
            <a:r>
              <a:rPr lang="es-MX" sz="1800" dirty="0" smtClean="0">
                <a:latin typeface="+mj-lt"/>
                <a:ea typeface="Calibri" panose="020F0502020204030204" pitchFamily="34" charset="0"/>
                <a:cs typeface="Times New Roman" panose="02020603050405020304" pitchFamily="18" charset="0"/>
              </a:rPr>
              <a:t>Alicia </a:t>
            </a:r>
            <a:r>
              <a:rPr lang="es-MX" sz="1800" dirty="0">
                <a:latin typeface="+mj-lt"/>
                <a:ea typeface="Calibri" panose="020F0502020204030204" pitchFamily="34" charset="0"/>
                <a:cs typeface="Times New Roman" panose="02020603050405020304" pitchFamily="18" charset="0"/>
              </a:rPr>
              <a:t>Monserrat Alvarado González, Roberto Bernal </a:t>
            </a:r>
            <a:r>
              <a:rPr lang="es-MX" sz="1800" dirty="0" err="1">
                <a:latin typeface="+mj-lt"/>
                <a:ea typeface="Calibri" panose="020F0502020204030204" pitchFamily="34" charset="0"/>
                <a:cs typeface="Times New Roman" panose="02020603050405020304" pitchFamily="18" charset="0"/>
              </a:rPr>
              <a:t>Jaquez</a:t>
            </a:r>
            <a:r>
              <a:rPr lang="es-MX" sz="1800" dirty="0">
                <a:latin typeface="+mj-lt"/>
                <a:ea typeface="Calibri" panose="020F0502020204030204" pitchFamily="34" charset="0"/>
                <a:cs typeface="Times New Roman" panose="02020603050405020304" pitchFamily="18" charset="0"/>
              </a:rPr>
              <a:t>, Abel García Nájera, Antonio López Jaimes y Saúl Zapotecas Martínez </a:t>
            </a:r>
          </a:p>
          <a:p>
            <a:pPr>
              <a:lnSpc>
                <a:spcPct val="107000"/>
              </a:lnSpc>
              <a:spcAft>
                <a:spcPts val="800"/>
              </a:spcAft>
            </a:pPr>
            <a:r>
              <a:rPr lang="es-MX" sz="1800" b="1" dirty="0">
                <a:latin typeface="+mj-lt"/>
                <a:ea typeface="Calibri" panose="020F0502020204030204" pitchFamily="34" charset="0"/>
                <a:cs typeface="Times New Roman" panose="02020603050405020304" pitchFamily="18" charset="0"/>
              </a:rPr>
              <a:t>LGAC</a:t>
            </a:r>
            <a:r>
              <a:rPr lang="es-MX" sz="1800" dirty="0">
                <a:latin typeface="+mj-lt"/>
                <a:ea typeface="Calibri" panose="020F0502020204030204" pitchFamily="34" charset="0"/>
                <a:cs typeface="Times New Roman" panose="02020603050405020304" pitchFamily="18" charset="0"/>
              </a:rPr>
              <a:t>:</a:t>
            </a:r>
          </a:p>
          <a:p>
            <a:pPr>
              <a:lnSpc>
                <a:spcPct val="107000"/>
              </a:lnSpc>
              <a:spcAft>
                <a:spcPts val="800"/>
              </a:spcAft>
            </a:pPr>
            <a:r>
              <a:rPr lang="es-MX" sz="1800" dirty="0">
                <a:latin typeface="+mj-lt"/>
                <a:ea typeface="Calibri" panose="020F0502020204030204" pitchFamily="34" charset="0"/>
                <a:cs typeface="Times New Roman" panose="02020603050405020304" pitchFamily="18" charset="0"/>
              </a:rPr>
              <a:t>1. Interfaces cerebro computadora e inteligencia computacional aplicadas a la robótica de servicio doméstico.</a:t>
            </a:r>
            <a:br>
              <a:rPr lang="es-MX" sz="1800" dirty="0">
                <a:latin typeface="+mj-lt"/>
                <a:ea typeface="Calibri" panose="020F0502020204030204" pitchFamily="34" charset="0"/>
                <a:cs typeface="Times New Roman" panose="02020603050405020304" pitchFamily="18" charset="0"/>
              </a:rPr>
            </a:br>
            <a:r>
              <a:rPr lang="es-MX" sz="1800" dirty="0">
                <a:latin typeface="+mj-lt"/>
                <a:ea typeface="Calibri" panose="020F0502020204030204" pitchFamily="34" charset="0"/>
                <a:cs typeface="Times New Roman" panose="02020603050405020304" pitchFamily="18" charset="0"/>
              </a:rPr>
              <a:t>2. Redes Complejas y Complejidad.</a:t>
            </a:r>
            <a:br>
              <a:rPr lang="es-MX" sz="1800" dirty="0">
                <a:latin typeface="+mj-lt"/>
                <a:ea typeface="Calibri" panose="020F0502020204030204" pitchFamily="34" charset="0"/>
                <a:cs typeface="Times New Roman" panose="02020603050405020304" pitchFamily="18" charset="0"/>
              </a:rPr>
            </a:br>
            <a:r>
              <a:rPr lang="es-MX" sz="1800" dirty="0">
                <a:latin typeface="+mj-lt"/>
                <a:ea typeface="Calibri" panose="020F0502020204030204" pitchFamily="34" charset="0"/>
                <a:cs typeface="Times New Roman" panose="02020603050405020304" pitchFamily="18" charset="0"/>
              </a:rPr>
              <a:t>3. Optimización basada en </a:t>
            </a:r>
            <a:r>
              <a:rPr lang="es-MX" sz="1800" dirty="0" err="1">
                <a:latin typeface="+mj-lt"/>
                <a:ea typeface="Calibri" panose="020F0502020204030204" pitchFamily="34" charset="0"/>
                <a:cs typeface="Times New Roman" panose="02020603050405020304" pitchFamily="18" charset="0"/>
              </a:rPr>
              <a:t>metaheurísticas</a:t>
            </a:r>
            <a:r>
              <a:rPr lang="es-MX" sz="1800" dirty="0">
                <a:latin typeface="+mj-lt"/>
                <a:ea typeface="Calibri" panose="020F0502020204030204" pitchFamily="34" charset="0"/>
                <a:cs typeface="Times New Roman" panose="02020603050405020304" pitchFamily="18" charset="0"/>
              </a:rPr>
              <a:t>.</a:t>
            </a:r>
          </a:p>
          <a:p>
            <a:pPr algn="ctr">
              <a:lnSpc>
                <a:spcPct val="107000"/>
              </a:lnSpc>
              <a:spcAft>
                <a:spcPts val="800"/>
              </a:spcAft>
            </a:pPr>
            <a:r>
              <a:rPr lang="es-MX" sz="1800" dirty="0">
                <a:latin typeface="+mj-lt"/>
                <a:ea typeface="Calibri" panose="020F0502020204030204" pitchFamily="34" charset="0"/>
                <a:cs typeface="Times New Roman" panose="02020603050405020304" pitchFamily="18" charset="0"/>
              </a:rPr>
              <a:t> </a:t>
            </a:r>
            <a:r>
              <a:rPr lang="es-MX" sz="1800" b="1" dirty="0" smtClean="0">
                <a:latin typeface="+mj-lt"/>
                <a:ea typeface="Calibri" panose="020F0502020204030204" pitchFamily="34" charset="0"/>
                <a:cs typeface="Times New Roman" panose="02020603050405020304" pitchFamily="18" charset="0"/>
              </a:rPr>
              <a:t>Departamento </a:t>
            </a:r>
            <a:r>
              <a:rPr lang="es-MX" sz="1800" b="1" dirty="0">
                <a:latin typeface="+mj-lt"/>
                <a:ea typeface="Calibri" panose="020F0502020204030204" pitchFamily="34" charset="0"/>
                <a:cs typeface="Times New Roman" panose="02020603050405020304" pitchFamily="18" charset="0"/>
              </a:rPr>
              <a:t>de Procesos y Tecnología</a:t>
            </a:r>
            <a:endParaRPr lang="es-MX" sz="1800" dirty="0">
              <a:latin typeface="+mj-lt"/>
              <a:ea typeface="Calibri" panose="020F0502020204030204" pitchFamily="34" charset="0"/>
              <a:cs typeface="Times New Roman" panose="02020603050405020304" pitchFamily="18" charset="0"/>
            </a:endParaRPr>
          </a:p>
          <a:p>
            <a:pPr lvl="0">
              <a:lnSpc>
                <a:spcPct val="107000"/>
              </a:lnSpc>
              <a:spcAft>
                <a:spcPts val="800"/>
              </a:spcAft>
            </a:pPr>
            <a:r>
              <a:rPr lang="es-MX" sz="1800" b="1" dirty="0" err="1">
                <a:latin typeface="+mj-lt"/>
                <a:ea typeface="Calibri" panose="020F0502020204030204" pitchFamily="34" charset="0"/>
                <a:cs typeface="Times New Roman" panose="02020603050405020304" pitchFamily="18" charset="0"/>
              </a:rPr>
              <a:t>Biosistemas</a:t>
            </a:r>
            <a:r>
              <a:rPr lang="es-MX" sz="1800" b="1" dirty="0">
                <a:latin typeface="+mj-lt"/>
                <a:ea typeface="Calibri" panose="020F0502020204030204" pitchFamily="34" charset="0"/>
                <a:cs typeface="Times New Roman" panose="02020603050405020304" pitchFamily="18" charset="0"/>
              </a:rPr>
              <a:t> en Medio Ambiente y Energía</a:t>
            </a:r>
            <a:r>
              <a:rPr lang="es-MX" sz="1800" b="1" dirty="0" smtClean="0">
                <a:latin typeface="+mj-lt"/>
                <a:ea typeface="Calibri" panose="020F0502020204030204" pitchFamily="34" charset="0"/>
                <a:cs typeface="Times New Roman" panose="02020603050405020304" pitchFamily="18" charset="0"/>
              </a:rPr>
              <a:t>. </a:t>
            </a:r>
            <a:r>
              <a:rPr lang="es-MX" sz="1800" dirty="0" smtClean="0">
                <a:latin typeface="+mj-lt"/>
                <a:ea typeface="Calibri" panose="020F0502020204030204" pitchFamily="34" charset="0"/>
                <a:cs typeface="Times New Roman" panose="02020603050405020304" pitchFamily="18" charset="0"/>
              </a:rPr>
              <a:t>Consolidado</a:t>
            </a:r>
            <a:endParaRPr lang="es-MX" sz="1800" dirty="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dirty="0" smtClean="0">
                <a:latin typeface="+mj-lt"/>
                <a:ea typeface="Calibri" panose="020F0502020204030204" pitchFamily="34" charset="0"/>
                <a:cs typeface="Times New Roman" panose="02020603050405020304" pitchFamily="18" charset="0"/>
              </a:rPr>
              <a:t>Integrado </a:t>
            </a:r>
            <a:r>
              <a:rPr lang="es-MX" sz="1800" dirty="0">
                <a:latin typeface="+mj-lt"/>
                <a:ea typeface="Calibri" panose="020F0502020204030204" pitchFamily="34" charset="0"/>
                <a:cs typeface="Times New Roman" panose="02020603050405020304" pitchFamily="18" charset="0"/>
              </a:rPr>
              <a:t>por </a:t>
            </a:r>
            <a:r>
              <a:rPr lang="es-MX" sz="1800" dirty="0" smtClean="0">
                <a:latin typeface="+mj-lt"/>
                <a:ea typeface="Calibri" panose="020F0502020204030204" pitchFamily="34" charset="0"/>
                <a:cs typeface="Times New Roman" panose="02020603050405020304" pitchFamily="18" charset="0"/>
              </a:rPr>
              <a:t>Miguel </a:t>
            </a:r>
            <a:r>
              <a:rPr lang="es-MX" sz="1800" dirty="0">
                <a:latin typeface="+mj-lt"/>
                <a:ea typeface="Calibri" panose="020F0502020204030204" pitchFamily="34" charset="0"/>
                <a:cs typeface="Times New Roman" panose="02020603050405020304" pitchFamily="18" charset="0"/>
              </a:rPr>
              <a:t>Sergio Hernández </a:t>
            </a:r>
            <a:r>
              <a:rPr lang="es-MX" sz="1800" dirty="0" smtClean="0">
                <a:latin typeface="+mj-lt"/>
                <a:ea typeface="Calibri" panose="020F0502020204030204" pitchFamily="34" charset="0"/>
                <a:cs typeface="Times New Roman" panose="02020603050405020304" pitchFamily="18" charset="0"/>
              </a:rPr>
              <a:t>Jiménez, Marcia </a:t>
            </a:r>
            <a:r>
              <a:rPr lang="es-MX" sz="1800" dirty="0" err="1">
                <a:latin typeface="+mj-lt"/>
                <a:ea typeface="Calibri" panose="020F0502020204030204" pitchFamily="34" charset="0"/>
                <a:cs typeface="Times New Roman" panose="02020603050405020304" pitchFamily="18" charset="0"/>
              </a:rPr>
              <a:t>Gpe</a:t>
            </a:r>
            <a:r>
              <a:rPr lang="es-MX" sz="1800" dirty="0">
                <a:latin typeface="+mj-lt"/>
                <a:ea typeface="Calibri" panose="020F0502020204030204" pitchFamily="34" charset="0"/>
                <a:cs typeface="Times New Roman" panose="02020603050405020304" pitchFamily="18" charset="0"/>
              </a:rPr>
              <a:t>. Morales </a:t>
            </a:r>
            <a:r>
              <a:rPr lang="es-MX" sz="1800" dirty="0" err="1">
                <a:latin typeface="+mj-lt"/>
                <a:ea typeface="Calibri" panose="020F0502020204030204" pitchFamily="34" charset="0"/>
                <a:cs typeface="Times New Roman" panose="02020603050405020304" pitchFamily="18" charset="0"/>
              </a:rPr>
              <a:t>Ibarria</a:t>
            </a:r>
            <a:r>
              <a:rPr lang="es-MX" sz="1800" dirty="0">
                <a:latin typeface="+mj-lt"/>
                <a:ea typeface="Calibri" panose="020F0502020204030204" pitchFamily="34" charset="0"/>
                <a:cs typeface="Times New Roman" panose="02020603050405020304" pitchFamily="18" charset="0"/>
              </a:rPr>
              <a:t>, Adela </a:t>
            </a:r>
            <a:r>
              <a:rPr lang="es-MX" sz="1800" dirty="0" err="1">
                <a:latin typeface="+mj-lt"/>
                <a:ea typeface="Calibri" panose="020F0502020204030204" pitchFamily="34" charset="0"/>
                <a:cs typeface="Times New Roman" panose="02020603050405020304" pitchFamily="18" charset="0"/>
              </a:rPr>
              <a:t>Irmene</a:t>
            </a:r>
            <a:r>
              <a:rPr lang="es-MX" sz="1800" dirty="0">
                <a:latin typeface="+mj-lt"/>
                <a:ea typeface="Calibri" panose="020F0502020204030204" pitchFamily="34" charset="0"/>
                <a:cs typeface="Times New Roman" panose="02020603050405020304" pitchFamily="18" charset="0"/>
              </a:rPr>
              <a:t> Ortiz López, Rodolfo Quintero Ramírez, Sergio </a:t>
            </a:r>
            <a:r>
              <a:rPr lang="es-MX" sz="1800" dirty="0" err="1">
                <a:latin typeface="+mj-lt"/>
                <a:ea typeface="Calibri" panose="020F0502020204030204" pitchFamily="34" charset="0"/>
                <a:cs typeface="Times New Roman" panose="02020603050405020304" pitchFamily="18" charset="0"/>
              </a:rPr>
              <a:t>Revah</a:t>
            </a:r>
            <a:r>
              <a:rPr lang="es-MX" sz="1800" dirty="0">
                <a:latin typeface="+mj-lt"/>
                <a:ea typeface="Calibri" panose="020F0502020204030204" pitchFamily="34" charset="0"/>
                <a:cs typeface="Times New Roman" panose="02020603050405020304" pitchFamily="18" charset="0"/>
              </a:rPr>
              <a:t> M. y Juan Gabriel Vigueras Ramírez.</a:t>
            </a:r>
          </a:p>
          <a:p>
            <a:pPr>
              <a:lnSpc>
                <a:spcPct val="107000"/>
              </a:lnSpc>
              <a:spcAft>
                <a:spcPts val="800"/>
              </a:spcAft>
            </a:pPr>
            <a:r>
              <a:rPr lang="es-MX" sz="1800" b="1" dirty="0">
                <a:latin typeface="+mj-lt"/>
                <a:ea typeface="Calibri" panose="020F0502020204030204" pitchFamily="34" charset="0"/>
                <a:cs typeface="Times New Roman" panose="02020603050405020304" pitchFamily="18" charset="0"/>
              </a:rPr>
              <a:t>LGAC:</a:t>
            </a:r>
            <a:endParaRPr lang="es-MX" sz="1800" dirty="0">
              <a:latin typeface="+mj-lt"/>
              <a:ea typeface="Calibri" panose="020F0502020204030204" pitchFamily="34" charset="0"/>
              <a:cs typeface="Times New Roman" panose="02020603050405020304" pitchFamily="18" charset="0"/>
            </a:endParaRPr>
          </a:p>
          <a:p>
            <a:pPr>
              <a:lnSpc>
                <a:spcPct val="107000"/>
              </a:lnSpc>
              <a:spcAft>
                <a:spcPts val="800"/>
              </a:spcAft>
            </a:pPr>
            <a:r>
              <a:rPr lang="es-MX" sz="1800" dirty="0">
                <a:latin typeface="+mj-lt"/>
                <a:ea typeface="Calibri" panose="020F0502020204030204" pitchFamily="34" charset="0"/>
                <a:cs typeface="Times New Roman" panose="02020603050405020304" pitchFamily="18" charset="0"/>
              </a:rPr>
              <a:t>1. Diversidad y función microbiana en ambientes diversos (ecología microbiana, </a:t>
            </a:r>
            <a:r>
              <a:rPr lang="es-MX" sz="1800" dirty="0" err="1">
                <a:latin typeface="+mj-lt"/>
                <a:ea typeface="Calibri" panose="020F0502020204030204" pitchFamily="34" charset="0"/>
                <a:cs typeface="Times New Roman" panose="02020603050405020304" pitchFamily="18" charset="0"/>
              </a:rPr>
              <a:t>biodeterioro</a:t>
            </a:r>
            <a:r>
              <a:rPr lang="es-MX" sz="1800" dirty="0">
                <a:latin typeface="+mj-lt"/>
                <a:ea typeface="Calibri" panose="020F0502020204030204" pitchFamily="34" charset="0"/>
                <a:cs typeface="Times New Roman" panose="02020603050405020304" pitchFamily="18" charset="0"/>
              </a:rPr>
              <a:t>, biología molecular, biogeoquímica).</a:t>
            </a:r>
            <a:br>
              <a:rPr lang="es-MX" sz="1800" dirty="0">
                <a:latin typeface="+mj-lt"/>
                <a:ea typeface="Calibri" panose="020F0502020204030204" pitchFamily="34" charset="0"/>
                <a:cs typeface="Times New Roman" panose="02020603050405020304" pitchFamily="18" charset="0"/>
              </a:rPr>
            </a:br>
            <a:r>
              <a:rPr lang="es-MX" sz="1800" dirty="0">
                <a:latin typeface="+mj-lt"/>
                <a:ea typeface="Calibri" panose="020F0502020204030204" pitchFamily="34" charset="0"/>
                <a:cs typeface="Times New Roman" panose="02020603050405020304" pitchFamily="18" charset="0"/>
              </a:rPr>
              <a:t>2. Sistemas biológicos para el tratamiento de problemas ambientales (suelo, agua, aire, suelo y residuos, concreto.</a:t>
            </a:r>
            <a:br>
              <a:rPr lang="es-MX" sz="1800" dirty="0">
                <a:latin typeface="+mj-lt"/>
                <a:ea typeface="Calibri" panose="020F0502020204030204" pitchFamily="34" charset="0"/>
                <a:cs typeface="Times New Roman" panose="02020603050405020304" pitchFamily="18" charset="0"/>
              </a:rPr>
            </a:br>
            <a:r>
              <a:rPr lang="es-MX" sz="1800" dirty="0">
                <a:latin typeface="+mj-lt"/>
                <a:ea typeface="Calibri" panose="020F0502020204030204" pitchFamily="34" charset="0"/>
                <a:cs typeface="Times New Roman" panose="02020603050405020304" pitchFamily="18" charset="0"/>
              </a:rPr>
              <a:t>3. Energías alternativas: bioetanol, biodiesel, biogás.</a:t>
            </a:r>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552912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63929" y="526470"/>
            <a:ext cx="10787605" cy="5654881"/>
          </a:xfrm>
          <a:prstGeom prst="rect">
            <a:avLst/>
          </a:prstGeom>
        </p:spPr>
        <p:txBody>
          <a:bodyPr wrap="square">
            <a:spAutoFit/>
          </a:bodyPr>
          <a:lstStyle/>
          <a:p>
            <a:pPr lvl="0">
              <a:lnSpc>
                <a:spcPct val="107000"/>
              </a:lnSpc>
              <a:spcAft>
                <a:spcPts val="800"/>
              </a:spcAft>
            </a:pPr>
            <a:r>
              <a:rPr lang="es-MX" sz="1800" b="1" dirty="0">
                <a:latin typeface="+mj-lt"/>
                <a:ea typeface="Calibri" panose="020F0502020204030204" pitchFamily="34" charset="0"/>
                <a:cs typeface="Times New Roman" panose="02020603050405020304" pitchFamily="18" charset="0"/>
              </a:rPr>
              <a:t>Fisicoquímica e Interacciones de </a:t>
            </a:r>
            <a:r>
              <a:rPr lang="es-MX" sz="1800" b="1" dirty="0" smtClean="0">
                <a:latin typeface="+mj-lt"/>
                <a:ea typeface="Calibri" panose="020F0502020204030204" pitchFamily="34" charset="0"/>
                <a:cs typeface="Times New Roman" panose="02020603050405020304" pitchFamily="18" charset="0"/>
              </a:rPr>
              <a:t>Biomoléculas. </a:t>
            </a:r>
            <a:r>
              <a:rPr lang="es-MX" sz="1800" dirty="0" smtClean="0">
                <a:latin typeface="+mj-lt"/>
                <a:ea typeface="Calibri" panose="020F0502020204030204" pitchFamily="34" charset="0"/>
                <a:cs typeface="Times New Roman" panose="02020603050405020304" pitchFamily="18" charset="0"/>
              </a:rPr>
              <a:t>En formación</a:t>
            </a:r>
            <a:endParaRPr lang="es-MX" sz="1800" dirty="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dirty="0" smtClean="0">
                <a:latin typeface="+mj-lt"/>
                <a:ea typeface="Calibri" panose="020F0502020204030204" pitchFamily="34" charset="0"/>
                <a:cs typeface="Times New Roman" panose="02020603050405020304" pitchFamily="18" charset="0"/>
              </a:rPr>
              <a:t>Integrado por </a:t>
            </a:r>
            <a:r>
              <a:rPr lang="es-MX" sz="1800" dirty="0">
                <a:latin typeface="+mj-lt"/>
                <a:ea typeface="Calibri" panose="020F0502020204030204" pitchFamily="34" charset="0"/>
                <a:cs typeface="Times New Roman" panose="02020603050405020304" pitchFamily="18" charset="0"/>
              </a:rPr>
              <a:t>José Campos Terán, Maribel Hernández Guerrero y Ma. De los Dolores Reyes Duarte </a:t>
            </a:r>
            <a:r>
              <a:rPr lang="es-MX" sz="1800" dirty="0" smtClean="0">
                <a:latin typeface="+mj-lt"/>
                <a:ea typeface="Calibri" panose="020F0502020204030204" pitchFamily="34" charset="0"/>
                <a:cs typeface="Times New Roman" panose="02020603050405020304" pitchFamily="18" charset="0"/>
              </a:rPr>
              <a:t>y Humberto </a:t>
            </a:r>
            <a:r>
              <a:rPr lang="es-MX" sz="1800" dirty="0">
                <a:latin typeface="+mj-lt"/>
                <a:ea typeface="Calibri" panose="020F0502020204030204" pitchFamily="34" charset="0"/>
                <a:cs typeface="Times New Roman" panose="02020603050405020304" pitchFamily="18" charset="0"/>
              </a:rPr>
              <a:t>García Arellano de la </a:t>
            </a:r>
            <a:r>
              <a:rPr lang="es-MX" sz="1800" dirty="0" smtClean="0">
                <a:latin typeface="+mj-lt"/>
                <a:ea typeface="Calibri" panose="020F0502020204030204" pitchFamily="34" charset="0"/>
                <a:cs typeface="Times New Roman" panose="02020603050405020304" pitchFamily="18" charset="0"/>
              </a:rPr>
              <a:t>UAM-L</a:t>
            </a:r>
            <a:r>
              <a:rPr lang="es-MX" sz="1800" dirty="0">
                <a:latin typeface="+mj-lt"/>
                <a:ea typeface="Calibri" panose="020F0502020204030204" pitchFamily="34" charset="0"/>
                <a:cs typeface="Times New Roman" panose="02020603050405020304" pitchFamily="18" charset="0"/>
              </a:rPr>
              <a:t>.</a:t>
            </a:r>
          </a:p>
          <a:p>
            <a:pPr algn="just">
              <a:lnSpc>
                <a:spcPct val="107000"/>
              </a:lnSpc>
              <a:spcAft>
                <a:spcPts val="800"/>
              </a:spcAft>
            </a:pPr>
            <a:r>
              <a:rPr lang="es-MX" sz="1800" b="1" dirty="0">
                <a:latin typeface="+mj-lt"/>
                <a:ea typeface="Calibri" panose="020F0502020204030204" pitchFamily="34" charset="0"/>
                <a:cs typeface="Times New Roman" panose="02020603050405020304" pitchFamily="18" charset="0"/>
              </a:rPr>
              <a:t>LGAC:</a:t>
            </a:r>
            <a:endParaRPr lang="es-MX" sz="1800" dirty="0">
              <a:latin typeface="+mj-lt"/>
              <a:ea typeface="Calibri" panose="020F0502020204030204" pitchFamily="34" charset="0"/>
              <a:cs typeface="Times New Roman" panose="02020603050405020304" pitchFamily="18" charset="0"/>
            </a:endParaRPr>
          </a:p>
          <a:p>
            <a:pPr>
              <a:lnSpc>
                <a:spcPct val="107000"/>
              </a:lnSpc>
              <a:spcAft>
                <a:spcPts val="800"/>
              </a:spcAft>
            </a:pPr>
            <a:r>
              <a:rPr lang="es-MX" sz="1800" dirty="0" smtClean="0">
                <a:latin typeface="+mj-lt"/>
                <a:ea typeface="Calibri" panose="020F0502020204030204" pitchFamily="34" charset="0"/>
                <a:cs typeface="Times New Roman" panose="02020603050405020304" pitchFamily="18" charset="0"/>
              </a:rPr>
              <a:t>1. Catálisis </a:t>
            </a:r>
            <a:r>
              <a:rPr lang="es-MX" sz="1800" dirty="0">
                <a:latin typeface="+mj-lt"/>
                <a:ea typeface="Calibri" panose="020F0502020204030204" pitchFamily="34" charset="0"/>
                <a:cs typeface="Times New Roman" panose="02020603050405020304" pitchFamily="18" charset="0"/>
              </a:rPr>
              <a:t>enzimática</a:t>
            </a:r>
            <a:br>
              <a:rPr lang="es-MX" sz="1800" dirty="0">
                <a:latin typeface="+mj-lt"/>
                <a:ea typeface="Calibri" panose="020F0502020204030204" pitchFamily="34" charset="0"/>
                <a:cs typeface="Times New Roman" panose="02020603050405020304" pitchFamily="18" charset="0"/>
              </a:rPr>
            </a:br>
            <a:r>
              <a:rPr lang="es-MX" sz="1800" dirty="0">
                <a:latin typeface="+mj-lt"/>
                <a:ea typeface="Calibri" panose="020F0502020204030204" pitchFamily="34" charset="0"/>
                <a:cs typeface="Times New Roman" panose="02020603050405020304" pitchFamily="18" charset="0"/>
              </a:rPr>
              <a:t>2. Propiedades superficiales e </a:t>
            </a:r>
            <a:r>
              <a:rPr lang="es-MX" sz="1800" dirty="0" err="1">
                <a:latin typeface="+mj-lt"/>
                <a:ea typeface="Calibri" panose="020F0502020204030204" pitchFamily="34" charset="0"/>
                <a:cs typeface="Times New Roman" panose="02020603050405020304" pitchFamily="18" charset="0"/>
              </a:rPr>
              <a:t>interfaciales</a:t>
            </a:r>
            <a:r>
              <a:rPr lang="es-MX" sz="1800" dirty="0">
                <a:latin typeface="+mj-lt"/>
                <a:ea typeface="Calibri" panose="020F0502020204030204" pitchFamily="34" charset="0"/>
                <a:cs typeface="Times New Roman" panose="02020603050405020304" pitchFamily="18" charset="0"/>
              </a:rPr>
              <a:t> de biomoléculas</a:t>
            </a:r>
            <a:r>
              <a:rPr lang="es-MX" sz="1800" dirty="0" smtClean="0">
                <a:latin typeface="+mj-lt"/>
                <a:ea typeface="Calibri" panose="020F0502020204030204" pitchFamily="34" charset="0"/>
                <a:cs typeface="Times New Roman" panose="02020603050405020304" pitchFamily="18" charset="0"/>
              </a:rPr>
              <a:t>.</a:t>
            </a:r>
          </a:p>
          <a:p>
            <a:pPr>
              <a:lnSpc>
                <a:spcPct val="107000"/>
              </a:lnSpc>
              <a:spcAft>
                <a:spcPts val="800"/>
              </a:spcAft>
            </a:pPr>
            <a:endParaRPr lang="es-MX" sz="1800" b="1" dirty="0" smtClean="0">
              <a:latin typeface="+mj-lt"/>
              <a:ea typeface="Calibri" panose="020F0502020204030204" pitchFamily="34" charset="0"/>
              <a:cs typeface="Times New Roman" panose="02020603050405020304" pitchFamily="18" charset="0"/>
            </a:endParaRPr>
          </a:p>
          <a:p>
            <a:pPr>
              <a:lnSpc>
                <a:spcPct val="107000"/>
              </a:lnSpc>
              <a:spcAft>
                <a:spcPts val="800"/>
              </a:spcAft>
            </a:pPr>
            <a:r>
              <a:rPr lang="es-MX" sz="1800" b="1" dirty="0" smtClean="0">
                <a:latin typeface="+mj-lt"/>
                <a:ea typeface="Calibri" panose="020F0502020204030204" pitchFamily="34" charset="0"/>
                <a:cs typeface="Times New Roman" panose="02020603050405020304" pitchFamily="18" charset="0"/>
              </a:rPr>
              <a:t>Ingeniería de Sistemas de </a:t>
            </a:r>
            <a:r>
              <a:rPr lang="es-MX" sz="1800" b="1" dirty="0" err="1" smtClean="0">
                <a:latin typeface="+mj-lt"/>
                <a:ea typeface="Calibri" panose="020F0502020204030204" pitchFamily="34" charset="0"/>
                <a:cs typeface="Times New Roman" panose="02020603050405020304" pitchFamily="18" charset="0"/>
              </a:rPr>
              <a:t>Bioprocesos</a:t>
            </a:r>
            <a:r>
              <a:rPr lang="es-MX" sz="1800" b="1" dirty="0" smtClean="0">
                <a:latin typeface="+mj-lt"/>
                <a:ea typeface="Calibri" panose="020F0502020204030204" pitchFamily="34" charset="0"/>
                <a:cs typeface="Times New Roman" panose="02020603050405020304" pitchFamily="18" charset="0"/>
              </a:rPr>
              <a:t>: modelado y simulación. </a:t>
            </a:r>
            <a:r>
              <a:rPr lang="es-MX" sz="1800" dirty="0" smtClean="0">
                <a:latin typeface="+mj-lt"/>
                <a:ea typeface="Calibri" panose="020F0502020204030204" pitchFamily="34" charset="0"/>
                <a:cs typeface="Times New Roman" panose="02020603050405020304" pitchFamily="18" charset="0"/>
              </a:rPr>
              <a:t>En consolidación</a:t>
            </a:r>
          </a:p>
          <a:p>
            <a:pPr algn="just">
              <a:lnSpc>
                <a:spcPct val="107000"/>
              </a:lnSpc>
              <a:spcAft>
                <a:spcPts val="800"/>
              </a:spcAft>
            </a:pPr>
            <a:r>
              <a:rPr lang="es-MX" sz="1800" dirty="0" smtClean="0">
                <a:latin typeface="+mj-lt"/>
                <a:ea typeface="Calibri" panose="020F0502020204030204" pitchFamily="34" charset="0"/>
                <a:cs typeface="Times New Roman" panose="02020603050405020304" pitchFamily="18" charset="0"/>
              </a:rPr>
              <a:t>Conformado por Ma</a:t>
            </a:r>
            <a:r>
              <a:rPr lang="es-MX" sz="1800" dirty="0">
                <a:latin typeface="+mj-lt"/>
                <a:ea typeface="Calibri" panose="020F0502020204030204" pitchFamily="34" charset="0"/>
                <a:cs typeface="Times New Roman" panose="02020603050405020304" pitchFamily="18" charset="0"/>
              </a:rPr>
              <a:t>. Teresa López Arenas, Roberto Olivares Hernández, Mauricio Sales Cruz y José Javier Valencia López.</a:t>
            </a:r>
          </a:p>
          <a:p>
            <a:pPr algn="just">
              <a:lnSpc>
                <a:spcPct val="107000"/>
              </a:lnSpc>
              <a:spcAft>
                <a:spcPts val="800"/>
              </a:spcAft>
            </a:pPr>
            <a:r>
              <a:rPr lang="es-MX" sz="1800" b="1" dirty="0">
                <a:latin typeface="+mj-lt"/>
                <a:ea typeface="Calibri" panose="020F0502020204030204" pitchFamily="34" charset="0"/>
                <a:cs typeface="Times New Roman" panose="02020603050405020304" pitchFamily="18" charset="0"/>
              </a:rPr>
              <a:t>LGAC</a:t>
            </a:r>
            <a:r>
              <a:rPr lang="es-MX" sz="1800" dirty="0">
                <a:latin typeface="+mj-lt"/>
                <a:ea typeface="Calibri" panose="020F0502020204030204" pitchFamily="34" charset="0"/>
                <a:cs typeface="Times New Roman" panose="02020603050405020304" pitchFamily="18" charset="0"/>
              </a:rPr>
              <a:t>:</a:t>
            </a:r>
          </a:p>
          <a:p>
            <a:pPr>
              <a:lnSpc>
                <a:spcPct val="107000"/>
              </a:lnSpc>
              <a:spcAft>
                <a:spcPts val="800"/>
              </a:spcAft>
            </a:pPr>
            <a:r>
              <a:rPr lang="es-MX" sz="1800" dirty="0">
                <a:latin typeface="+mj-lt"/>
                <a:ea typeface="Calibri" panose="020F0502020204030204" pitchFamily="34" charset="0"/>
                <a:cs typeface="Times New Roman" panose="02020603050405020304" pitchFamily="18" charset="0"/>
              </a:rPr>
              <a:t>1. Modelado y Simulación de </a:t>
            </a:r>
            <a:r>
              <a:rPr lang="es-MX" sz="1800" dirty="0" err="1">
                <a:latin typeface="+mj-lt"/>
                <a:ea typeface="Calibri" panose="020F0502020204030204" pitchFamily="34" charset="0"/>
                <a:cs typeface="Times New Roman" panose="02020603050405020304" pitchFamily="18" charset="0"/>
              </a:rPr>
              <a:t>Bioprocesos</a:t>
            </a:r>
            <a:r>
              <a:rPr lang="es-MX" sz="1800" dirty="0">
                <a:latin typeface="+mj-lt"/>
                <a:ea typeface="Calibri" panose="020F0502020204030204" pitchFamily="34" charset="0"/>
                <a:cs typeface="Times New Roman" panose="02020603050405020304" pitchFamily="18" charset="0"/>
              </a:rPr>
              <a:t>.</a:t>
            </a:r>
            <a:br>
              <a:rPr lang="es-MX" sz="1800" dirty="0">
                <a:latin typeface="+mj-lt"/>
                <a:ea typeface="Calibri" panose="020F0502020204030204" pitchFamily="34" charset="0"/>
                <a:cs typeface="Times New Roman" panose="02020603050405020304" pitchFamily="18" charset="0"/>
              </a:rPr>
            </a:br>
            <a:r>
              <a:rPr lang="es-MX" sz="1800" dirty="0">
                <a:latin typeface="+mj-lt"/>
                <a:ea typeface="Calibri" panose="020F0502020204030204" pitchFamily="34" charset="0"/>
                <a:cs typeface="Times New Roman" panose="02020603050405020304" pitchFamily="18" charset="0"/>
              </a:rPr>
              <a:t>2. Modelado y Simulación de Procesos Celulares.</a:t>
            </a:r>
            <a:br>
              <a:rPr lang="es-MX" sz="1800" dirty="0">
                <a:latin typeface="+mj-lt"/>
                <a:ea typeface="Calibri" panose="020F0502020204030204" pitchFamily="34" charset="0"/>
                <a:cs typeface="Times New Roman" panose="02020603050405020304" pitchFamily="18" charset="0"/>
              </a:rPr>
            </a:br>
            <a:r>
              <a:rPr lang="es-MX" sz="1800" dirty="0">
                <a:latin typeface="+mj-lt"/>
                <a:ea typeface="Calibri" panose="020F0502020204030204" pitchFamily="34" charset="0"/>
                <a:cs typeface="Times New Roman" panose="02020603050405020304" pitchFamily="18" charset="0"/>
              </a:rPr>
              <a:t>3. Optimización de Procesos Químicos y Biológicos.</a:t>
            </a:r>
            <a:br>
              <a:rPr lang="es-MX" sz="1800" dirty="0">
                <a:latin typeface="+mj-lt"/>
                <a:ea typeface="Calibri" panose="020F0502020204030204" pitchFamily="34" charset="0"/>
                <a:cs typeface="Times New Roman" panose="02020603050405020304" pitchFamily="18" charset="0"/>
              </a:rPr>
            </a:br>
            <a:r>
              <a:rPr lang="es-MX" sz="1800" dirty="0">
                <a:latin typeface="+mj-lt"/>
                <a:ea typeface="Calibri" panose="020F0502020204030204" pitchFamily="34" charset="0"/>
                <a:cs typeface="Times New Roman" panose="02020603050405020304" pitchFamily="18" charset="0"/>
              </a:rPr>
              <a:t>4. Estudios de Sistemas Dinámicos y de Control</a:t>
            </a:r>
            <a:br>
              <a:rPr lang="es-MX" sz="1800" dirty="0">
                <a:latin typeface="+mj-lt"/>
                <a:ea typeface="Calibri" panose="020F0502020204030204" pitchFamily="34" charset="0"/>
                <a:cs typeface="Times New Roman" panose="02020603050405020304" pitchFamily="18" charset="0"/>
              </a:rPr>
            </a:br>
            <a:r>
              <a:rPr lang="es-MX" sz="1800" dirty="0">
                <a:latin typeface="+mj-lt"/>
                <a:ea typeface="Calibri" panose="020F0502020204030204" pitchFamily="34" charset="0"/>
                <a:cs typeface="Times New Roman" panose="02020603050405020304" pitchFamily="18" charset="0"/>
              </a:rPr>
              <a:t>5. Desarrollo de Herramientas Computacionales para el Modelado y Simulación.</a:t>
            </a:r>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025825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33378" y="798278"/>
            <a:ext cx="10579260" cy="2577244"/>
          </a:xfrm>
          <a:prstGeom prst="rect">
            <a:avLst/>
          </a:prstGeom>
        </p:spPr>
        <p:txBody>
          <a:bodyPr wrap="square">
            <a:spAutoFit/>
          </a:bodyPr>
          <a:lstStyle/>
          <a:p>
            <a:pPr algn="ctr">
              <a:lnSpc>
                <a:spcPct val="107000"/>
              </a:lnSpc>
              <a:spcAft>
                <a:spcPts val="800"/>
              </a:spcAft>
            </a:pPr>
            <a:r>
              <a:rPr lang="es-MX" sz="1800" b="1" dirty="0">
                <a:latin typeface="+mj-lt"/>
                <a:ea typeface="Calibri" panose="020F0502020204030204" pitchFamily="34" charset="0"/>
                <a:cs typeface="Times New Roman" panose="02020603050405020304" pitchFamily="18" charset="0"/>
              </a:rPr>
              <a:t>CA Interdepartamental (DCN-DPT)</a:t>
            </a:r>
            <a:endParaRPr lang="es-MX" sz="1800" dirty="0">
              <a:latin typeface="+mj-lt"/>
              <a:ea typeface="Calibri" panose="020F0502020204030204" pitchFamily="34" charset="0"/>
              <a:cs typeface="Times New Roman" panose="02020603050405020304" pitchFamily="18" charset="0"/>
            </a:endParaRPr>
          </a:p>
          <a:p>
            <a:pPr lvl="0">
              <a:lnSpc>
                <a:spcPct val="107000"/>
              </a:lnSpc>
              <a:spcAft>
                <a:spcPts val="800"/>
              </a:spcAft>
            </a:pPr>
            <a:r>
              <a:rPr lang="es-MX" sz="1800" b="1" dirty="0">
                <a:latin typeface="+mj-lt"/>
                <a:ea typeface="Calibri" panose="020F0502020204030204" pitchFamily="34" charset="0"/>
                <a:cs typeface="Times New Roman" panose="02020603050405020304" pitchFamily="18" charset="0"/>
              </a:rPr>
              <a:t>Fisiología Celular y </a:t>
            </a:r>
            <a:r>
              <a:rPr lang="es-MX" sz="1800" b="1" dirty="0" smtClean="0">
                <a:latin typeface="+mj-lt"/>
                <a:ea typeface="Calibri" panose="020F0502020204030204" pitchFamily="34" charset="0"/>
                <a:cs typeface="Times New Roman" panose="02020603050405020304" pitchFamily="18" charset="0"/>
              </a:rPr>
              <a:t>Tisular. </a:t>
            </a:r>
            <a:r>
              <a:rPr lang="es-MX" sz="1800" dirty="0" smtClean="0">
                <a:latin typeface="+mj-lt"/>
                <a:ea typeface="Calibri" panose="020F0502020204030204" pitchFamily="34" charset="0"/>
                <a:cs typeface="Times New Roman" panose="02020603050405020304" pitchFamily="18" charset="0"/>
              </a:rPr>
              <a:t>Consolidado</a:t>
            </a:r>
            <a:endParaRPr lang="es-MX" sz="1800" dirty="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dirty="0" smtClean="0">
                <a:latin typeface="+mj-lt"/>
                <a:ea typeface="Calibri" panose="020F0502020204030204" pitchFamily="34" charset="0"/>
                <a:cs typeface="Times New Roman" panose="02020603050405020304" pitchFamily="18" charset="0"/>
              </a:rPr>
              <a:t>Conformado </a:t>
            </a:r>
            <a:r>
              <a:rPr lang="es-MX" sz="1800" dirty="0">
                <a:latin typeface="+mj-lt"/>
                <a:ea typeface="Calibri" panose="020F0502020204030204" pitchFamily="34" charset="0"/>
                <a:cs typeface="Times New Roman" panose="02020603050405020304" pitchFamily="18" charset="0"/>
              </a:rPr>
              <a:t>por </a:t>
            </a:r>
            <a:r>
              <a:rPr lang="es-MX" sz="1800" dirty="0" smtClean="0">
                <a:latin typeface="+mj-lt"/>
                <a:ea typeface="Calibri" panose="020F0502020204030204" pitchFamily="34" charset="0"/>
                <a:cs typeface="Times New Roman" panose="02020603050405020304" pitchFamily="18" charset="0"/>
              </a:rPr>
              <a:t>Elena </a:t>
            </a:r>
            <a:r>
              <a:rPr lang="es-MX" sz="1800" dirty="0" err="1">
                <a:latin typeface="+mj-lt"/>
                <a:ea typeface="Calibri" panose="020F0502020204030204" pitchFamily="34" charset="0"/>
                <a:cs typeface="Times New Roman" panose="02020603050405020304" pitchFamily="18" charset="0"/>
              </a:rPr>
              <a:t>Aréchaga</a:t>
            </a:r>
            <a:r>
              <a:rPr lang="es-MX" sz="1800" dirty="0">
                <a:latin typeface="+mj-lt"/>
                <a:ea typeface="Calibri" panose="020F0502020204030204" pitchFamily="34" charset="0"/>
                <a:cs typeface="Times New Roman" panose="02020603050405020304" pitchFamily="18" charset="0"/>
              </a:rPr>
              <a:t> Ocampo y Claudia </a:t>
            </a:r>
            <a:r>
              <a:rPr lang="es-MX" sz="1800" dirty="0" err="1">
                <a:latin typeface="+mj-lt"/>
                <a:ea typeface="Calibri" panose="020F0502020204030204" pitchFamily="34" charset="0"/>
                <a:cs typeface="Times New Roman" panose="02020603050405020304" pitchFamily="18" charset="0"/>
              </a:rPr>
              <a:t>Haydée</a:t>
            </a:r>
            <a:r>
              <a:rPr lang="es-MX" sz="1800" dirty="0">
                <a:latin typeface="+mj-lt"/>
                <a:ea typeface="Calibri" panose="020F0502020204030204" pitchFamily="34" charset="0"/>
                <a:cs typeface="Times New Roman" panose="02020603050405020304" pitchFamily="18" charset="0"/>
              </a:rPr>
              <a:t> González de la Rosa del DCN y la Dra. </a:t>
            </a:r>
            <a:r>
              <a:rPr lang="es-MX" sz="1800" dirty="0" err="1">
                <a:latin typeface="+mj-lt"/>
                <a:ea typeface="Calibri" panose="020F0502020204030204" pitchFamily="34" charset="0"/>
                <a:cs typeface="Times New Roman" panose="02020603050405020304" pitchFamily="18" charset="0"/>
              </a:rPr>
              <a:t>Nohra</a:t>
            </a:r>
            <a:r>
              <a:rPr lang="es-MX" sz="1800" dirty="0">
                <a:latin typeface="+mj-lt"/>
                <a:ea typeface="Calibri" panose="020F0502020204030204" pitchFamily="34" charset="0"/>
                <a:cs typeface="Times New Roman" panose="02020603050405020304" pitchFamily="18" charset="0"/>
              </a:rPr>
              <a:t> Elsy Beltrán Vargas del DPT.</a:t>
            </a:r>
          </a:p>
          <a:p>
            <a:pPr algn="just">
              <a:lnSpc>
                <a:spcPct val="107000"/>
              </a:lnSpc>
              <a:spcAft>
                <a:spcPts val="800"/>
              </a:spcAft>
            </a:pPr>
            <a:r>
              <a:rPr lang="es-MX" sz="1800" b="1" dirty="0">
                <a:latin typeface="+mj-lt"/>
                <a:ea typeface="Calibri" panose="020F0502020204030204" pitchFamily="34" charset="0"/>
                <a:cs typeface="Times New Roman" panose="02020603050405020304" pitchFamily="18" charset="0"/>
              </a:rPr>
              <a:t>LGAC:</a:t>
            </a:r>
            <a:endParaRPr lang="es-MX" sz="1800" dirty="0">
              <a:latin typeface="+mj-lt"/>
              <a:ea typeface="Calibri" panose="020F0502020204030204" pitchFamily="34" charset="0"/>
              <a:cs typeface="Times New Roman" panose="02020603050405020304" pitchFamily="18" charset="0"/>
            </a:endParaRPr>
          </a:p>
          <a:p>
            <a:pPr>
              <a:lnSpc>
                <a:spcPct val="107000"/>
              </a:lnSpc>
              <a:spcAft>
                <a:spcPts val="800"/>
              </a:spcAft>
            </a:pPr>
            <a:r>
              <a:rPr lang="es-MX" sz="1800" dirty="0">
                <a:latin typeface="+mj-lt"/>
                <a:ea typeface="Calibri" panose="020F0502020204030204" pitchFamily="34" charset="0"/>
                <a:cs typeface="Times New Roman" panose="02020603050405020304" pitchFamily="18" charset="0"/>
              </a:rPr>
              <a:t>1. Biología molecular y celular.</a:t>
            </a:r>
            <a:br>
              <a:rPr lang="es-MX" sz="1800" dirty="0">
                <a:latin typeface="+mj-lt"/>
                <a:ea typeface="Calibri" panose="020F0502020204030204" pitchFamily="34" charset="0"/>
                <a:cs typeface="Times New Roman" panose="02020603050405020304" pitchFamily="18" charset="0"/>
              </a:rPr>
            </a:br>
            <a:r>
              <a:rPr lang="es-MX" sz="1800" dirty="0">
                <a:latin typeface="+mj-lt"/>
                <a:ea typeface="Calibri" panose="020F0502020204030204" pitchFamily="34" charset="0"/>
                <a:cs typeface="Times New Roman" panose="02020603050405020304" pitchFamily="18" charset="0"/>
              </a:rPr>
              <a:t>2. Métodos y herramientas en evaluación de la salud.</a:t>
            </a:r>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870040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06055" y="771360"/>
            <a:ext cx="10567686" cy="3865289"/>
          </a:xfrm>
          <a:prstGeom prst="rect">
            <a:avLst/>
          </a:prstGeom>
        </p:spPr>
        <p:txBody>
          <a:bodyPr wrap="square">
            <a:spAutoFit/>
          </a:bodyPr>
          <a:lstStyle/>
          <a:p>
            <a:pPr algn="ctr">
              <a:lnSpc>
                <a:spcPct val="107000"/>
              </a:lnSpc>
              <a:spcAft>
                <a:spcPts val="800"/>
              </a:spcAft>
            </a:pPr>
            <a:r>
              <a:rPr lang="es-MX" sz="1800" b="1" dirty="0">
                <a:latin typeface="+mj-lt"/>
                <a:ea typeface="Calibri" panose="020F0502020204030204" pitchFamily="34" charset="0"/>
                <a:cs typeface="Times New Roman" panose="02020603050405020304" pitchFamily="18" charset="0"/>
              </a:rPr>
              <a:t>Apoyos económicos</a:t>
            </a:r>
            <a:endParaRPr lang="es-MX" sz="1800" dirty="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dirty="0">
                <a:latin typeface="+mj-lt"/>
                <a:ea typeface="Calibri" panose="020F0502020204030204" pitchFamily="34" charset="0"/>
                <a:cs typeface="Times New Roman" panose="02020603050405020304" pitchFamily="18" charset="0"/>
              </a:rPr>
              <a:t>Anualmente, la División emite una convocatoria para grupos de investigación y CA que requieran recursos, pero se ha advertido que el apoyo no ha generado incremento o mejora en la productividad.</a:t>
            </a:r>
          </a:p>
          <a:p>
            <a:pPr algn="just">
              <a:lnSpc>
                <a:spcPct val="107000"/>
              </a:lnSpc>
              <a:spcAft>
                <a:spcPts val="800"/>
              </a:spcAft>
            </a:pPr>
            <a:endParaRPr lang="es-MX" sz="1800" dirty="0" smtClean="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dirty="0" smtClean="0">
                <a:latin typeface="+mj-lt"/>
                <a:ea typeface="Calibri" panose="020F0502020204030204" pitchFamily="34" charset="0"/>
                <a:cs typeface="Times New Roman" panose="02020603050405020304" pitchFamily="18" charset="0"/>
              </a:rPr>
              <a:t>De </a:t>
            </a:r>
            <a:r>
              <a:rPr lang="es-MX" sz="1800" dirty="0">
                <a:latin typeface="+mj-lt"/>
                <a:ea typeface="Calibri" panose="020F0502020204030204" pitchFamily="34" charset="0"/>
                <a:cs typeface="Times New Roman" panose="02020603050405020304" pitchFamily="18" charset="0"/>
              </a:rPr>
              <a:t>igual forma, el personal académico de la División realizó con éxito la gestión de fondos concurrentes para llevar a cabo proyectos de investigación, los resultados de ello se ven reflejados en los 46 proyectos vigentes financiados por Instituciones Nacionales, cuyo monto asciende a $19,992,919.00  MN, de los cuales 12 son del DCN, 6 del DMAS, 27 del DPT y 1 </a:t>
            </a:r>
            <a:r>
              <a:rPr lang="es-MX" sz="1800" dirty="0" err="1">
                <a:latin typeface="+mj-lt"/>
                <a:ea typeface="Calibri" panose="020F0502020204030204" pitchFamily="34" charset="0"/>
                <a:cs typeface="Times New Roman" panose="02020603050405020304" pitchFamily="18" charset="0"/>
              </a:rPr>
              <a:t>Interdivisional</a:t>
            </a:r>
            <a:r>
              <a:rPr lang="es-MX" sz="1800" dirty="0">
                <a:latin typeface="+mj-lt"/>
                <a:ea typeface="Calibri" panose="020F0502020204030204" pitchFamily="34" charset="0"/>
                <a:cs typeface="Times New Roman" panose="02020603050405020304" pitchFamily="18" charset="0"/>
              </a:rPr>
              <a:t>.</a:t>
            </a:r>
          </a:p>
          <a:p>
            <a:pPr algn="just">
              <a:lnSpc>
                <a:spcPct val="107000"/>
              </a:lnSpc>
              <a:spcAft>
                <a:spcPts val="800"/>
              </a:spcAft>
            </a:pPr>
            <a:endParaRPr lang="es-MX" sz="1800" dirty="0" smtClean="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dirty="0" smtClean="0">
                <a:latin typeface="+mj-lt"/>
                <a:ea typeface="Calibri" panose="020F0502020204030204" pitchFamily="34" charset="0"/>
                <a:cs typeface="Times New Roman" panose="02020603050405020304" pitchFamily="18" charset="0"/>
              </a:rPr>
              <a:t>Es </a:t>
            </a:r>
            <a:r>
              <a:rPr lang="es-MX" sz="1800" dirty="0">
                <a:latin typeface="+mj-lt"/>
                <a:ea typeface="Calibri" panose="020F0502020204030204" pitchFamily="34" charset="0"/>
                <a:cs typeface="Times New Roman" panose="02020603050405020304" pitchFamily="18" charset="0"/>
              </a:rPr>
              <a:t>importante destacar que este monto correspondió al 61.42% de los recursos obtenidos por la Unidad Cuajimalpa por concepto de Proyectos Patrocinados en 2017.</a:t>
            </a:r>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99959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2" name="Título 1"/>
          <p:cNvSpPr>
            <a:spLocks noGrp="1"/>
          </p:cNvSpPr>
          <p:nvPr>
            <p:ph type="ctrTitle"/>
          </p:nvPr>
        </p:nvSpPr>
        <p:spPr>
          <a:xfrm>
            <a:off x="1408394" y="753624"/>
            <a:ext cx="8619852" cy="4419600"/>
          </a:xfrm>
        </p:spPr>
        <p:txBody>
          <a:bodyPr/>
          <a:lstStyle/>
          <a:p>
            <a:r>
              <a:rPr lang="es-MX" sz="2000" dirty="0">
                <a:solidFill>
                  <a:srgbClr val="6B4723"/>
                </a:solidFill>
              </a:rPr>
              <a:t/>
            </a:r>
            <a:br>
              <a:rPr lang="es-MX" sz="2000" dirty="0">
                <a:solidFill>
                  <a:srgbClr val="6B4723"/>
                </a:solidFill>
              </a:rPr>
            </a:br>
            <a:r>
              <a:rPr lang="es-MX" sz="2000" dirty="0" smtClean="0">
                <a:solidFill>
                  <a:srgbClr val="6B4723"/>
                </a:solidFill>
              </a:rPr>
              <a:t/>
            </a:r>
            <a:br>
              <a:rPr lang="es-MX" sz="2000" dirty="0" smtClean="0">
                <a:solidFill>
                  <a:srgbClr val="6B4723"/>
                </a:solidFill>
              </a:rPr>
            </a:br>
            <a:r>
              <a:rPr lang="es-MX" sz="4800" dirty="0">
                <a:solidFill>
                  <a:srgbClr val="6B4723"/>
                </a:solidFill>
                <a:latin typeface="Trebuchet MS"/>
                <a:ea typeface="Trebuchet MS"/>
                <a:cs typeface="Trebuchet MS"/>
              </a:rPr>
              <a:t>ANTECEDENTES</a:t>
            </a:r>
            <a:br>
              <a:rPr lang="es-MX" sz="4800" dirty="0">
                <a:solidFill>
                  <a:srgbClr val="6B4723"/>
                </a:solidFill>
                <a:latin typeface="Trebuchet MS"/>
                <a:ea typeface="Trebuchet MS"/>
                <a:cs typeface="Trebuchet MS"/>
              </a:rPr>
            </a:br>
            <a:r>
              <a:rPr lang="es-MX" sz="2000" dirty="0">
                <a:solidFill>
                  <a:srgbClr val="6B4723"/>
                </a:solidFill>
              </a:rPr>
              <a:t/>
            </a:r>
            <a:br>
              <a:rPr lang="es-MX" sz="2000" dirty="0">
                <a:solidFill>
                  <a:srgbClr val="6B4723"/>
                </a:solidFill>
              </a:rPr>
            </a:br>
            <a:r>
              <a:rPr lang="es-MX" sz="2000" dirty="0">
                <a:solidFill>
                  <a:srgbClr val="6B4723"/>
                </a:solidFill>
              </a:rPr>
              <a:t/>
            </a:r>
            <a:br>
              <a:rPr lang="es-MX" sz="2000" dirty="0">
                <a:solidFill>
                  <a:srgbClr val="6B4723"/>
                </a:solidFill>
              </a:rPr>
            </a:br>
            <a:r>
              <a:rPr lang="es-MX" sz="2000" dirty="0" smtClean="0">
                <a:solidFill>
                  <a:srgbClr val="6B4723"/>
                </a:solidFill>
              </a:rPr>
              <a:t/>
            </a:r>
            <a:br>
              <a:rPr lang="es-MX" sz="2000" dirty="0" smtClean="0">
                <a:solidFill>
                  <a:srgbClr val="6B4723"/>
                </a:solidFill>
              </a:rPr>
            </a:br>
            <a:r>
              <a:rPr lang="es-MX" sz="2000" dirty="0">
                <a:solidFill>
                  <a:srgbClr val="6B4723"/>
                </a:solidFill>
              </a:rPr>
              <a:t/>
            </a:r>
            <a:br>
              <a:rPr lang="es-MX" sz="2000" dirty="0">
                <a:solidFill>
                  <a:srgbClr val="6B4723"/>
                </a:solidFill>
              </a:rPr>
            </a:br>
            <a:r>
              <a:rPr lang="es-MX" sz="2000" dirty="0" smtClean="0">
                <a:solidFill>
                  <a:srgbClr val="6B4723"/>
                </a:solidFill>
              </a:rPr>
              <a:t/>
            </a:r>
            <a:br>
              <a:rPr lang="es-MX" sz="2000" dirty="0" smtClean="0">
                <a:solidFill>
                  <a:srgbClr val="6B4723"/>
                </a:solidFill>
              </a:rPr>
            </a:br>
            <a:r>
              <a:rPr lang="es-MX" sz="2000" dirty="0" smtClean="0">
                <a:solidFill>
                  <a:srgbClr val="6B4723"/>
                </a:solidFill>
              </a:rPr>
              <a:t> </a:t>
            </a:r>
            <a:endParaRPr lang="es-MX" sz="4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64870" y="668915"/>
            <a:ext cx="9850056" cy="4549194"/>
          </a:xfrm>
          <a:prstGeom prst="rect">
            <a:avLst/>
          </a:prstGeom>
        </p:spPr>
        <p:txBody>
          <a:bodyPr wrap="square">
            <a:spAutoFit/>
          </a:bodyPr>
          <a:lstStyle/>
          <a:p>
            <a:pPr algn="ctr">
              <a:lnSpc>
                <a:spcPct val="107000"/>
              </a:lnSpc>
              <a:spcAft>
                <a:spcPts val="800"/>
              </a:spcAft>
            </a:pPr>
            <a:r>
              <a:rPr lang="es-MX" sz="1800" b="1" dirty="0" smtClean="0">
                <a:latin typeface="+mj-lt"/>
                <a:ea typeface="Calibri" panose="020F0502020204030204" pitchFamily="34" charset="0"/>
                <a:cs typeface="Times New Roman" panose="02020603050405020304" pitchFamily="18" charset="0"/>
              </a:rPr>
              <a:t>Productividad</a:t>
            </a:r>
          </a:p>
          <a:p>
            <a:pPr algn="ctr">
              <a:lnSpc>
                <a:spcPct val="107000"/>
              </a:lnSpc>
              <a:spcAft>
                <a:spcPts val="800"/>
              </a:spcAft>
            </a:pPr>
            <a:endParaRPr lang="es-MX" sz="1800" dirty="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dirty="0">
                <a:latin typeface="+mj-lt"/>
                <a:ea typeface="Calibri" panose="020F0502020204030204" pitchFamily="34" charset="0"/>
                <a:cs typeface="Times New Roman" panose="02020603050405020304" pitchFamily="18" charset="0"/>
              </a:rPr>
              <a:t>La productividad de los profesores adscritos a los CA se ve reflejada en los siguientes productos:</a:t>
            </a:r>
          </a:p>
          <a:p>
            <a:pPr marL="809625" lvl="0" indent="-358775">
              <a:lnSpc>
                <a:spcPct val="107000"/>
              </a:lnSpc>
              <a:buFont typeface="Wingdings" panose="05000000000000000000" pitchFamily="2" charset="2"/>
              <a:buChar char=""/>
            </a:pPr>
            <a:endParaRPr lang="es-MX" sz="1800" dirty="0" smtClean="0">
              <a:latin typeface="+mj-lt"/>
              <a:ea typeface="Calibri" panose="020F0502020204030204" pitchFamily="34" charset="0"/>
              <a:cs typeface="Times New Roman" panose="02020603050405020304" pitchFamily="18" charset="0"/>
            </a:endParaRPr>
          </a:p>
          <a:p>
            <a:pPr marL="809625" lvl="0" indent="-358775">
              <a:lnSpc>
                <a:spcPct val="107000"/>
              </a:lnSpc>
              <a:buFont typeface="Wingdings" panose="05000000000000000000" pitchFamily="2" charset="2"/>
              <a:buChar char=""/>
            </a:pPr>
            <a:r>
              <a:rPr lang="es-MX" sz="1800" dirty="0" smtClean="0">
                <a:latin typeface="+mj-lt"/>
                <a:ea typeface="Calibri" panose="020F0502020204030204" pitchFamily="34" charset="0"/>
                <a:cs typeface="Times New Roman" panose="02020603050405020304" pitchFamily="18" charset="0"/>
              </a:rPr>
              <a:t>88 </a:t>
            </a:r>
            <a:r>
              <a:rPr lang="es-MX" sz="1800" dirty="0">
                <a:latin typeface="+mj-lt"/>
                <a:ea typeface="Calibri" panose="020F0502020204030204" pitchFamily="34" charset="0"/>
                <a:cs typeface="Times New Roman" panose="02020603050405020304" pitchFamily="18" charset="0"/>
              </a:rPr>
              <a:t>Publicaciones en revistas.</a:t>
            </a:r>
          </a:p>
          <a:p>
            <a:pPr marL="809625" lvl="0" indent="-358775">
              <a:lnSpc>
                <a:spcPct val="107000"/>
              </a:lnSpc>
              <a:buFont typeface="Wingdings" panose="05000000000000000000" pitchFamily="2" charset="2"/>
              <a:buChar char=""/>
            </a:pPr>
            <a:r>
              <a:rPr lang="es-MX" sz="1800" dirty="0">
                <a:latin typeface="+mj-lt"/>
                <a:ea typeface="Calibri" panose="020F0502020204030204" pitchFamily="34" charset="0"/>
                <a:cs typeface="Times New Roman" panose="02020603050405020304" pitchFamily="18" charset="0"/>
              </a:rPr>
              <a:t>6 Libros.</a:t>
            </a:r>
          </a:p>
          <a:p>
            <a:pPr marL="809625" lvl="0" indent="-358775">
              <a:lnSpc>
                <a:spcPct val="107000"/>
              </a:lnSpc>
              <a:buFont typeface="Wingdings" panose="05000000000000000000" pitchFamily="2" charset="2"/>
              <a:buChar char=""/>
            </a:pPr>
            <a:r>
              <a:rPr lang="es-MX" sz="1800" dirty="0">
                <a:latin typeface="+mj-lt"/>
                <a:ea typeface="Calibri" panose="020F0502020204030204" pitchFamily="34" charset="0"/>
                <a:cs typeface="Times New Roman" panose="02020603050405020304" pitchFamily="18" charset="0"/>
              </a:rPr>
              <a:t>21 Capítulos de libros (3 Internacionales y 18 nacionales).</a:t>
            </a:r>
          </a:p>
          <a:p>
            <a:pPr marL="809625" lvl="0" indent="-358775">
              <a:lnSpc>
                <a:spcPct val="107000"/>
              </a:lnSpc>
              <a:buFont typeface="Wingdings" panose="05000000000000000000" pitchFamily="2" charset="2"/>
              <a:buChar char=""/>
            </a:pPr>
            <a:r>
              <a:rPr lang="es-MX" sz="1800" dirty="0">
                <a:latin typeface="+mj-lt"/>
                <a:ea typeface="Calibri" panose="020F0502020204030204" pitchFamily="34" charset="0"/>
                <a:cs typeface="Times New Roman" panose="02020603050405020304" pitchFamily="18" charset="0"/>
              </a:rPr>
              <a:t>3 Artículos de Investigación.</a:t>
            </a:r>
          </a:p>
          <a:p>
            <a:pPr marL="809625" lvl="0" indent="-358775">
              <a:lnSpc>
                <a:spcPct val="107000"/>
              </a:lnSpc>
              <a:buFont typeface="Wingdings" panose="05000000000000000000" pitchFamily="2" charset="2"/>
              <a:buChar char=""/>
            </a:pPr>
            <a:r>
              <a:rPr lang="es-MX" sz="1800" dirty="0">
                <a:latin typeface="+mj-lt"/>
                <a:ea typeface="Calibri" panose="020F0502020204030204" pitchFamily="34" charset="0"/>
                <a:cs typeface="Times New Roman" panose="02020603050405020304" pitchFamily="18" charset="0"/>
              </a:rPr>
              <a:t>1 patente</a:t>
            </a:r>
          </a:p>
          <a:p>
            <a:pPr marL="809625" lvl="0" indent="-358775">
              <a:lnSpc>
                <a:spcPct val="107000"/>
              </a:lnSpc>
              <a:buFont typeface="Wingdings" panose="05000000000000000000" pitchFamily="2" charset="2"/>
              <a:buChar char=""/>
            </a:pPr>
            <a:r>
              <a:rPr lang="es-MX" sz="1800" dirty="0">
                <a:latin typeface="+mj-lt"/>
                <a:ea typeface="Calibri" panose="020F0502020204030204" pitchFamily="34" charset="0"/>
                <a:cs typeface="Times New Roman" panose="02020603050405020304" pitchFamily="18" charset="0"/>
              </a:rPr>
              <a:t>11 Conferencias Magistrales.</a:t>
            </a:r>
          </a:p>
          <a:p>
            <a:pPr marL="809625" lvl="0" indent="-358775">
              <a:lnSpc>
                <a:spcPct val="107000"/>
              </a:lnSpc>
              <a:buFont typeface="Wingdings" panose="05000000000000000000" pitchFamily="2" charset="2"/>
              <a:buChar char=""/>
            </a:pPr>
            <a:r>
              <a:rPr lang="es-MX" sz="1800" dirty="0">
                <a:latin typeface="+mj-lt"/>
                <a:ea typeface="Calibri" panose="020F0502020204030204" pitchFamily="34" charset="0"/>
                <a:cs typeface="Times New Roman" panose="02020603050405020304" pitchFamily="18" charset="0"/>
              </a:rPr>
              <a:t>47 Conferencias.</a:t>
            </a:r>
          </a:p>
          <a:p>
            <a:pPr marL="809625" lvl="0" indent="-358775">
              <a:lnSpc>
                <a:spcPct val="107000"/>
              </a:lnSpc>
              <a:buFont typeface="Wingdings" panose="05000000000000000000" pitchFamily="2" charset="2"/>
              <a:buChar char=""/>
            </a:pPr>
            <a:r>
              <a:rPr lang="es-MX" sz="1800" dirty="0">
                <a:latin typeface="+mj-lt"/>
                <a:ea typeface="Calibri" panose="020F0502020204030204" pitchFamily="34" charset="0"/>
                <a:cs typeface="Times New Roman" panose="02020603050405020304" pitchFamily="18" charset="0"/>
              </a:rPr>
              <a:t>79 Participaciones en Congresos.</a:t>
            </a:r>
          </a:p>
          <a:p>
            <a:pPr marL="809625" lvl="0" indent="-358775">
              <a:lnSpc>
                <a:spcPct val="107000"/>
              </a:lnSpc>
              <a:buFont typeface="Wingdings" panose="05000000000000000000" pitchFamily="2" charset="2"/>
              <a:buChar char=""/>
            </a:pPr>
            <a:r>
              <a:rPr lang="es-MX" sz="1800" dirty="0">
                <a:latin typeface="+mj-lt"/>
                <a:ea typeface="Calibri" panose="020F0502020204030204" pitchFamily="34" charset="0"/>
                <a:cs typeface="Times New Roman" panose="02020603050405020304" pitchFamily="18" charset="0"/>
              </a:rPr>
              <a:t>7 Entrevistas en medios</a:t>
            </a:r>
          </a:p>
          <a:p>
            <a:pPr marL="809625" lvl="0" indent="-358775">
              <a:lnSpc>
                <a:spcPct val="107000"/>
              </a:lnSpc>
              <a:spcAft>
                <a:spcPts val="800"/>
              </a:spcAft>
              <a:buFont typeface="Wingdings" panose="05000000000000000000" pitchFamily="2" charset="2"/>
              <a:buChar char=""/>
            </a:pPr>
            <a:r>
              <a:rPr lang="es-MX" sz="1800" dirty="0">
                <a:latin typeface="+mj-lt"/>
                <a:ea typeface="Calibri" panose="020F0502020204030204" pitchFamily="34" charset="0"/>
                <a:cs typeface="Times New Roman" panose="02020603050405020304" pitchFamily="18" charset="0"/>
              </a:rPr>
              <a:t>16 </a:t>
            </a:r>
            <a:r>
              <a:rPr lang="es-MX" sz="1800" dirty="0" err="1">
                <a:latin typeface="+mj-lt"/>
                <a:ea typeface="Calibri" panose="020F0502020204030204" pitchFamily="34" charset="0"/>
                <a:cs typeface="Times New Roman" panose="02020603050405020304" pitchFamily="18" charset="0"/>
              </a:rPr>
              <a:t>Proceeding</a:t>
            </a:r>
            <a:r>
              <a:rPr lang="es-MX" sz="1800" dirty="0">
                <a:latin typeface="+mj-lt"/>
                <a:ea typeface="Calibri" panose="020F0502020204030204" pitchFamily="34" charset="0"/>
                <a:cs typeface="Times New Roman" panose="02020603050405020304" pitchFamily="18" charset="0"/>
              </a:rPr>
              <a:t> y memorias.</a:t>
            </a:r>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306351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49124" y="715923"/>
            <a:ext cx="10394066" cy="4868384"/>
          </a:xfrm>
          <a:prstGeom prst="rect">
            <a:avLst/>
          </a:prstGeom>
        </p:spPr>
        <p:txBody>
          <a:bodyPr wrap="square">
            <a:spAutoFit/>
          </a:bodyPr>
          <a:lstStyle/>
          <a:p>
            <a:pPr algn="ctr">
              <a:lnSpc>
                <a:spcPct val="107000"/>
              </a:lnSpc>
              <a:spcAft>
                <a:spcPts val="800"/>
              </a:spcAft>
            </a:pPr>
            <a:r>
              <a:rPr lang="es-MX" sz="1800" b="1" dirty="0">
                <a:latin typeface="+mj-lt"/>
                <a:ea typeface="Calibri" panose="020F0502020204030204" pitchFamily="34" charset="0"/>
                <a:cs typeface="Times New Roman" panose="02020603050405020304" pitchFamily="18" charset="0"/>
              </a:rPr>
              <a:t>Difusión</a:t>
            </a:r>
            <a:endParaRPr lang="es-MX" sz="1800" dirty="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dirty="0" smtClean="0">
                <a:latin typeface="+mj-lt"/>
                <a:ea typeface="Calibri" panose="020F0502020204030204" pitchFamily="34" charset="0"/>
                <a:cs typeface="Times New Roman" panose="02020603050405020304" pitchFamily="18" charset="0"/>
              </a:rPr>
              <a:t>La </a:t>
            </a:r>
            <a:r>
              <a:rPr lang="es-MX" sz="1800" dirty="0">
                <a:latin typeface="+mj-lt"/>
                <a:ea typeface="Calibri" panose="020F0502020204030204" pitchFamily="34" charset="0"/>
                <a:cs typeface="Times New Roman" panose="02020603050405020304" pitchFamily="18" charset="0"/>
              </a:rPr>
              <a:t>DCNI imparte Seminarios Divisionales con la participación de los tres departamentos adscritos a ella; generalmente se imparten 6 seminarios por trimestre.</a:t>
            </a:r>
          </a:p>
          <a:p>
            <a:pPr algn="just">
              <a:lnSpc>
                <a:spcPct val="107000"/>
              </a:lnSpc>
              <a:spcAft>
                <a:spcPts val="800"/>
              </a:spcAft>
            </a:pPr>
            <a:endParaRPr lang="es-MX" sz="1800" dirty="0" smtClean="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dirty="0" smtClean="0">
                <a:latin typeface="+mj-lt"/>
                <a:ea typeface="Calibri" panose="020F0502020204030204" pitchFamily="34" charset="0"/>
                <a:cs typeface="Times New Roman" panose="02020603050405020304" pitchFamily="18" charset="0"/>
              </a:rPr>
              <a:t>Se </a:t>
            </a:r>
            <a:r>
              <a:rPr lang="es-MX" sz="1800" dirty="0">
                <a:latin typeface="+mj-lt"/>
                <a:ea typeface="Calibri" panose="020F0502020204030204" pitchFamily="34" charset="0"/>
                <a:cs typeface="Times New Roman" panose="02020603050405020304" pitchFamily="18" charset="0"/>
              </a:rPr>
              <a:t>invita a toda la comunidad de la </a:t>
            </a:r>
            <a:r>
              <a:rPr lang="es-MX" sz="1800" dirty="0" smtClean="0">
                <a:latin typeface="+mj-lt"/>
                <a:ea typeface="Calibri" panose="020F0502020204030204" pitchFamily="34" charset="0"/>
                <a:cs typeface="Times New Roman" panose="02020603050405020304" pitchFamily="18" charset="0"/>
              </a:rPr>
              <a:t>UAM-C</a:t>
            </a:r>
            <a:r>
              <a:rPr lang="es-MX" sz="1800" dirty="0">
                <a:latin typeface="+mj-lt"/>
                <a:ea typeface="Calibri" panose="020F0502020204030204" pitchFamily="34" charset="0"/>
                <a:cs typeface="Times New Roman" panose="02020603050405020304" pitchFamily="18" charset="0"/>
              </a:rPr>
              <a:t>; sin embargo,  el auditorio esta conformado principalmente por profesores adscritos a la División y alumnos del </a:t>
            </a:r>
            <a:r>
              <a:rPr lang="es-MX" sz="1800" dirty="0" smtClean="0">
                <a:latin typeface="+mj-lt"/>
                <a:ea typeface="Calibri" panose="020F0502020204030204" pitchFamily="34" charset="0"/>
                <a:cs typeface="Times New Roman" panose="02020603050405020304" pitchFamily="18" charset="0"/>
              </a:rPr>
              <a:t>Posgrado en Ciencias Naturales e Ingeniería.</a:t>
            </a:r>
            <a:endParaRPr lang="es-MX" sz="1800" dirty="0">
              <a:latin typeface="+mj-lt"/>
              <a:ea typeface="Calibri" panose="020F0502020204030204" pitchFamily="34" charset="0"/>
              <a:cs typeface="Times New Roman" panose="02020603050405020304" pitchFamily="18" charset="0"/>
            </a:endParaRPr>
          </a:p>
          <a:p>
            <a:pPr algn="just">
              <a:lnSpc>
                <a:spcPct val="107000"/>
              </a:lnSpc>
              <a:spcAft>
                <a:spcPts val="800"/>
              </a:spcAft>
            </a:pPr>
            <a:endParaRPr lang="es-MX" sz="1800" dirty="0" smtClean="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dirty="0" smtClean="0">
                <a:latin typeface="+mj-lt"/>
                <a:ea typeface="Calibri" panose="020F0502020204030204" pitchFamily="34" charset="0"/>
                <a:cs typeface="Times New Roman" panose="02020603050405020304" pitchFamily="18" charset="0"/>
              </a:rPr>
              <a:t>A </a:t>
            </a:r>
            <a:r>
              <a:rPr lang="es-MX" sz="1800" dirty="0">
                <a:latin typeface="+mj-lt"/>
                <a:ea typeface="Calibri" panose="020F0502020204030204" pitchFamily="34" charset="0"/>
                <a:cs typeface="Times New Roman" panose="02020603050405020304" pitchFamily="18" charset="0"/>
              </a:rPr>
              <a:t>partir del Trimestre </a:t>
            </a:r>
            <a:r>
              <a:rPr lang="es-MX" sz="1800" dirty="0" smtClean="0">
                <a:latin typeface="+mj-lt"/>
                <a:ea typeface="Calibri" panose="020F0502020204030204" pitchFamily="34" charset="0"/>
                <a:cs typeface="Times New Roman" panose="02020603050405020304" pitchFamily="18" charset="0"/>
              </a:rPr>
              <a:t>18-P </a:t>
            </a:r>
            <a:r>
              <a:rPr lang="es-MX" sz="1800" dirty="0">
                <a:latin typeface="+mj-lt"/>
                <a:ea typeface="Calibri" panose="020F0502020204030204" pitchFamily="34" charset="0"/>
                <a:cs typeface="Times New Roman" panose="02020603050405020304" pitchFamily="18" charset="0"/>
              </a:rPr>
              <a:t>se comenzó a difundir el quehacer y las LGAC de los CA a través de estos Seminarios Divisionales, presentándose a la fecha 8 CA de los 10 con que contamos.</a:t>
            </a:r>
          </a:p>
          <a:p>
            <a:pPr algn="just">
              <a:lnSpc>
                <a:spcPct val="107000"/>
              </a:lnSpc>
              <a:spcAft>
                <a:spcPts val="800"/>
              </a:spcAft>
            </a:pPr>
            <a:r>
              <a:rPr lang="es-MX" sz="1800" dirty="0">
                <a:latin typeface="+mj-lt"/>
                <a:ea typeface="Calibri" panose="020F0502020204030204" pitchFamily="34" charset="0"/>
                <a:cs typeface="Times New Roman" panose="02020603050405020304" pitchFamily="18" charset="0"/>
              </a:rPr>
              <a:t> </a:t>
            </a:r>
          </a:p>
          <a:p>
            <a:pPr algn="ctr">
              <a:lnSpc>
                <a:spcPct val="107000"/>
              </a:lnSpc>
              <a:spcAft>
                <a:spcPts val="800"/>
              </a:spcAft>
            </a:pPr>
            <a:r>
              <a:rPr lang="es-MX" sz="1800" b="1" dirty="0">
                <a:latin typeface="+mj-lt"/>
                <a:ea typeface="Calibri" panose="020F0502020204030204" pitchFamily="34" charset="0"/>
                <a:cs typeface="Times New Roman" panose="02020603050405020304" pitchFamily="18" charset="0"/>
              </a:rPr>
              <a:t>Proyectos de Investigación aprobados por Consejo </a:t>
            </a:r>
            <a:r>
              <a:rPr lang="es-MX" sz="1800" b="1" dirty="0" smtClean="0">
                <a:latin typeface="+mj-lt"/>
                <a:ea typeface="Calibri" panose="020F0502020204030204" pitchFamily="34" charset="0"/>
                <a:cs typeface="Times New Roman" panose="02020603050405020304" pitchFamily="18" charset="0"/>
              </a:rPr>
              <a:t>Divisional</a:t>
            </a:r>
          </a:p>
          <a:p>
            <a:pPr algn="ctr">
              <a:lnSpc>
                <a:spcPct val="107000"/>
              </a:lnSpc>
              <a:spcAft>
                <a:spcPts val="800"/>
              </a:spcAft>
            </a:pPr>
            <a:endParaRPr lang="es-MX" sz="1800" dirty="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dirty="0">
                <a:latin typeface="+mj-lt"/>
                <a:ea typeface="Calibri" panose="020F0502020204030204" pitchFamily="34" charset="0"/>
                <a:cs typeface="Times New Roman" panose="02020603050405020304" pitchFamily="18" charset="0"/>
              </a:rPr>
              <a:t>De enero del 2017 a la fecha han sido aprobados 10 proyectos de investigación por el Consejo Divisional.</a:t>
            </a:r>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281679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79676" y="510038"/>
            <a:ext cx="10637134" cy="5673926"/>
          </a:xfrm>
          <a:prstGeom prst="rect">
            <a:avLst/>
          </a:prstGeom>
        </p:spPr>
        <p:txBody>
          <a:bodyPr wrap="square">
            <a:spAutoFit/>
          </a:bodyPr>
          <a:lstStyle/>
          <a:p>
            <a:pPr>
              <a:lnSpc>
                <a:spcPct val="107000"/>
              </a:lnSpc>
              <a:spcAft>
                <a:spcPts val="800"/>
              </a:spcAft>
            </a:pPr>
            <a:r>
              <a:rPr lang="es-MX" sz="2400" b="1" dirty="0" smtClean="0">
                <a:latin typeface="+mj-lt"/>
                <a:ea typeface="Calibri" panose="020F0502020204030204" pitchFamily="34" charset="0"/>
                <a:cs typeface="Times New Roman" panose="02020603050405020304" pitchFamily="18" charset="0"/>
              </a:rPr>
              <a:t>Ciencias Sociales y Humanidades</a:t>
            </a:r>
          </a:p>
          <a:p>
            <a:pPr algn="ctr">
              <a:lnSpc>
                <a:spcPct val="107000"/>
              </a:lnSpc>
              <a:spcAft>
                <a:spcPts val="800"/>
              </a:spcAft>
            </a:pPr>
            <a:r>
              <a:rPr lang="es-MX" sz="1800" b="1" dirty="0" smtClean="0">
                <a:latin typeface="+mj-lt"/>
                <a:ea typeface="Calibri" panose="020F0502020204030204" pitchFamily="34" charset="0"/>
                <a:cs typeface="Times New Roman" panose="02020603050405020304" pitchFamily="18" charset="0"/>
              </a:rPr>
              <a:t>Cuerpos Académicos</a:t>
            </a:r>
            <a:endParaRPr lang="es-MX" sz="1800" dirty="0" smtClean="0">
              <a:latin typeface="+mj-lt"/>
              <a:ea typeface="Calibri" panose="020F0502020204030204" pitchFamily="34" charset="0"/>
              <a:cs typeface="Times New Roman" panose="02020603050405020304" pitchFamily="18" charset="0"/>
            </a:endParaRPr>
          </a:p>
          <a:p>
            <a:pPr algn="ctr">
              <a:lnSpc>
                <a:spcPct val="107000"/>
              </a:lnSpc>
              <a:spcAft>
                <a:spcPts val="800"/>
              </a:spcAft>
            </a:pPr>
            <a:r>
              <a:rPr lang="es-MX" sz="1800" b="1" dirty="0" smtClean="0">
                <a:latin typeface="+mj-lt"/>
                <a:ea typeface="Calibri" panose="020F0502020204030204" pitchFamily="34" charset="0"/>
                <a:cs typeface="Times New Roman" panose="02020603050405020304" pitchFamily="18" charset="0"/>
              </a:rPr>
              <a:t>Departamento de Ciencias Sociales</a:t>
            </a:r>
            <a:endParaRPr lang="es-MX" sz="1800" dirty="0" smtClean="0">
              <a:latin typeface="+mj-lt"/>
              <a:ea typeface="Calibri" panose="020F0502020204030204" pitchFamily="34" charset="0"/>
              <a:cs typeface="Times New Roman" panose="02020603050405020304" pitchFamily="18" charset="0"/>
            </a:endParaRPr>
          </a:p>
          <a:p>
            <a:pPr>
              <a:spcAft>
                <a:spcPts val="800"/>
              </a:spcAft>
            </a:pPr>
            <a:r>
              <a:rPr lang="es-MX" sz="1800" b="1" dirty="0" smtClean="0">
                <a:latin typeface="+mj-lt"/>
                <a:ea typeface="Calibri" panose="020F0502020204030204" pitchFamily="34" charset="0"/>
                <a:cs typeface="Times New Roman" panose="02020603050405020304" pitchFamily="18" charset="0"/>
              </a:rPr>
              <a:t>Modernidad</a:t>
            </a:r>
            <a:r>
              <a:rPr lang="es-MX" sz="1800" b="1" dirty="0">
                <a:latin typeface="+mj-lt"/>
                <a:ea typeface="Calibri" panose="020F0502020204030204" pitchFamily="34" charset="0"/>
                <a:cs typeface="Times New Roman" panose="02020603050405020304" pitchFamily="18" charset="0"/>
              </a:rPr>
              <a:t>, identidad y multiculturalismo </a:t>
            </a:r>
            <a:endParaRPr lang="es-MX" sz="1800" b="1" dirty="0" smtClean="0">
              <a:latin typeface="+mj-lt"/>
              <a:ea typeface="Calibri" panose="020F0502020204030204" pitchFamily="34" charset="0"/>
              <a:cs typeface="Times New Roman" panose="02020603050405020304" pitchFamily="18" charset="0"/>
            </a:endParaRPr>
          </a:p>
          <a:p>
            <a:pPr>
              <a:spcAft>
                <a:spcPts val="800"/>
              </a:spcAft>
            </a:pPr>
            <a:r>
              <a:rPr lang="es-MX" sz="1800" dirty="0" smtClean="0">
                <a:latin typeface="+mj-lt"/>
                <a:ea typeface="Calibri" panose="020F0502020204030204" pitchFamily="34" charset="0"/>
                <a:cs typeface="Times New Roman" panose="02020603050405020304" pitchFamily="18" charset="0"/>
              </a:rPr>
              <a:t>- 3 </a:t>
            </a:r>
            <a:r>
              <a:rPr lang="es-MX" sz="1800" dirty="0">
                <a:latin typeface="+mj-lt"/>
                <a:ea typeface="Calibri" panose="020F0502020204030204" pitchFamily="34" charset="0"/>
                <a:cs typeface="Times New Roman" panose="02020603050405020304" pitchFamily="18" charset="0"/>
              </a:rPr>
              <a:t>LGAC, 4 </a:t>
            </a:r>
            <a:r>
              <a:rPr lang="es-MX" sz="1800" dirty="0" smtClean="0">
                <a:latin typeface="+mj-lt"/>
                <a:ea typeface="Calibri" panose="020F0502020204030204" pitchFamily="34" charset="0"/>
                <a:cs typeface="Times New Roman" panose="02020603050405020304" pitchFamily="18" charset="0"/>
              </a:rPr>
              <a:t>integrantes </a:t>
            </a:r>
            <a:endParaRPr lang="es-MX" sz="1800" dirty="0">
              <a:latin typeface="+mj-lt"/>
              <a:ea typeface="Calibri" panose="020F0502020204030204" pitchFamily="34" charset="0"/>
              <a:cs typeface="Times New Roman" panose="02020603050405020304" pitchFamily="18" charset="0"/>
            </a:endParaRPr>
          </a:p>
          <a:p>
            <a:pPr>
              <a:spcAft>
                <a:spcPts val="800"/>
              </a:spcAft>
            </a:pPr>
            <a:r>
              <a:rPr lang="es-MX" sz="1800" dirty="0">
                <a:latin typeface="+mj-lt"/>
                <a:ea typeface="Calibri" panose="020F0502020204030204" pitchFamily="34" charset="0"/>
                <a:cs typeface="Times New Roman" panose="02020603050405020304" pitchFamily="18" charset="0"/>
              </a:rPr>
              <a:t> </a:t>
            </a:r>
            <a:r>
              <a:rPr lang="es-MX" sz="1800" dirty="0" smtClean="0">
                <a:latin typeface="+mj-lt"/>
                <a:ea typeface="Calibri" panose="020F0502020204030204" pitchFamily="34" charset="0"/>
                <a:cs typeface="Times New Roman" panose="02020603050405020304" pitchFamily="18" charset="0"/>
              </a:rPr>
              <a:t>Ya </a:t>
            </a:r>
            <a:r>
              <a:rPr lang="es-MX" sz="1800" dirty="0">
                <a:latin typeface="+mj-lt"/>
                <a:ea typeface="Calibri" panose="020F0502020204030204" pitchFamily="34" charset="0"/>
                <a:cs typeface="Times New Roman" panose="02020603050405020304" pitchFamily="18" charset="0"/>
              </a:rPr>
              <a:t>desaparecidos:</a:t>
            </a:r>
          </a:p>
          <a:p>
            <a:pPr>
              <a:spcAft>
                <a:spcPts val="800"/>
              </a:spcAft>
            </a:pPr>
            <a:r>
              <a:rPr lang="es-MX" sz="1800" dirty="0">
                <a:latin typeface="+mj-lt"/>
                <a:ea typeface="Calibri" panose="020F0502020204030204" pitchFamily="34" charset="0"/>
                <a:cs typeface="Times New Roman" panose="02020603050405020304" pitchFamily="18" charset="0"/>
              </a:rPr>
              <a:t>- Estudios </a:t>
            </a:r>
            <a:r>
              <a:rPr lang="es-MX" sz="1800" dirty="0" err="1">
                <a:latin typeface="+mj-lt"/>
                <a:ea typeface="Calibri" panose="020F0502020204030204" pitchFamily="34" charset="0"/>
                <a:cs typeface="Times New Roman" panose="02020603050405020304" pitchFamily="18" charset="0"/>
              </a:rPr>
              <a:t>socioespaciales</a:t>
            </a:r>
            <a:r>
              <a:rPr lang="es-MX" sz="1800" dirty="0">
                <a:latin typeface="+mj-lt"/>
                <a:ea typeface="Calibri" panose="020F0502020204030204" pitchFamily="34" charset="0"/>
                <a:cs typeface="Times New Roman" panose="02020603050405020304" pitchFamily="18" charset="0"/>
              </a:rPr>
              <a:t> (1  LGAC, 8 integrantes). No se renueva en 2018.</a:t>
            </a:r>
          </a:p>
          <a:p>
            <a:pPr>
              <a:spcAft>
                <a:spcPts val="800"/>
              </a:spcAft>
            </a:pPr>
            <a:r>
              <a:rPr lang="es-MX" sz="1800" dirty="0">
                <a:latin typeface="+mj-lt"/>
                <a:ea typeface="Calibri" panose="020F0502020204030204" pitchFamily="34" charset="0"/>
                <a:cs typeface="Times New Roman" panose="02020603050405020304" pitchFamily="18" charset="0"/>
              </a:rPr>
              <a:t>- Sociedad y política. No se renueva en 2012.</a:t>
            </a:r>
          </a:p>
          <a:p>
            <a:pPr>
              <a:lnSpc>
                <a:spcPct val="107000"/>
              </a:lnSpc>
              <a:spcAft>
                <a:spcPts val="800"/>
              </a:spcAft>
            </a:pPr>
            <a:r>
              <a:rPr lang="es-MX" sz="1800" dirty="0">
                <a:latin typeface="+mj-lt"/>
                <a:ea typeface="Calibri" panose="020F0502020204030204" pitchFamily="34" charset="0"/>
                <a:cs typeface="Times New Roman" panose="02020603050405020304" pitchFamily="18" charset="0"/>
              </a:rPr>
              <a:t> </a:t>
            </a:r>
            <a:endParaRPr lang="es-MX" sz="1800" dirty="0" smtClean="0">
              <a:latin typeface="+mj-lt"/>
              <a:ea typeface="Calibri" panose="020F0502020204030204" pitchFamily="34" charset="0"/>
              <a:cs typeface="Times New Roman" panose="02020603050405020304" pitchFamily="18" charset="0"/>
            </a:endParaRPr>
          </a:p>
          <a:p>
            <a:pPr algn="ctr">
              <a:spcAft>
                <a:spcPts val="800"/>
              </a:spcAft>
            </a:pPr>
            <a:r>
              <a:rPr lang="es-MX" sz="1800" b="1" dirty="0" smtClean="0">
                <a:latin typeface="+mj-lt"/>
                <a:ea typeface="Calibri" panose="020F0502020204030204" pitchFamily="34" charset="0"/>
                <a:cs typeface="Times New Roman" panose="02020603050405020304" pitchFamily="18" charset="0"/>
              </a:rPr>
              <a:t>Departamento de Estudios Institucionales</a:t>
            </a:r>
            <a:endParaRPr lang="es-MX" sz="1800" dirty="0" smtClean="0">
              <a:latin typeface="+mj-lt"/>
              <a:ea typeface="Calibri" panose="020F0502020204030204" pitchFamily="34" charset="0"/>
              <a:cs typeface="Times New Roman" panose="02020603050405020304" pitchFamily="18" charset="0"/>
            </a:endParaRPr>
          </a:p>
          <a:p>
            <a:pPr>
              <a:spcAft>
                <a:spcPts val="800"/>
              </a:spcAft>
            </a:pPr>
            <a:endParaRPr lang="es-MX" sz="1800" b="1" dirty="0" smtClean="0">
              <a:latin typeface="+mj-lt"/>
              <a:ea typeface="Calibri" panose="020F0502020204030204" pitchFamily="34" charset="0"/>
              <a:cs typeface="Times New Roman" panose="02020603050405020304" pitchFamily="18" charset="0"/>
            </a:endParaRPr>
          </a:p>
          <a:p>
            <a:pPr>
              <a:spcAft>
                <a:spcPts val="800"/>
              </a:spcAft>
            </a:pPr>
            <a:r>
              <a:rPr lang="es-MX" sz="1800" b="1" dirty="0" smtClean="0">
                <a:latin typeface="+mj-lt"/>
                <a:ea typeface="Calibri" panose="020F0502020204030204" pitchFamily="34" charset="0"/>
                <a:cs typeface="Times New Roman" panose="02020603050405020304" pitchFamily="18" charset="0"/>
              </a:rPr>
              <a:t>Derecho</a:t>
            </a:r>
            <a:r>
              <a:rPr lang="es-MX" sz="1800" b="1" dirty="0">
                <a:latin typeface="+mj-lt"/>
                <a:ea typeface="Calibri" panose="020F0502020204030204" pitchFamily="34" charset="0"/>
                <a:cs typeface="Times New Roman" panose="02020603050405020304" pitchFamily="18" charset="0"/>
              </a:rPr>
              <a:t>, administración en instituciones </a:t>
            </a:r>
            <a:endParaRPr lang="es-MX" sz="1800" b="1" dirty="0" smtClean="0">
              <a:latin typeface="+mj-lt"/>
              <a:ea typeface="Calibri" panose="020F0502020204030204" pitchFamily="34" charset="0"/>
              <a:cs typeface="Times New Roman" panose="02020603050405020304" pitchFamily="18" charset="0"/>
            </a:endParaRPr>
          </a:p>
          <a:p>
            <a:pPr>
              <a:spcAft>
                <a:spcPts val="800"/>
              </a:spcAft>
            </a:pPr>
            <a:r>
              <a:rPr lang="es-MX" sz="1800" dirty="0" smtClean="0">
                <a:latin typeface="+mj-lt"/>
                <a:ea typeface="Calibri" panose="020F0502020204030204" pitchFamily="34" charset="0"/>
                <a:cs typeface="Times New Roman" panose="02020603050405020304" pitchFamily="18" charset="0"/>
              </a:rPr>
              <a:t>- 5 </a:t>
            </a:r>
            <a:r>
              <a:rPr lang="es-MX" sz="1800" dirty="0">
                <a:latin typeface="+mj-lt"/>
                <a:ea typeface="Calibri" panose="020F0502020204030204" pitchFamily="34" charset="0"/>
                <a:cs typeface="Times New Roman" panose="02020603050405020304" pitchFamily="18" charset="0"/>
              </a:rPr>
              <a:t>LGAC, 5 </a:t>
            </a:r>
            <a:r>
              <a:rPr lang="es-MX" sz="1800" dirty="0" smtClean="0">
                <a:latin typeface="+mj-lt"/>
                <a:ea typeface="Calibri" panose="020F0502020204030204" pitchFamily="34" charset="0"/>
                <a:cs typeface="Times New Roman" panose="02020603050405020304" pitchFamily="18" charset="0"/>
              </a:rPr>
              <a:t>integrantes</a:t>
            </a:r>
            <a:endParaRPr lang="es-MX" sz="1800" dirty="0">
              <a:latin typeface="+mj-lt"/>
              <a:ea typeface="Calibri" panose="020F0502020204030204" pitchFamily="34" charset="0"/>
              <a:cs typeface="Times New Roman" panose="02020603050405020304" pitchFamily="18" charset="0"/>
            </a:endParaRPr>
          </a:p>
          <a:p>
            <a:pPr>
              <a:lnSpc>
                <a:spcPct val="107000"/>
              </a:lnSpc>
              <a:spcAft>
                <a:spcPts val="800"/>
              </a:spcAft>
            </a:pPr>
            <a:r>
              <a:rPr lang="es-MX" sz="1800" dirty="0">
                <a:latin typeface="+mj-lt"/>
                <a:ea typeface="Calibri" panose="020F0502020204030204" pitchFamily="34" charset="0"/>
                <a:cs typeface="Times New Roman" panose="02020603050405020304" pitchFamily="18" charset="0"/>
              </a:rPr>
              <a:t> </a:t>
            </a:r>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50479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78733" y="587007"/>
            <a:ext cx="11134846" cy="5575116"/>
          </a:xfrm>
          <a:prstGeom prst="rect">
            <a:avLst/>
          </a:prstGeom>
        </p:spPr>
        <p:txBody>
          <a:bodyPr wrap="square">
            <a:spAutoFit/>
          </a:bodyPr>
          <a:lstStyle/>
          <a:p>
            <a:pPr>
              <a:spcAft>
                <a:spcPts val="800"/>
              </a:spcAft>
            </a:pPr>
            <a:r>
              <a:rPr lang="es-MX" sz="1800" b="1" dirty="0">
                <a:latin typeface="+mj-lt"/>
                <a:ea typeface="Calibri" panose="020F0502020204030204" pitchFamily="34" charset="0"/>
                <a:cs typeface="Times New Roman" panose="02020603050405020304" pitchFamily="18" charset="0"/>
              </a:rPr>
              <a:t>Gestión del conocimiento y políticas de CTI </a:t>
            </a:r>
            <a:endParaRPr lang="es-MX" sz="1800" b="1" dirty="0" smtClean="0">
              <a:latin typeface="+mj-lt"/>
              <a:ea typeface="Calibri" panose="020F0502020204030204" pitchFamily="34" charset="0"/>
              <a:cs typeface="Times New Roman" panose="02020603050405020304" pitchFamily="18" charset="0"/>
            </a:endParaRPr>
          </a:p>
          <a:p>
            <a:pPr>
              <a:spcAft>
                <a:spcPts val="800"/>
              </a:spcAft>
            </a:pPr>
            <a:r>
              <a:rPr lang="es-MX" sz="1800" dirty="0" smtClean="0">
                <a:latin typeface="+mj-lt"/>
                <a:ea typeface="Calibri" panose="020F0502020204030204" pitchFamily="34" charset="0"/>
                <a:cs typeface="Times New Roman" panose="02020603050405020304" pitchFamily="18" charset="0"/>
              </a:rPr>
              <a:t>- 2 </a:t>
            </a:r>
            <a:r>
              <a:rPr lang="es-MX" sz="1800" dirty="0">
                <a:latin typeface="+mj-lt"/>
                <a:ea typeface="Calibri" panose="020F0502020204030204" pitchFamily="34" charset="0"/>
                <a:cs typeface="Times New Roman" panose="02020603050405020304" pitchFamily="18" charset="0"/>
              </a:rPr>
              <a:t>LGAC, 4 integrantes de la Unidad, 1 pensionada y tres de otras unidades).</a:t>
            </a:r>
          </a:p>
          <a:p>
            <a:pPr>
              <a:spcAft>
                <a:spcPts val="800"/>
              </a:spcAft>
            </a:pPr>
            <a:endParaRPr lang="es-MX" sz="1800" dirty="0" smtClean="0">
              <a:latin typeface="+mj-lt"/>
              <a:ea typeface="Calibri" panose="020F0502020204030204" pitchFamily="34" charset="0"/>
              <a:cs typeface="Times New Roman" panose="02020603050405020304" pitchFamily="18" charset="0"/>
            </a:endParaRPr>
          </a:p>
          <a:p>
            <a:pPr>
              <a:spcAft>
                <a:spcPts val="800"/>
              </a:spcAft>
            </a:pPr>
            <a:r>
              <a:rPr lang="es-MX" sz="1800" b="1" dirty="0" smtClean="0">
                <a:latin typeface="+mj-lt"/>
                <a:ea typeface="Calibri" panose="020F0502020204030204" pitchFamily="34" charset="0"/>
                <a:cs typeface="Times New Roman" panose="02020603050405020304" pitchFamily="18" charset="0"/>
              </a:rPr>
              <a:t>Gestión </a:t>
            </a:r>
            <a:r>
              <a:rPr lang="es-MX" sz="1800" b="1" dirty="0">
                <a:latin typeface="+mj-lt"/>
                <a:ea typeface="Calibri" panose="020F0502020204030204" pitchFamily="34" charset="0"/>
                <a:cs typeface="Times New Roman" panose="02020603050405020304" pitchFamily="18" charset="0"/>
              </a:rPr>
              <a:t>pública y desarrollo social</a:t>
            </a:r>
            <a:r>
              <a:rPr lang="es-MX" sz="1800" dirty="0">
                <a:latin typeface="+mj-lt"/>
                <a:ea typeface="Calibri" panose="020F0502020204030204" pitchFamily="34" charset="0"/>
                <a:cs typeface="Times New Roman" panose="02020603050405020304" pitchFamily="18" charset="0"/>
              </a:rPr>
              <a:t> </a:t>
            </a:r>
            <a:endParaRPr lang="es-MX" sz="1800" dirty="0" smtClean="0">
              <a:latin typeface="+mj-lt"/>
              <a:ea typeface="Calibri" panose="020F0502020204030204" pitchFamily="34" charset="0"/>
              <a:cs typeface="Times New Roman" panose="02020603050405020304" pitchFamily="18" charset="0"/>
            </a:endParaRPr>
          </a:p>
          <a:p>
            <a:pPr>
              <a:spcAft>
                <a:spcPts val="800"/>
              </a:spcAft>
            </a:pPr>
            <a:r>
              <a:rPr lang="es-MX" sz="1800" dirty="0" smtClean="0">
                <a:latin typeface="+mj-lt"/>
                <a:ea typeface="Calibri" panose="020F0502020204030204" pitchFamily="34" charset="0"/>
                <a:cs typeface="Times New Roman" panose="02020603050405020304" pitchFamily="18" charset="0"/>
              </a:rPr>
              <a:t>-4 </a:t>
            </a:r>
            <a:r>
              <a:rPr lang="es-MX" sz="1800" dirty="0">
                <a:latin typeface="+mj-lt"/>
                <a:ea typeface="Calibri" panose="020F0502020204030204" pitchFamily="34" charset="0"/>
                <a:cs typeface="Times New Roman" panose="02020603050405020304" pitchFamily="18" charset="0"/>
              </a:rPr>
              <a:t>LGAC, 4 integrantes de la Unidad y uno de otra </a:t>
            </a:r>
            <a:r>
              <a:rPr lang="es-MX" sz="1800" dirty="0" smtClean="0">
                <a:latin typeface="+mj-lt"/>
                <a:ea typeface="Calibri" panose="020F0502020204030204" pitchFamily="34" charset="0"/>
                <a:cs typeface="Times New Roman" panose="02020603050405020304" pitchFamily="18" charset="0"/>
              </a:rPr>
              <a:t>unidad.</a:t>
            </a:r>
          </a:p>
          <a:p>
            <a:pPr>
              <a:spcAft>
                <a:spcPts val="800"/>
              </a:spcAft>
            </a:pPr>
            <a:endParaRPr lang="es-MX" sz="1800" dirty="0" smtClean="0">
              <a:latin typeface="+mj-lt"/>
              <a:ea typeface="Calibri" panose="020F0502020204030204" pitchFamily="34" charset="0"/>
              <a:cs typeface="Times New Roman" panose="02020603050405020304" pitchFamily="18" charset="0"/>
            </a:endParaRPr>
          </a:p>
          <a:p>
            <a:pPr>
              <a:spcAft>
                <a:spcPts val="800"/>
              </a:spcAft>
            </a:pPr>
            <a:r>
              <a:rPr lang="es-MX" sz="1800" dirty="0" smtClean="0">
                <a:latin typeface="+mj-lt"/>
                <a:ea typeface="Calibri" panose="020F0502020204030204" pitchFamily="34" charset="0"/>
                <a:cs typeface="Times New Roman" panose="02020603050405020304" pitchFamily="18" charset="0"/>
              </a:rPr>
              <a:t>Uno </a:t>
            </a:r>
            <a:r>
              <a:rPr lang="es-MX" sz="1800" dirty="0">
                <a:latin typeface="+mj-lt"/>
                <a:ea typeface="Calibri" panose="020F0502020204030204" pitchFamily="34" charset="0"/>
                <a:cs typeface="Times New Roman" panose="02020603050405020304" pitchFamily="18" charset="0"/>
              </a:rPr>
              <a:t>más en creación en Derecho (sin nombre por ahora) </a:t>
            </a:r>
            <a:endParaRPr lang="es-MX" sz="1800" dirty="0" smtClean="0">
              <a:latin typeface="+mj-lt"/>
              <a:ea typeface="Calibri" panose="020F0502020204030204" pitchFamily="34" charset="0"/>
              <a:cs typeface="Times New Roman" panose="02020603050405020304" pitchFamily="18" charset="0"/>
            </a:endParaRPr>
          </a:p>
          <a:p>
            <a:pPr>
              <a:spcAft>
                <a:spcPts val="800"/>
              </a:spcAft>
            </a:pPr>
            <a:r>
              <a:rPr lang="es-MX" sz="1800" dirty="0" smtClean="0">
                <a:latin typeface="+mj-lt"/>
                <a:ea typeface="Calibri" panose="020F0502020204030204" pitchFamily="34" charset="0"/>
                <a:cs typeface="Times New Roman" panose="02020603050405020304" pitchFamily="18" charset="0"/>
              </a:rPr>
              <a:t>-3 </a:t>
            </a:r>
            <a:r>
              <a:rPr lang="es-MX" sz="1800" dirty="0">
                <a:latin typeface="+mj-lt"/>
                <a:ea typeface="Calibri" panose="020F0502020204030204" pitchFamily="34" charset="0"/>
                <a:cs typeface="Times New Roman" panose="02020603050405020304" pitchFamily="18" charset="0"/>
              </a:rPr>
              <a:t>integrantes </a:t>
            </a:r>
            <a:r>
              <a:rPr lang="es-MX" sz="1800" dirty="0" smtClean="0">
                <a:latin typeface="+mj-lt"/>
                <a:ea typeface="Calibri" panose="020F0502020204030204" pitchFamily="34" charset="0"/>
                <a:cs typeface="Times New Roman" panose="02020603050405020304" pitchFamily="18" charset="0"/>
              </a:rPr>
              <a:t>internos.</a:t>
            </a:r>
          </a:p>
          <a:p>
            <a:pPr>
              <a:lnSpc>
                <a:spcPct val="107000"/>
              </a:lnSpc>
              <a:spcAft>
                <a:spcPts val="800"/>
              </a:spcAft>
            </a:pPr>
            <a:endParaRPr lang="es-MX" sz="1800" b="1" dirty="0" smtClean="0">
              <a:latin typeface="+mj-lt"/>
              <a:ea typeface="Calibri" panose="020F0502020204030204" pitchFamily="34" charset="0"/>
              <a:cs typeface="Times New Roman" panose="02020603050405020304" pitchFamily="18" charset="0"/>
            </a:endParaRPr>
          </a:p>
          <a:p>
            <a:pPr algn="ctr">
              <a:lnSpc>
                <a:spcPct val="107000"/>
              </a:lnSpc>
              <a:spcAft>
                <a:spcPts val="800"/>
              </a:spcAft>
            </a:pPr>
            <a:r>
              <a:rPr lang="es-MX" sz="1800" b="1" dirty="0" smtClean="0">
                <a:latin typeface="+mj-lt"/>
                <a:ea typeface="Calibri" panose="020F0502020204030204" pitchFamily="34" charset="0"/>
                <a:cs typeface="Times New Roman" panose="02020603050405020304" pitchFamily="18" charset="0"/>
              </a:rPr>
              <a:t>Departamento de Humanidades</a:t>
            </a:r>
            <a:endParaRPr lang="es-MX" sz="1800" dirty="0" smtClean="0">
              <a:latin typeface="+mj-lt"/>
              <a:ea typeface="Calibri" panose="020F0502020204030204" pitchFamily="34" charset="0"/>
              <a:cs typeface="Times New Roman" panose="02020603050405020304" pitchFamily="18" charset="0"/>
            </a:endParaRPr>
          </a:p>
          <a:p>
            <a:pPr>
              <a:lnSpc>
                <a:spcPct val="107000"/>
              </a:lnSpc>
              <a:spcAft>
                <a:spcPts val="800"/>
              </a:spcAft>
            </a:pPr>
            <a:endParaRPr lang="es-MX" sz="1800" b="1" dirty="0" smtClean="0">
              <a:latin typeface="+mj-lt"/>
              <a:ea typeface="Calibri" panose="020F0502020204030204" pitchFamily="34" charset="0"/>
              <a:cs typeface="Times New Roman" panose="02020603050405020304" pitchFamily="18" charset="0"/>
            </a:endParaRPr>
          </a:p>
          <a:p>
            <a:pPr>
              <a:lnSpc>
                <a:spcPct val="107000"/>
              </a:lnSpc>
              <a:spcAft>
                <a:spcPts val="800"/>
              </a:spcAft>
            </a:pPr>
            <a:r>
              <a:rPr lang="es-MX" sz="1800" b="1" dirty="0" smtClean="0">
                <a:latin typeface="+mj-lt"/>
                <a:ea typeface="Calibri" panose="020F0502020204030204" pitchFamily="34" charset="0"/>
                <a:cs typeface="Times New Roman" panose="02020603050405020304" pitchFamily="18" charset="0"/>
              </a:rPr>
              <a:t>Acción </a:t>
            </a:r>
            <a:r>
              <a:rPr lang="es-MX" sz="1800" b="1" dirty="0">
                <a:latin typeface="+mj-lt"/>
                <a:ea typeface="Calibri" panose="020F0502020204030204" pitchFamily="34" charset="0"/>
                <a:cs typeface="Times New Roman" panose="02020603050405020304" pitchFamily="18" charset="0"/>
              </a:rPr>
              <a:t>y formas de vida </a:t>
            </a:r>
            <a:endParaRPr lang="es-MX" sz="1800" b="1" dirty="0" smtClean="0">
              <a:latin typeface="+mj-lt"/>
              <a:ea typeface="Calibri" panose="020F0502020204030204" pitchFamily="34" charset="0"/>
              <a:cs typeface="Times New Roman" panose="02020603050405020304" pitchFamily="18" charset="0"/>
            </a:endParaRPr>
          </a:p>
          <a:p>
            <a:pPr>
              <a:lnSpc>
                <a:spcPct val="107000"/>
              </a:lnSpc>
              <a:spcAft>
                <a:spcPts val="800"/>
              </a:spcAft>
            </a:pPr>
            <a:r>
              <a:rPr lang="es-MX" sz="1800" dirty="0" smtClean="0">
                <a:latin typeface="+mj-lt"/>
                <a:ea typeface="Calibri" panose="020F0502020204030204" pitchFamily="34" charset="0"/>
                <a:cs typeface="Times New Roman" panose="02020603050405020304" pitchFamily="18" charset="0"/>
              </a:rPr>
              <a:t>-1 </a:t>
            </a:r>
            <a:r>
              <a:rPr lang="es-MX" sz="1800" dirty="0">
                <a:latin typeface="+mj-lt"/>
                <a:ea typeface="Calibri" panose="020F0502020204030204" pitchFamily="34" charset="0"/>
                <a:cs typeface="Times New Roman" panose="02020603050405020304" pitchFamily="18" charset="0"/>
              </a:rPr>
              <a:t>LGAC, 5 </a:t>
            </a:r>
            <a:r>
              <a:rPr lang="es-MX" sz="1800" dirty="0" smtClean="0">
                <a:latin typeface="+mj-lt"/>
                <a:ea typeface="Calibri" panose="020F0502020204030204" pitchFamily="34" charset="0"/>
                <a:cs typeface="Times New Roman" panose="02020603050405020304" pitchFamily="18" charset="0"/>
              </a:rPr>
              <a:t>integrantes.</a:t>
            </a:r>
            <a:endParaRPr lang="es-MX" sz="1800" dirty="0">
              <a:latin typeface="+mj-lt"/>
              <a:ea typeface="Calibri" panose="020F0502020204030204" pitchFamily="34" charset="0"/>
              <a:cs typeface="Times New Roman" panose="02020603050405020304" pitchFamily="18" charset="0"/>
            </a:endParaRPr>
          </a:p>
          <a:p>
            <a:pPr>
              <a:lnSpc>
                <a:spcPct val="107000"/>
              </a:lnSpc>
              <a:spcAft>
                <a:spcPts val="800"/>
              </a:spcAft>
            </a:pPr>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1788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97711" y="729206"/>
            <a:ext cx="10972800" cy="4165243"/>
          </a:xfrm>
          <a:prstGeom prst="rect">
            <a:avLst/>
          </a:prstGeom>
        </p:spPr>
        <p:txBody>
          <a:bodyPr wrap="square">
            <a:spAutoFit/>
          </a:bodyPr>
          <a:lstStyle/>
          <a:p>
            <a:pPr>
              <a:spcAft>
                <a:spcPts val="800"/>
              </a:spcAft>
            </a:pPr>
            <a:r>
              <a:rPr lang="es-MX" sz="1800" b="1" dirty="0" err="1">
                <a:latin typeface="+mj-lt"/>
                <a:ea typeface="Calibri" panose="020F0502020204030204" pitchFamily="34" charset="0"/>
                <a:cs typeface="Times New Roman" panose="02020603050405020304" pitchFamily="18" charset="0"/>
              </a:rPr>
              <a:t>Equilibrium</a:t>
            </a:r>
            <a:r>
              <a:rPr lang="es-MX" sz="1800" b="1" dirty="0">
                <a:latin typeface="+mj-lt"/>
                <a:ea typeface="Calibri" panose="020F0502020204030204" pitchFamily="34" charset="0"/>
                <a:cs typeface="Times New Roman" panose="02020603050405020304" pitchFamily="18" charset="0"/>
              </a:rPr>
              <a:t> </a:t>
            </a:r>
          </a:p>
          <a:p>
            <a:pPr>
              <a:spcAft>
                <a:spcPts val="800"/>
              </a:spcAft>
            </a:pPr>
            <a:r>
              <a:rPr lang="es-MX" sz="1800" dirty="0">
                <a:latin typeface="+mj-lt"/>
                <a:ea typeface="Calibri" panose="020F0502020204030204" pitchFamily="34" charset="0"/>
                <a:cs typeface="Times New Roman" panose="02020603050405020304" pitchFamily="18" charset="0"/>
              </a:rPr>
              <a:t>-3 LGAC, 6 integrantes.</a:t>
            </a:r>
          </a:p>
          <a:p>
            <a:pPr>
              <a:spcAft>
                <a:spcPts val="800"/>
              </a:spcAft>
            </a:pPr>
            <a:endParaRPr lang="es-MX" sz="1800" dirty="0">
              <a:latin typeface="+mj-lt"/>
              <a:ea typeface="Calibri" panose="020F0502020204030204" pitchFamily="34" charset="0"/>
              <a:cs typeface="Times New Roman" panose="02020603050405020304" pitchFamily="18" charset="0"/>
            </a:endParaRPr>
          </a:p>
          <a:p>
            <a:pPr>
              <a:spcAft>
                <a:spcPts val="800"/>
              </a:spcAft>
            </a:pPr>
            <a:r>
              <a:rPr lang="es-MX" sz="1800" b="1" dirty="0">
                <a:latin typeface="+mj-lt"/>
                <a:ea typeface="Calibri" panose="020F0502020204030204" pitchFamily="34" charset="0"/>
                <a:cs typeface="Times New Roman" panose="02020603050405020304" pitchFamily="18" charset="0"/>
              </a:rPr>
              <a:t>Expresión y representación</a:t>
            </a:r>
          </a:p>
          <a:p>
            <a:pPr>
              <a:spcAft>
                <a:spcPts val="800"/>
              </a:spcAft>
            </a:pPr>
            <a:r>
              <a:rPr lang="es-MX" sz="1800" dirty="0">
                <a:latin typeface="+mj-lt"/>
                <a:ea typeface="Calibri" panose="020F0502020204030204" pitchFamily="34" charset="0"/>
                <a:cs typeface="Times New Roman" panose="02020603050405020304" pitchFamily="18" charset="0"/>
              </a:rPr>
              <a:t> -2 LGAC, 3 integrantes internos y uno de otra unidad.</a:t>
            </a:r>
          </a:p>
          <a:p>
            <a:pPr>
              <a:spcAft>
                <a:spcPts val="800"/>
              </a:spcAft>
            </a:pPr>
            <a:endParaRPr lang="es-MX" sz="1800" dirty="0">
              <a:latin typeface="+mj-lt"/>
              <a:ea typeface="Calibri" panose="020F0502020204030204" pitchFamily="34" charset="0"/>
              <a:cs typeface="Times New Roman" panose="02020603050405020304" pitchFamily="18" charset="0"/>
            </a:endParaRPr>
          </a:p>
          <a:p>
            <a:pPr>
              <a:spcAft>
                <a:spcPts val="800"/>
              </a:spcAft>
            </a:pPr>
            <a:r>
              <a:rPr lang="es-MX" sz="1800" b="1" dirty="0">
                <a:latin typeface="+mj-lt"/>
                <a:ea typeface="Calibri" panose="020F0502020204030204" pitchFamily="34" charset="0"/>
                <a:cs typeface="Times New Roman" panose="02020603050405020304" pitchFamily="18" charset="0"/>
              </a:rPr>
              <a:t>Historia: actores, espacios e ideas </a:t>
            </a:r>
          </a:p>
          <a:p>
            <a:pPr>
              <a:spcAft>
                <a:spcPts val="800"/>
              </a:spcAft>
            </a:pPr>
            <a:r>
              <a:rPr lang="es-MX" sz="1800" dirty="0" smtClean="0">
                <a:latin typeface="+mj-lt"/>
                <a:ea typeface="Calibri" panose="020F0502020204030204" pitchFamily="34" charset="0"/>
                <a:cs typeface="Times New Roman" panose="02020603050405020304" pitchFamily="18" charset="0"/>
              </a:rPr>
              <a:t>-3 </a:t>
            </a:r>
            <a:r>
              <a:rPr lang="es-MX" sz="1800" dirty="0">
                <a:latin typeface="+mj-lt"/>
                <a:ea typeface="Calibri" panose="020F0502020204030204" pitchFamily="34" charset="0"/>
                <a:cs typeface="Times New Roman" panose="02020603050405020304" pitchFamily="18" charset="0"/>
              </a:rPr>
              <a:t>LGAC, 5 integrantes internos y 2 </a:t>
            </a:r>
            <a:r>
              <a:rPr lang="es-MX" sz="1800" dirty="0" smtClean="0">
                <a:latin typeface="+mj-lt"/>
                <a:ea typeface="Calibri" panose="020F0502020204030204" pitchFamily="34" charset="0"/>
                <a:cs typeface="Times New Roman" panose="02020603050405020304" pitchFamily="18" charset="0"/>
              </a:rPr>
              <a:t>externos.</a:t>
            </a:r>
            <a:endParaRPr lang="es-MX" sz="1800" dirty="0">
              <a:latin typeface="+mj-lt"/>
              <a:ea typeface="Calibri" panose="020F0502020204030204" pitchFamily="34" charset="0"/>
              <a:cs typeface="Times New Roman" panose="02020603050405020304" pitchFamily="18" charset="0"/>
            </a:endParaRPr>
          </a:p>
          <a:p>
            <a:pPr>
              <a:spcAft>
                <a:spcPts val="800"/>
              </a:spcAft>
            </a:pPr>
            <a:r>
              <a:rPr lang="es-MX" sz="1800" dirty="0">
                <a:latin typeface="+mj-lt"/>
                <a:ea typeface="Calibri" panose="020F0502020204030204" pitchFamily="34" charset="0"/>
                <a:cs typeface="Times New Roman" panose="02020603050405020304" pitchFamily="18" charset="0"/>
              </a:rPr>
              <a:t> </a:t>
            </a:r>
          </a:p>
          <a:p>
            <a:pPr>
              <a:spcAft>
                <a:spcPts val="800"/>
              </a:spcAft>
            </a:pPr>
            <a:r>
              <a:rPr lang="es-MX" sz="1800" dirty="0">
                <a:latin typeface="+mj-lt"/>
                <a:ea typeface="Calibri" panose="020F0502020204030204" pitchFamily="34" charset="0"/>
                <a:cs typeface="Times New Roman" panose="02020603050405020304" pitchFamily="18" charset="0"/>
              </a:rPr>
              <a:t>Ya desaparecido:</a:t>
            </a:r>
          </a:p>
          <a:p>
            <a:pPr>
              <a:spcAft>
                <a:spcPts val="800"/>
              </a:spcAft>
            </a:pPr>
            <a:r>
              <a:rPr lang="es-MX" sz="1800" dirty="0">
                <a:latin typeface="+mj-lt"/>
                <a:ea typeface="Calibri" panose="020F0502020204030204" pitchFamily="34" charset="0"/>
                <a:cs typeface="Times New Roman" panose="02020603050405020304" pitchFamily="18" charset="0"/>
              </a:rPr>
              <a:t>- Estudios sobre saberes (3 integrantes). No se renueva en 2017.</a:t>
            </a:r>
          </a:p>
        </p:txBody>
      </p:sp>
    </p:spTree>
    <p:extLst>
      <p:ext uri="{BB962C8B-B14F-4D97-AF65-F5344CB8AC3E}">
        <p14:creationId xmlns:p14="http://schemas.microsoft.com/office/powerpoint/2010/main" val="13445550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06056" y="1083386"/>
            <a:ext cx="10868628" cy="3671518"/>
          </a:xfrm>
          <a:prstGeom prst="rect">
            <a:avLst/>
          </a:prstGeom>
        </p:spPr>
        <p:txBody>
          <a:bodyPr wrap="square">
            <a:spAutoFit/>
          </a:bodyPr>
          <a:lstStyle/>
          <a:p>
            <a:pPr algn="ctr">
              <a:lnSpc>
                <a:spcPct val="107000"/>
              </a:lnSpc>
              <a:spcAft>
                <a:spcPts val="800"/>
              </a:spcAft>
            </a:pPr>
            <a:r>
              <a:rPr lang="es-MX" sz="1800" b="1" dirty="0" smtClean="0">
                <a:latin typeface="+mj-lt"/>
                <a:ea typeface="Calibri" panose="020F0502020204030204" pitchFamily="34" charset="0"/>
                <a:cs typeface="Times New Roman" panose="02020603050405020304" pitchFamily="18" charset="0"/>
              </a:rPr>
              <a:t>Balance</a:t>
            </a:r>
          </a:p>
          <a:p>
            <a:pPr algn="ctr">
              <a:lnSpc>
                <a:spcPct val="107000"/>
              </a:lnSpc>
              <a:spcAft>
                <a:spcPts val="800"/>
              </a:spcAft>
            </a:pPr>
            <a:endParaRPr lang="es-MX" sz="1800" dirty="0">
              <a:latin typeface="+mj-lt"/>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Times New Roman" panose="02020603050405020304" pitchFamily="18" charset="0"/>
              <a:buChar char="-"/>
              <a:tabLst>
                <a:tab pos="457200" algn="l"/>
              </a:tabLst>
            </a:pPr>
            <a:r>
              <a:rPr lang="es-MX" sz="1800" dirty="0">
                <a:latin typeface="+mj-lt"/>
                <a:ea typeface="Calibri" panose="020F0502020204030204" pitchFamily="34" charset="0"/>
                <a:cs typeface="Times New Roman" panose="02020603050405020304" pitchFamily="18" charset="0"/>
              </a:rPr>
              <a:t>Cada departamento inició con tres CA en 2006-2007. De ellos, recientemente han desaparecido tres </a:t>
            </a:r>
            <a:r>
              <a:rPr lang="es-MX" sz="1800" dirty="0" smtClean="0">
                <a:latin typeface="+mj-lt"/>
                <a:ea typeface="Calibri" panose="020F0502020204030204" pitchFamily="34" charset="0"/>
                <a:cs typeface="Times New Roman" panose="02020603050405020304" pitchFamily="18" charset="0"/>
              </a:rPr>
              <a:t>y </a:t>
            </a:r>
            <a:r>
              <a:rPr lang="es-MX" sz="1800" dirty="0">
                <a:latin typeface="+mj-lt"/>
                <a:ea typeface="Calibri" panose="020F0502020204030204" pitchFamily="34" charset="0"/>
                <a:cs typeface="Times New Roman" panose="02020603050405020304" pitchFamily="18" charset="0"/>
              </a:rPr>
              <a:t>se han creado 2 más (uno de estos últimos apenas en proceso de conformación en la actualidad</a:t>
            </a:r>
            <a:r>
              <a:rPr lang="es-MX" sz="1800" dirty="0" smtClean="0">
                <a:latin typeface="+mj-lt"/>
                <a:ea typeface="Calibri" panose="020F0502020204030204" pitchFamily="34" charset="0"/>
                <a:cs typeface="Times New Roman" panose="02020603050405020304" pitchFamily="18" charset="0"/>
              </a:rPr>
              <a:t>).</a:t>
            </a:r>
          </a:p>
          <a:p>
            <a:pPr marL="342900" lvl="0" indent="-342900" algn="just">
              <a:lnSpc>
                <a:spcPct val="107000"/>
              </a:lnSpc>
              <a:spcAft>
                <a:spcPts val="800"/>
              </a:spcAft>
              <a:buFont typeface="Times New Roman" panose="02020603050405020304" pitchFamily="18" charset="0"/>
              <a:buChar char="-"/>
              <a:tabLst>
                <a:tab pos="457200" algn="l"/>
              </a:tabLst>
            </a:pPr>
            <a:endParaRPr lang="es-MX" sz="1800" dirty="0" smtClean="0">
              <a:latin typeface="+mj-lt"/>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Times New Roman" panose="02020603050405020304" pitchFamily="18" charset="0"/>
              <a:buChar char="-"/>
              <a:tabLst>
                <a:tab pos="457200" algn="l"/>
              </a:tabLst>
            </a:pPr>
            <a:r>
              <a:rPr lang="es-MX" sz="1800" dirty="0" smtClean="0">
                <a:latin typeface="+mj-lt"/>
                <a:ea typeface="Calibri" panose="020F0502020204030204" pitchFamily="34" charset="0"/>
                <a:cs typeface="Times New Roman" panose="02020603050405020304" pitchFamily="18" charset="0"/>
              </a:rPr>
              <a:t>Dos </a:t>
            </a:r>
            <a:r>
              <a:rPr lang="es-MX" sz="1800" dirty="0">
                <a:latin typeface="+mj-lt"/>
                <a:ea typeface="Calibri" panose="020F0502020204030204" pitchFamily="34" charset="0"/>
                <a:cs typeface="Times New Roman" panose="02020603050405020304" pitchFamily="18" charset="0"/>
              </a:rPr>
              <a:t>CA han cambiado de nombre para adaptarse a las nuevas necesidades de investigación.   </a:t>
            </a:r>
            <a:endParaRPr lang="es-MX" sz="1800" dirty="0" smtClean="0">
              <a:latin typeface="+mj-lt"/>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Times New Roman" panose="02020603050405020304" pitchFamily="18" charset="0"/>
              <a:buChar char="-"/>
              <a:tabLst>
                <a:tab pos="457200" algn="l"/>
              </a:tabLst>
            </a:pPr>
            <a:endParaRPr lang="es-MX" sz="1800" dirty="0">
              <a:latin typeface="+mj-lt"/>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Times New Roman" panose="02020603050405020304" pitchFamily="18" charset="0"/>
              <a:buChar char="-"/>
              <a:tabLst>
                <a:tab pos="457200" algn="l"/>
              </a:tabLst>
            </a:pPr>
            <a:r>
              <a:rPr lang="es-MX" sz="1800" dirty="0">
                <a:latin typeface="+mj-lt"/>
                <a:ea typeface="Calibri" panose="020F0502020204030204" pitchFamily="34" charset="0"/>
                <a:cs typeface="Times New Roman" panose="02020603050405020304" pitchFamily="18" charset="0"/>
              </a:rPr>
              <a:t>Las LGAC en algunos de ellos corresponden a temas generales (no temas de investigación colectiva) que engloban el nombre del CA, en otros casos son temas específicos que trabajan profesores y en un número menor corresponden a temas trabajados de manera colectiva. </a:t>
            </a:r>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959351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53295" y="1076447"/>
            <a:ext cx="10174147" cy="4161652"/>
          </a:xfrm>
          <a:prstGeom prst="rect">
            <a:avLst/>
          </a:prstGeom>
        </p:spPr>
        <p:txBody>
          <a:bodyPr wrap="square">
            <a:spAutoFit/>
          </a:bodyPr>
          <a:lstStyle/>
          <a:p>
            <a:pPr algn="ctr">
              <a:lnSpc>
                <a:spcPct val="107000"/>
              </a:lnSpc>
              <a:spcAft>
                <a:spcPts val="800"/>
              </a:spcAft>
            </a:pPr>
            <a:r>
              <a:rPr lang="es-MX" sz="1800" b="1" dirty="0" smtClean="0">
                <a:latin typeface="+mj-lt"/>
                <a:ea typeface="Calibri" panose="020F0502020204030204" pitchFamily="34" charset="0"/>
                <a:cs typeface="Times New Roman" panose="02020603050405020304" pitchFamily="18" charset="0"/>
              </a:rPr>
              <a:t>Producción académica- investigación colectiva</a:t>
            </a:r>
            <a:endParaRPr lang="es-MX" sz="1800" dirty="0" smtClean="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dirty="0" smtClean="0">
                <a:latin typeface="+mj-lt"/>
                <a:ea typeface="Calibri" panose="020F0502020204030204" pitchFamily="34" charset="0"/>
                <a:cs typeface="Times New Roman" panose="02020603050405020304" pitchFamily="18" charset="0"/>
              </a:rPr>
              <a:t>Según </a:t>
            </a:r>
            <a:r>
              <a:rPr lang="es-MX" sz="1800" dirty="0">
                <a:latin typeface="+mj-lt"/>
                <a:ea typeface="Calibri" panose="020F0502020204030204" pitchFamily="34" charset="0"/>
                <a:cs typeface="Times New Roman" panose="02020603050405020304" pitchFamily="18" charset="0"/>
              </a:rPr>
              <a:t>información proporcionada por los departamentos, se pueden señalar algunas tendencias generales:</a:t>
            </a:r>
          </a:p>
          <a:p>
            <a:pPr marL="285750" indent="-285750" algn="just">
              <a:lnSpc>
                <a:spcPct val="107000"/>
              </a:lnSpc>
              <a:spcAft>
                <a:spcPts val="800"/>
              </a:spcAft>
              <a:buFontTx/>
              <a:buChar char="-"/>
            </a:pPr>
            <a:r>
              <a:rPr lang="es-MX" sz="1800" dirty="0" smtClean="0">
                <a:latin typeface="+mj-lt"/>
                <a:ea typeface="Calibri" panose="020F0502020204030204" pitchFamily="34" charset="0"/>
                <a:cs typeface="Times New Roman" panose="02020603050405020304" pitchFamily="18" charset="0"/>
              </a:rPr>
              <a:t>En </a:t>
            </a:r>
            <a:r>
              <a:rPr lang="es-MX" sz="1800" dirty="0">
                <a:latin typeface="+mj-lt"/>
                <a:ea typeface="Calibri" panose="020F0502020204030204" pitchFamily="34" charset="0"/>
                <a:cs typeface="Times New Roman" panose="02020603050405020304" pitchFamily="18" charset="0"/>
              </a:rPr>
              <a:t>los tres departamentos hay evidencias anualmente de productos de investigación colectiva (libros, artículos, dossier en revistas, etc.). En algunos departamentos son más numerosos y constantes, pero los hay. Por ejemplo, se han publicado 30 libros colectivos desde 2006 (5 de ellos en proceso de edición), cifra no menor tomando en cuenta el tamaño de la planta académica</a:t>
            </a:r>
            <a:r>
              <a:rPr lang="es-MX" sz="1800" dirty="0" smtClean="0">
                <a:latin typeface="+mj-lt"/>
                <a:ea typeface="Calibri" panose="020F0502020204030204" pitchFamily="34" charset="0"/>
                <a:cs typeface="Times New Roman" panose="02020603050405020304" pitchFamily="18" charset="0"/>
              </a:rPr>
              <a:t>.</a:t>
            </a:r>
          </a:p>
          <a:p>
            <a:pPr algn="just">
              <a:lnSpc>
                <a:spcPct val="107000"/>
              </a:lnSpc>
              <a:spcAft>
                <a:spcPts val="800"/>
              </a:spcAft>
            </a:pPr>
            <a:endParaRPr lang="es-MX" sz="1800" dirty="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dirty="0">
                <a:latin typeface="+mj-lt"/>
                <a:ea typeface="Calibri" panose="020F0502020204030204" pitchFamily="34" charset="0"/>
                <a:cs typeface="Times New Roman" panose="02020603050405020304" pitchFamily="18" charset="0"/>
              </a:rPr>
              <a:t>- Más allá de la evidencia numérica, una revisión de este tipo de productos de investigación colectiva deja ver dos asuntos: </a:t>
            </a:r>
          </a:p>
          <a:p>
            <a:pPr marL="342900" lvl="0" indent="-342900">
              <a:lnSpc>
                <a:spcPct val="107000"/>
              </a:lnSpc>
              <a:buFont typeface="+mj-lt"/>
              <a:buAutoNum type="arabicParenR"/>
            </a:pPr>
            <a:r>
              <a:rPr lang="es-MX" sz="1800" dirty="0">
                <a:latin typeface="+mj-lt"/>
                <a:ea typeface="Calibri" panose="020F0502020204030204" pitchFamily="34" charset="0"/>
                <a:cs typeface="Times New Roman" panose="02020603050405020304" pitchFamily="18" charset="0"/>
              </a:rPr>
              <a:t>producción colectiva a partir de proyectos específicos que convocan temáticamente a profesores distintos (en la mayoría de casos en los últimos años</a:t>
            </a:r>
            <a:r>
              <a:rPr lang="es-MX" sz="1800" dirty="0" smtClean="0">
                <a:latin typeface="+mj-lt"/>
                <a:ea typeface="Calibri" panose="020F0502020204030204" pitchFamily="34" charset="0"/>
                <a:cs typeface="Times New Roman" panose="02020603050405020304" pitchFamily="18" charset="0"/>
              </a:rPr>
              <a:t>).</a:t>
            </a:r>
          </a:p>
          <a:p>
            <a:pPr marL="342900" lvl="0" indent="-342900">
              <a:lnSpc>
                <a:spcPct val="107000"/>
              </a:lnSpc>
              <a:buFont typeface="+mj-lt"/>
              <a:buAutoNum type="arabicParenR"/>
            </a:pPr>
            <a:r>
              <a:rPr lang="es-MX" sz="1800" dirty="0" smtClean="0">
                <a:latin typeface="+mj-lt"/>
                <a:ea typeface="Calibri" panose="020F0502020204030204" pitchFamily="34" charset="0"/>
                <a:cs typeface="Times New Roman" panose="02020603050405020304" pitchFamily="18" charset="0"/>
              </a:rPr>
              <a:t>artículos</a:t>
            </a:r>
            <a:r>
              <a:rPr lang="es-MX" sz="1800" dirty="0">
                <a:latin typeface="+mj-lt"/>
                <a:ea typeface="Calibri" panose="020F0502020204030204" pitchFamily="34" charset="0"/>
                <a:cs typeface="Times New Roman" panose="02020603050405020304" pitchFamily="18" charset="0"/>
              </a:rPr>
              <a:t>, proyectos de investigación y libros de CA (en menor número)</a:t>
            </a:r>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650723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99595" y="1504708"/>
            <a:ext cx="10370917" cy="2976199"/>
          </a:xfrm>
          <a:prstGeom prst="rect">
            <a:avLst/>
          </a:prstGeom>
        </p:spPr>
        <p:txBody>
          <a:bodyPr wrap="square">
            <a:spAutoFit/>
          </a:bodyPr>
          <a:lstStyle/>
          <a:p>
            <a:pPr algn="ctr">
              <a:lnSpc>
                <a:spcPct val="107000"/>
              </a:lnSpc>
              <a:spcAft>
                <a:spcPts val="800"/>
              </a:spcAft>
            </a:pPr>
            <a:r>
              <a:rPr lang="es-MX" sz="1800" b="1" dirty="0">
                <a:latin typeface="+mj-lt"/>
                <a:ea typeface="Calibri" panose="020F0502020204030204" pitchFamily="34" charset="0"/>
                <a:cs typeface="Times New Roman" panose="02020603050405020304" pitchFamily="18" charset="0"/>
              </a:rPr>
              <a:t>PRODUCCIÓN ACADÉMICA- </a:t>
            </a:r>
            <a:r>
              <a:rPr lang="es-MX" sz="1800" b="1" dirty="0" smtClean="0">
                <a:latin typeface="+mj-lt"/>
                <a:ea typeface="Calibri" panose="020F0502020204030204" pitchFamily="34" charset="0"/>
                <a:cs typeface="Times New Roman" panose="02020603050405020304" pitchFamily="18" charset="0"/>
              </a:rPr>
              <a:t>SEMINARIOS</a:t>
            </a:r>
          </a:p>
          <a:p>
            <a:pPr algn="ctr">
              <a:lnSpc>
                <a:spcPct val="107000"/>
              </a:lnSpc>
              <a:spcAft>
                <a:spcPts val="800"/>
              </a:spcAft>
            </a:pPr>
            <a:endParaRPr lang="es-MX" sz="1800" dirty="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dirty="0">
                <a:latin typeface="+mj-lt"/>
                <a:ea typeface="Calibri" panose="020F0502020204030204" pitchFamily="34" charset="0"/>
                <a:cs typeface="Times New Roman" panose="02020603050405020304" pitchFamily="18" charset="0"/>
              </a:rPr>
              <a:t>Según información proporcionada por el programa de Posgrado en Ciencias Sociales y Humanidades: </a:t>
            </a:r>
          </a:p>
          <a:p>
            <a:pPr algn="just">
              <a:lnSpc>
                <a:spcPct val="107000"/>
              </a:lnSpc>
              <a:spcAft>
                <a:spcPts val="800"/>
              </a:spcAft>
            </a:pPr>
            <a:r>
              <a:rPr lang="es-MX" sz="1800" dirty="0">
                <a:latin typeface="+mj-lt"/>
                <a:ea typeface="Calibri" panose="020F0502020204030204" pitchFamily="34" charset="0"/>
                <a:cs typeface="Times New Roman" panose="02020603050405020304" pitchFamily="18" charset="0"/>
              </a:rPr>
              <a:t>- En la actualidad hay 15 seminarios, </a:t>
            </a:r>
          </a:p>
          <a:p>
            <a:pPr algn="just">
              <a:lnSpc>
                <a:spcPct val="107000"/>
              </a:lnSpc>
              <a:spcAft>
                <a:spcPts val="800"/>
              </a:spcAft>
            </a:pPr>
            <a:r>
              <a:rPr lang="es-MX" sz="1800" dirty="0">
                <a:latin typeface="+mj-lt"/>
                <a:ea typeface="Calibri" panose="020F0502020204030204" pitchFamily="34" charset="0"/>
                <a:cs typeface="Times New Roman" panose="02020603050405020304" pitchFamily="18" charset="0"/>
              </a:rPr>
              <a:t>- Cinco de ellos son coordinados por los integrantes de cuerpos académicos, los demás agrupan a profesores por temas específicos no asociados a un solo cuerpo.</a:t>
            </a:r>
          </a:p>
          <a:p>
            <a:pPr algn="just">
              <a:lnSpc>
                <a:spcPct val="107000"/>
              </a:lnSpc>
              <a:spcAft>
                <a:spcPts val="800"/>
              </a:spcAft>
            </a:pPr>
            <a:r>
              <a:rPr lang="es-MX" sz="1800" dirty="0">
                <a:latin typeface="+mj-lt"/>
                <a:ea typeface="Calibri" panose="020F0502020204030204" pitchFamily="34" charset="0"/>
                <a:cs typeface="Times New Roman" panose="02020603050405020304" pitchFamily="18" charset="0"/>
              </a:rPr>
              <a:t>- Un buen número de estos semanarios se reúnen periódicamente y tienen participación de alumnos de posgrado inscritos, otros alumnos asistentes e incluso colegas de otras unidades y otras IES. </a:t>
            </a:r>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396046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46522" y="4387340"/>
            <a:ext cx="6096000" cy="1046440"/>
          </a:xfrm>
          <a:prstGeom prst="rect">
            <a:avLst/>
          </a:prstGeom>
        </p:spPr>
        <p:txBody>
          <a:bodyPr>
            <a:spAutoFit/>
          </a:bodyPr>
          <a:lstStyle/>
          <a:p>
            <a:pPr lvl="0"/>
            <a:r>
              <a:rPr lang="es-MX" sz="4800" kern="1200" spc="-50" dirty="0" smtClean="0">
                <a:solidFill>
                  <a:srgbClr val="6B4723"/>
                </a:solidFill>
                <a:latin typeface="Trebuchet MS"/>
                <a:ea typeface="Trebuchet MS"/>
                <a:cs typeface="Trebuchet MS"/>
              </a:rPr>
              <a:t>CONCLUSIONES</a:t>
            </a:r>
            <a:r>
              <a:rPr lang="es-MX" sz="4800" kern="1200" spc="-50" dirty="0">
                <a:solidFill>
                  <a:srgbClr val="6B4723"/>
                </a:solidFill>
                <a:latin typeface="Trebuchet MS"/>
                <a:ea typeface="Trebuchet MS"/>
                <a:cs typeface="Trebuchet MS"/>
              </a:rPr>
              <a:t/>
            </a:r>
            <a:br>
              <a:rPr lang="es-MX" sz="4800" kern="1200" spc="-50" dirty="0">
                <a:solidFill>
                  <a:srgbClr val="6B4723"/>
                </a:solidFill>
                <a:latin typeface="Trebuchet MS"/>
                <a:ea typeface="Trebuchet MS"/>
                <a:cs typeface="Trebuchet MS"/>
              </a:rPr>
            </a:br>
            <a:endParaRPr lang="es-MX" dirty="0"/>
          </a:p>
        </p:txBody>
      </p:sp>
    </p:spTree>
    <p:extLst>
      <p:ext uri="{BB962C8B-B14F-4D97-AF65-F5344CB8AC3E}">
        <p14:creationId xmlns:p14="http://schemas.microsoft.com/office/powerpoint/2010/main" val="27252997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06055" y="852501"/>
            <a:ext cx="10857053" cy="3758914"/>
          </a:xfrm>
          <a:prstGeom prst="rect">
            <a:avLst/>
          </a:prstGeom>
        </p:spPr>
        <p:txBody>
          <a:bodyPr wrap="square">
            <a:spAutoFit/>
          </a:bodyPr>
          <a:lstStyle/>
          <a:p>
            <a:pPr algn="just">
              <a:lnSpc>
                <a:spcPct val="107000"/>
              </a:lnSpc>
              <a:spcAft>
                <a:spcPts val="800"/>
              </a:spcAft>
            </a:pPr>
            <a:r>
              <a:rPr lang="es-MX" sz="2400" b="1" dirty="0" smtClean="0">
                <a:latin typeface="+mj-lt"/>
                <a:ea typeface="Calibri" panose="020F0502020204030204" pitchFamily="34" charset="0"/>
                <a:cs typeface="Times New Roman" panose="02020603050405020304" pitchFamily="18" charset="0"/>
              </a:rPr>
              <a:t>Ciencias de la Comunicación y Diseño</a:t>
            </a:r>
          </a:p>
          <a:p>
            <a:pPr algn="just">
              <a:lnSpc>
                <a:spcPct val="107000"/>
              </a:lnSpc>
              <a:spcAft>
                <a:spcPts val="800"/>
              </a:spcAft>
            </a:pPr>
            <a:endParaRPr lang="es-MX" sz="1800" b="1" dirty="0" smtClean="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MX" sz="1800" b="1" dirty="0" smtClean="0">
                <a:latin typeface="+mj-lt"/>
                <a:ea typeface="Calibri" panose="020F0502020204030204" pitchFamily="34" charset="0"/>
                <a:cs typeface="Times New Roman" panose="02020603050405020304" pitchFamily="18" charset="0"/>
              </a:rPr>
              <a:t>Problemas </a:t>
            </a:r>
            <a:r>
              <a:rPr lang="es-MX" sz="1800" b="1" dirty="0">
                <a:latin typeface="+mj-lt"/>
                <a:ea typeface="Calibri" panose="020F0502020204030204" pitchFamily="34" charset="0"/>
                <a:cs typeface="Times New Roman" panose="02020603050405020304" pitchFamily="18" charset="0"/>
              </a:rPr>
              <a:t>en la organización en CA</a:t>
            </a:r>
          </a:p>
          <a:p>
            <a:pPr marL="342900" lvl="0" indent="-342900" algn="just">
              <a:lnSpc>
                <a:spcPct val="107000"/>
              </a:lnSpc>
              <a:buFont typeface="Symbol" panose="05050102010706020507" pitchFamily="18" charset="2"/>
              <a:buChar char=""/>
            </a:pPr>
            <a:r>
              <a:rPr lang="es-MX" sz="1800" dirty="0">
                <a:latin typeface="+mj-lt"/>
                <a:ea typeface="Calibri" panose="020F0502020204030204" pitchFamily="34" charset="0"/>
                <a:cs typeface="Times New Roman" panose="02020603050405020304" pitchFamily="18" charset="0"/>
              </a:rPr>
              <a:t>Figura orientada a la “Profesionalización de profesores de tiempo completo”, no necesariamente a incentivar la </a:t>
            </a:r>
            <a:r>
              <a:rPr lang="es-MX" sz="1800" dirty="0" smtClean="0">
                <a:latin typeface="+mj-lt"/>
                <a:ea typeface="Calibri" panose="020F0502020204030204" pitchFamily="34" charset="0"/>
                <a:cs typeface="Times New Roman" panose="02020603050405020304" pitchFamily="18" charset="0"/>
              </a:rPr>
              <a:t>investigación.</a:t>
            </a:r>
          </a:p>
          <a:p>
            <a:pPr lvl="0" algn="just">
              <a:lnSpc>
                <a:spcPct val="107000"/>
              </a:lnSpc>
            </a:pPr>
            <a:endParaRPr lang="es-MX" sz="1800" dirty="0">
              <a:latin typeface="+mj-lt"/>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MX" sz="1800" dirty="0">
                <a:latin typeface="+mj-lt"/>
                <a:ea typeface="Calibri" panose="020F0502020204030204" pitchFamily="34" charset="0"/>
                <a:cs typeface="Times New Roman" panose="02020603050405020304" pitchFamily="18" charset="0"/>
              </a:rPr>
              <a:t>Ausencia de regulación al interior de la UAM (y ausencia de contrapesos en los departamentos</a:t>
            </a:r>
            <a:r>
              <a:rPr lang="es-MX" sz="1800" dirty="0" smtClean="0">
                <a:latin typeface="+mj-lt"/>
                <a:ea typeface="Calibri" panose="020F0502020204030204" pitchFamily="34" charset="0"/>
                <a:cs typeface="Times New Roman" panose="02020603050405020304" pitchFamily="18" charset="0"/>
              </a:rPr>
              <a:t>).</a:t>
            </a:r>
          </a:p>
          <a:p>
            <a:pPr lvl="0" algn="just">
              <a:lnSpc>
                <a:spcPct val="107000"/>
              </a:lnSpc>
            </a:pPr>
            <a:endParaRPr lang="es-MX" sz="1800" dirty="0">
              <a:latin typeface="+mj-lt"/>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MX" sz="1800" dirty="0">
                <a:latin typeface="+mj-lt"/>
                <a:ea typeface="Calibri" panose="020F0502020204030204" pitchFamily="34" charset="0"/>
                <a:cs typeface="Times New Roman" panose="02020603050405020304" pitchFamily="18" charset="0"/>
              </a:rPr>
              <a:t>Dificultad en el seguimiento de la </a:t>
            </a:r>
            <a:r>
              <a:rPr lang="es-MX" sz="1800" dirty="0" smtClean="0">
                <a:latin typeface="+mj-lt"/>
                <a:ea typeface="Calibri" panose="020F0502020204030204" pitchFamily="34" charset="0"/>
                <a:cs typeface="Times New Roman" panose="02020603050405020304" pitchFamily="18" charset="0"/>
              </a:rPr>
              <a:t>investigación.</a:t>
            </a:r>
          </a:p>
          <a:p>
            <a:pPr lvl="0" algn="just">
              <a:lnSpc>
                <a:spcPct val="107000"/>
              </a:lnSpc>
            </a:pPr>
            <a:endParaRPr lang="es-MX" sz="1800" dirty="0">
              <a:latin typeface="+mj-lt"/>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MX" sz="1800" dirty="0">
                <a:latin typeface="+mj-lt"/>
                <a:ea typeface="Calibri" panose="020F0502020204030204" pitchFamily="34" charset="0"/>
                <a:cs typeface="Times New Roman" panose="02020603050405020304" pitchFamily="18" charset="0"/>
              </a:rPr>
              <a:t>Dinámica que tiende a interrumpir el trabajo después de cierto </a:t>
            </a:r>
            <a:r>
              <a:rPr lang="es-MX" sz="1800" dirty="0" smtClean="0">
                <a:latin typeface="+mj-lt"/>
                <a:ea typeface="Calibri" panose="020F0502020204030204" pitchFamily="34" charset="0"/>
                <a:cs typeface="Times New Roman" panose="02020603050405020304" pitchFamily="18" charset="0"/>
              </a:rPr>
              <a:t>tiempo.</a:t>
            </a:r>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38903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62582" y="741335"/>
            <a:ext cx="9769033" cy="5078313"/>
          </a:xfrm>
          <a:prstGeom prst="rect">
            <a:avLst/>
          </a:prstGeom>
        </p:spPr>
        <p:txBody>
          <a:bodyPr wrap="square">
            <a:spAutoFit/>
          </a:bodyPr>
          <a:lstStyle/>
          <a:p>
            <a:r>
              <a:rPr lang="es-MX" sz="1800" b="1" dirty="0" smtClean="0">
                <a:latin typeface="+mj-lt"/>
              </a:rPr>
              <a:t>Ciencias de la Comunicación y Diseño</a:t>
            </a:r>
          </a:p>
          <a:p>
            <a:endParaRPr lang="es-MX" sz="1800" dirty="0" smtClean="0">
              <a:latin typeface="+mj-lt"/>
            </a:endParaRPr>
          </a:p>
          <a:p>
            <a:r>
              <a:rPr lang="es-MX" sz="1800" dirty="0" smtClean="0">
                <a:latin typeface="+mj-lt"/>
              </a:rPr>
              <a:t>2009</a:t>
            </a:r>
            <a:r>
              <a:rPr lang="es-MX" sz="1800" dirty="0">
                <a:latin typeface="+mj-lt"/>
              </a:rPr>
              <a:t>. Primeros Cuerpos Académicos</a:t>
            </a:r>
          </a:p>
          <a:p>
            <a:r>
              <a:rPr lang="es-MX" sz="1800" dirty="0">
                <a:latin typeface="+mj-lt"/>
              </a:rPr>
              <a:t>Diseño y medio ambiente, Evaluación del diseño centrado en el usuario, Estudios sobre la imagen, el sonido y la cultura digital, Comunicación educativa y divulgación de la ciencia, Procesos educativos y lenguajes para el diseño, Lenguaje y razonamiento, Interacción y sociedad, Creatividad Computacional. Cognición y sociedad, Comunicación institucional y política, Redes y Sistemas distribuidos</a:t>
            </a:r>
          </a:p>
          <a:p>
            <a:endParaRPr lang="es-MX" sz="1800" dirty="0">
              <a:latin typeface="+mj-lt"/>
            </a:endParaRPr>
          </a:p>
          <a:p>
            <a:r>
              <a:rPr lang="es-MX" sz="1800" dirty="0">
                <a:latin typeface="+mj-lt"/>
              </a:rPr>
              <a:t>2014. Grupos de investigación (en DCC y DTI)</a:t>
            </a:r>
          </a:p>
          <a:p>
            <a:r>
              <a:rPr lang="es-MX" sz="1800" dirty="0">
                <a:latin typeface="+mj-lt"/>
              </a:rPr>
              <a:t>Comunicación educativa y divulgación de la ciencia, Comunicación política e institucional, Grupo interdisciplinario en creatividad computacional, Cultura, tecnologías y Sentido, Estudios sobre la imagen, el sonido y la cultura</a:t>
            </a:r>
          </a:p>
          <a:p>
            <a:endParaRPr lang="es-MX" sz="1800" dirty="0">
              <a:latin typeface="+mj-lt"/>
            </a:endParaRPr>
          </a:p>
          <a:p>
            <a:r>
              <a:rPr lang="es-MX" sz="1800" dirty="0">
                <a:latin typeface="+mj-lt"/>
              </a:rPr>
              <a:t>Entre 2015 y 2018, desparecieron los CA: Creatividad Computacional. Cognición y sociedad, Comunicación institucional y política, Redes y Sistemas </a:t>
            </a:r>
            <a:r>
              <a:rPr lang="es-MX" sz="1800" dirty="0" smtClean="0">
                <a:latin typeface="+mj-lt"/>
              </a:rPr>
              <a:t>distribuidos.</a:t>
            </a:r>
          </a:p>
          <a:p>
            <a:endParaRPr lang="es-MX" sz="1800" dirty="0">
              <a:latin typeface="+mj-lt"/>
            </a:endParaRPr>
          </a:p>
          <a:p>
            <a:r>
              <a:rPr lang="es-MX" sz="1800" dirty="0" smtClean="0">
                <a:latin typeface="+mj-lt"/>
              </a:rPr>
              <a:t>En 2010 se aprueban los Lineamientos </a:t>
            </a:r>
            <a:r>
              <a:rPr lang="es-MX" sz="1800" dirty="0">
                <a:latin typeface="+mj-lt"/>
              </a:rPr>
              <a:t>para la creación de grupos de investigación y la presentación, seguimiento y evaluación de proyectos de investigación</a:t>
            </a:r>
          </a:p>
        </p:txBody>
      </p:sp>
    </p:spTree>
    <p:extLst>
      <p:ext uri="{BB962C8B-B14F-4D97-AF65-F5344CB8AC3E}">
        <p14:creationId xmlns:p14="http://schemas.microsoft.com/office/powerpoint/2010/main" val="28161273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18573" y="650503"/>
            <a:ext cx="10266744" cy="5170646"/>
          </a:xfrm>
          <a:prstGeom prst="rect">
            <a:avLst/>
          </a:prstGeom>
        </p:spPr>
        <p:txBody>
          <a:bodyPr wrap="square">
            <a:spAutoFit/>
          </a:bodyPr>
          <a:lstStyle/>
          <a:p>
            <a:r>
              <a:rPr lang="es-MX" sz="2400" b="1" dirty="0" smtClean="0">
                <a:latin typeface="Calibri Light" panose="020F0302020204030204" pitchFamily="34" charset="0"/>
                <a:ea typeface="Calibri" panose="020F0502020204030204" pitchFamily="34" charset="0"/>
                <a:cs typeface="Times New Roman" panose="02020603050405020304" pitchFamily="18" charset="0"/>
              </a:rPr>
              <a:t>Ciencias Sociales y Humanidades</a:t>
            </a:r>
          </a:p>
          <a:p>
            <a:endParaRPr lang="es-MX" sz="1800" dirty="0" smtClean="0">
              <a:latin typeface="Calibri Light" panose="020F0302020204030204" pitchFamily="34" charset="0"/>
              <a:ea typeface="Calibri" panose="020F0502020204030204" pitchFamily="34" charset="0"/>
              <a:cs typeface="Times New Roman" panose="02020603050405020304" pitchFamily="18" charset="0"/>
            </a:endParaRPr>
          </a:p>
          <a:p>
            <a:r>
              <a:rPr lang="es-MX" sz="1800" b="1" dirty="0" smtClean="0">
                <a:latin typeface="Calibri Light" panose="020F0302020204030204" pitchFamily="34" charset="0"/>
                <a:ea typeface="Calibri" panose="020F0502020204030204" pitchFamily="34" charset="0"/>
                <a:cs typeface="Times New Roman" panose="02020603050405020304" pitchFamily="18" charset="0"/>
              </a:rPr>
              <a:t>Opiniones del personal académico</a:t>
            </a:r>
          </a:p>
          <a:p>
            <a:endParaRPr lang="es-MX" sz="1800" b="1" dirty="0" smtClean="0">
              <a:latin typeface="Calibri Light" panose="020F0302020204030204" pitchFamily="34" charset="0"/>
              <a:ea typeface="Calibri" panose="020F0502020204030204" pitchFamily="34" charset="0"/>
              <a:cs typeface="Times New Roman" panose="02020603050405020304" pitchFamily="18" charset="0"/>
            </a:endParaRPr>
          </a:p>
          <a:p>
            <a:pPr marL="173038"/>
            <a:r>
              <a:rPr lang="es-MX" sz="1800" dirty="0" smtClean="0">
                <a:latin typeface="Calibri Light" panose="020F0302020204030204" pitchFamily="34" charset="0"/>
                <a:ea typeface="Calibri" panose="020F0502020204030204" pitchFamily="34" charset="0"/>
                <a:cs typeface="Times New Roman" panose="02020603050405020304" pitchFamily="18" charset="0"/>
              </a:rPr>
              <a:t>El </a:t>
            </a:r>
            <a:r>
              <a:rPr lang="es-MX" sz="1800" dirty="0">
                <a:latin typeface="Calibri Light" panose="020F0302020204030204" pitchFamily="34" charset="0"/>
                <a:ea typeface="Calibri" panose="020F0502020204030204" pitchFamily="34" charset="0"/>
                <a:cs typeface="Times New Roman" panose="02020603050405020304" pitchFamily="18" charset="0"/>
              </a:rPr>
              <a:t>tema de la organización de la investigación en áreas o CA genera diversos tipos de opiniones que podemos agrupar en</a:t>
            </a:r>
            <a:r>
              <a:rPr lang="es-MX" sz="1800" dirty="0" smtClean="0">
                <a:latin typeface="Calibri Light" panose="020F0302020204030204" pitchFamily="34" charset="0"/>
                <a:ea typeface="Calibri" panose="020F0502020204030204" pitchFamily="34" charset="0"/>
                <a:cs typeface="Times New Roman" panose="02020603050405020304" pitchFamily="18" charset="0"/>
              </a:rPr>
              <a:t>:</a:t>
            </a:r>
          </a:p>
          <a:p>
            <a:pPr marL="173038"/>
            <a:endParaRPr lang="es-MX" sz="1800" dirty="0">
              <a:latin typeface="Calibri Light" panose="020F0302020204030204" pitchFamily="34" charset="0"/>
              <a:ea typeface="Calibri" panose="020F0502020204030204" pitchFamily="34" charset="0"/>
              <a:cs typeface="Times New Roman" panose="02020603050405020304" pitchFamily="18" charset="0"/>
            </a:endParaRPr>
          </a:p>
          <a:p>
            <a:pPr marL="531813" indent="-358775">
              <a:buFont typeface="Arial" panose="020B0604020202020204" pitchFamily="34" charset="0"/>
              <a:buChar char="•"/>
            </a:pPr>
            <a:r>
              <a:rPr lang="es-MX" sz="1800" dirty="0">
                <a:latin typeface="Calibri Light" panose="020F0302020204030204" pitchFamily="34" charset="0"/>
                <a:ea typeface="Calibri" panose="020F0502020204030204" pitchFamily="34" charset="0"/>
                <a:cs typeface="Times New Roman" panose="02020603050405020304" pitchFamily="18" charset="0"/>
              </a:rPr>
              <a:t>En la mayoría los casos hay poco interés en el tema</a:t>
            </a:r>
            <a:r>
              <a:rPr lang="es-MX" sz="1800" dirty="0" smtClean="0">
                <a:latin typeface="Calibri Light" panose="020F0302020204030204" pitchFamily="34" charset="0"/>
                <a:ea typeface="Calibri" panose="020F0502020204030204" pitchFamily="34" charset="0"/>
                <a:cs typeface="Times New Roman" panose="02020603050405020304" pitchFamily="18" charset="0"/>
              </a:rPr>
              <a:t>.</a:t>
            </a:r>
          </a:p>
          <a:p>
            <a:pPr marL="173038"/>
            <a:endParaRPr lang="es-MX" sz="1800" dirty="0">
              <a:latin typeface="Calibri Light" panose="020F0302020204030204" pitchFamily="34" charset="0"/>
              <a:ea typeface="Calibri" panose="020F0502020204030204" pitchFamily="34" charset="0"/>
              <a:cs typeface="Times New Roman" panose="02020603050405020304" pitchFamily="18" charset="0"/>
            </a:endParaRPr>
          </a:p>
          <a:p>
            <a:pPr marL="531813" indent="-358775">
              <a:buFont typeface="Arial" panose="020B0604020202020204" pitchFamily="34" charset="0"/>
              <a:buChar char="•"/>
            </a:pPr>
            <a:r>
              <a:rPr lang="es-MX" sz="1800" dirty="0">
                <a:latin typeface="Calibri Light" panose="020F0302020204030204" pitchFamily="34" charset="0"/>
                <a:ea typeface="Calibri" panose="020F0502020204030204" pitchFamily="34" charset="0"/>
                <a:cs typeface="Times New Roman" panose="02020603050405020304" pitchFamily="18" charset="0"/>
              </a:rPr>
              <a:t>Un buen número de profesores de los departamentos de Ciencias Sociales y Humanidades consideran que es necesario tener una organización flexible que permita a los profesores reunirse por intereses y afinidades. Consideran las áreas e incluso los CA como estructuras administrativas con poca posibilidad de adaptación. </a:t>
            </a:r>
            <a:endParaRPr lang="es-MX" sz="1800" dirty="0" smtClean="0">
              <a:latin typeface="Calibri Light" panose="020F0302020204030204" pitchFamily="34" charset="0"/>
              <a:ea typeface="Calibri" panose="020F0502020204030204" pitchFamily="34" charset="0"/>
              <a:cs typeface="Times New Roman" panose="02020603050405020304" pitchFamily="18" charset="0"/>
            </a:endParaRPr>
          </a:p>
          <a:p>
            <a:pPr marL="173038"/>
            <a:endParaRPr lang="es-MX" sz="1800" dirty="0">
              <a:latin typeface="Calibri Light" panose="020F0302020204030204" pitchFamily="34" charset="0"/>
              <a:ea typeface="Calibri" panose="020F0502020204030204" pitchFamily="34" charset="0"/>
              <a:cs typeface="Times New Roman" panose="02020603050405020304" pitchFamily="18" charset="0"/>
            </a:endParaRPr>
          </a:p>
          <a:p>
            <a:pPr marL="531813" indent="-358775">
              <a:buFont typeface="Arial" panose="020B0604020202020204" pitchFamily="34" charset="0"/>
              <a:buChar char="•"/>
            </a:pPr>
            <a:r>
              <a:rPr lang="es-MX" sz="1800" dirty="0">
                <a:latin typeface="Calibri Light" panose="020F0302020204030204" pitchFamily="34" charset="0"/>
                <a:ea typeface="Calibri" panose="020F0502020204030204" pitchFamily="34" charset="0"/>
                <a:cs typeface="Times New Roman" panose="02020603050405020304" pitchFamily="18" charset="0"/>
              </a:rPr>
              <a:t>En el Departamento de Estudios Institucionales hay más tensiones por la propuesta de creación de dos áreas (o incluso dos departamentos) en donde confluyan profesores asociados al campo de estudios de administración/estudios institucionales y derecho. Sin embargo, no hay una mayoría que esté a favor de una u otra opción. </a:t>
            </a:r>
            <a:endParaRPr lang="es-MX" sz="1800" dirty="0">
              <a:effectLst/>
              <a:latin typeface="Calibri Light" panose="020F03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707957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44950" y="1135668"/>
            <a:ext cx="10602411" cy="3970318"/>
          </a:xfrm>
          <a:prstGeom prst="rect">
            <a:avLst/>
          </a:prstGeom>
        </p:spPr>
        <p:txBody>
          <a:bodyPr wrap="square">
            <a:spAutoFit/>
          </a:bodyPr>
          <a:lstStyle/>
          <a:p>
            <a:r>
              <a:rPr lang="es-MX" sz="1800" b="1" dirty="0" smtClean="0">
                <a:latin typeface="Calibri Light" panose="020F0302020204030204" pitchFamily="34" charset="0"/>
                <a:ea typeface="Calibri" panose="020F0502020204030204" pitchFamily="34" charset="0"/>
                <a:cs typeface="Times New Roman" panose="02020603050405020304" pitchFamily="18" charset="0"/>
              </a:rPr>
              <a:t>Para finalizar/reflexionar</a:t>
            </a:r>
          </a:p>
          <a:p>
            <a:endParaRPr lang="es-MX" sz="1800" dirty="0">
              <a:latin typeface="Calibri Light" panose="020F0302020204030204" pitchFamily="34" charset="0"/>
              <a:ea typeface="Calibri" panose="020F0502020204030204" pitchFamily="34" charset="0"/>
              <a:cs typeface="Times New Roman" panose="02020603050405020304" pitchFamily="18" charset="0"/>
            </a:endParaRPr>
          </a:p>
          <a:p>
            <a:pPr algn="just"/>
            <a:r>
              <a:rPr lang="es-MX" sz="1800" dirty="0">
                <a:latin typeface="Calibri Light" panose="020F0302020204030204" pitchFamily="34" charset="0"/>
                <a:ea typeface="Calibri" panose="020F0502020204030204" pitchFamily="34" charset="0"/>
                <a:cs typeface="Times New Roman" panose="02020603050405020304" pitchFamily="18" charset="0"/>
              </a:rPr>
              <a:t>¿Qué tanto puede ayudar la creación de áreas a un modelo en donde los profesores han tenido una organización colectiva en proyectos específicos de investigación evidenciados en productos</a:t>
            </a:r>
            <a:r>
              <a:rPr lang="es-MX" sz="1800" dirty="0" smtClean="0">
                <a:latin typeface="Calibri Light" panose="020F0302020204030204" pitchFamily="34" charset="0"/>
                <a:ea typeface="Calibri" panose="020F0502020204030204" pitchFamily="34" charset="0"/>
                <a:cs typeface="Times New Roman" panose="02020603050405020304" pitchFamily="18" charset="0"/>
              </a:rPr>
              <a:t>?</a:t>
            </a:r>
          </a:p>
          <a:p>
            <a:pPr algn="just"/>
            <a:endParaRPr lang="es-MX" sz="1800" dirty="0">
              <a:latin typeface="Calibri Light" panose="020F0302020204030204" pitchFamily="34" charset="0"/>
              <a:ea typeface="Calibri" panose="020F0502020204030204" pitchFamily="34" charset="0"/>
              <a:cs typeface="Times New Roman" panose="02020603050405020304" pitchFamily="18" charset="0"/>
            </a:endParaRPr>
          </a:p>
          <a:p>
            <a:pPr algn="just"/>
            <a:r>
              <a:rPr lang="es-MX" sz="1800" dirty="0">
                <a:latin typeface="Calibri Light" panose="020F0302020204030204" pitchFamily="34" charset="0"/>
                <a:ea typeface="Calibri" panose="020F0502020204030204" pitchFamily="34" charset="0"/>
                <a:cs typeface="Times New Roman" panose="02020603050405020304" pitchFamily="18" charset="0"/>
              </a:rPr>
              <a:t>Hay una percepción importante en la comunidad académica que tanto las áreas como los CA son estructuras administrativas poco flexibles que no incentivan la investigación colectiva en campos de conocimiento de las ciencias sociales y humanidades</a:t>
            </a:r>
            <a:r>
              <a:rPr lang="es-MX" sz="1800" dirty="0" smtClean="0">
                <a:latin typeface="Calibri Light" panose="020F0302020204030204" pitchFamily="34" charset="0"/>
                <a:ea typeface="Calibri" panose="020F0502020204030204" pitchFamily="34" charset="0"/>
                <a:cs typeface="Times New Roman" panose="02020603050405020304" pitchFamily="18" charset="0"/>
              </a:rPr>
              <a:t>.</a:t>
            </a:r>
          </a:p>
          <a:p>
            <a:pPr algn="just"/>
            <a:endParaRPr lang="es-MX" sz="1800" dirty="0">
              <a:latin typeface="Calibri Light" panose="020F0302020204030204" pitchFamily="34" charset="0"/>
              <a:ea typeface="Calibri" panose="020F0502020204030204" pitchFamily="34" charset="0"/>
              <a:cs typeface="Times New Roman" panose="02020603050405020304" pitchFamily="18" charset="0"/>
            </a:endParaRPr>
          </a:p>
          <a:p>
            <a:pPr algn="just"/>
            <a:r>
              <a:rPr lang="es-MX" sz="1800" dirty="0">
                <a:latin typeface="Calibri Light" panose="020F0302020204030204" pitchFamily="34" charset="0"/>
                <a:ea typeface="Calibri" panose="020F0502020204030204" pitchFamily="34" charset="0"/>
                <a:cs typeface="Times New Roman" panose="02020603050405020304" pitchFamily="18" charset="0"/>
              </a:rPr>
              <a:t>En buena parte la comunidad académica de profesores provenientes de otras unidades hay una percepción negativa sobre las áreas de investigación. </a:t>
            </a:r>
            <a:endParaRPr lang="es-MX" sz="1800" dirty="0" smtClean="0">
              <a:latin typeface="Calibri Light" panose="020F0302020204030204" pitchFamily="34" charset="0"/>
              <a:ea typeface="Calibri" panose="020F0502020204030204" pitchFamily="34" charset="0"/>
              <a:cs typeface="Times New Roman" panose="02020603050405020304" pitchFamily="18" charset="0"/>
            </a:endParaRPr>
          </a:p>
          <a:p>
            <a:pPr algn="just"/>
            <a:endParaRPr lang="es-MX" sz="1800" dirty="0">
              <a:latin typeface="Calibri Light" panose="020F0302020204030204" pitchFamily="34" charset="0"/>
              <a:ea typeface="Calibri" panose="020F0502020204030204" pitchFamily="34" charset="0"/>
              <a:cs typeface="Times New Roman" panose="02020603050405020304" pitchFamily="18" charset="0"/>
            </a:endParaRPr>
          </a:p>
          <a:p>
            <a:pPr algn="just"/>
            <a:r>
              <a:rPr lang="es-MX" sz="1800" dirty="0">
                <a:latin typeface="Calibri Light" panose="020F0302020204030204" pitchFamily="34" charset="0"/>
                <a:ea typeface="Calibri" panose="020F0502020204030204" pitchFamily="34" charset="0"/>
                <a:cs typeface="Times New Roman" panose="02020603050405020304" pitchFamily="18" charset="0"/>
              </a:rPr>
              <a:t>También vale la pena señalar que hay muchos profesores que poco se interesan por esta temática. </a:t>
            </a:r>
          </a:p>
          <a:p>
            <a:r>
              <a:rPr lang="es-MX" sz="1800" dirty="0">
                <a:latin typeface="Calibri Light" panose="020F0302020204030204" pitchFamily="34" charset="0"/>
                <a:ea typeface="Calibri" panose="020F0502020204030204" pitchFamily="34" charset="0"/>
                <a:cs typeface="Times New Roman" panose="02020603050405020304" pitchFamily="18" charset="0"/>
              </a:rPr>
              <a:t> </a:t>
            </a:r>
            <a:endParaRPr lang="es-MX" sz="1800" dirty="0" smtClean="0">
              <a:latin typeface="Calibri Light" panose="020F03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303763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33377" y="1512893"/>
            <a:ext cx="10475088" cy="3139321"/>
          </a:xfrm>
          <a:prstGeom prst="rect">
            <a:avLst/>
          </a:prstGeom>
        </p:spPr>
        <p:txBody>
          <a:bodyPr wrap="square">
            <a:spAutoFit/>
          </a:bodyPr>
          <a:lstStyle/>
          <a:p>
            <a:pPr lvl="0" algn="just"/>
            <a:r>
              <a:rPr lang="es-MX" sz="1800" dirty="0">
                <a:latin typeface="Calibri Light" panose="020F0302020204030204" pitchFamily="34" charset="0"/>
                <a:ea typeface="Calibri" panose="020F0502020204030204" pitchFamily="34" charset="0"/>
                <a:cs typeface="Times New Roman" panose="02020603050405020304" pitchFamily="18" charset="0"/>
              </a:rPr>
              <a:t>Falta reglamentación o normas claras para analizar, evaluar y dar seguimiento a los proyectos de investigación y a las distintas formas de organización de la investigación (llámense, cuerpos académicos, áreas, grupos de investigación, seminarios</a:t>
            </a:r>
            <a:r>
              <a:rPr lang="es-MX" sz="1800" dirty="0" smtClean="0">
                <a:latin typeface="Calibri Light" panose="020F0302020204030204" pitchFamily="34" charset="0"/>
                <a:ea typeface="Calibri" panose="020F0502020204030204" pitchFamily="34" charset="0"/>
                <a:cs typeface="Times New Roman" panose="02020603050405020304" pitchFamily="18" charset="0"/>
              </a:rPr>
              <a:t>).</a:t>
            </a:r>
          </a:p>
          <a:p>
            <a:pPr lvl="0" algn="just"/>
            <a:r>
              <a:rPr lang="es-MX" sz="1800" dirty="0" smtClean="0">
                <a:latin typeface="Calibri Light" panose="020F0302020204030204" pitchFamily="34" charset="0"/>
                <a:ea typeface="Calibri" panose="020F0502020204030204" pitchFamily="34" charset="0"/>
                <a:cs typeface="Times New Roman" panose="02020603050405020304" pitchFamily="18" charset="0"/>
              </a:rPr>
              <a:t> </a:t>
            </a:r>
            <a:endParaRPr lang="es-MX" sz="1800" dirty="0">
              <a:latin typeface="Calibri Light" panose="020F0302020204030204" pitchFamily="34" charset="0"/>
              <a:ea typeface="Calibri" panose="020F0502020204030204" pitchFamily="34" charset="0"/>
              <a:cs typeface="Times New Roman" panose="02020603050405020304" pitchFamily="18" charset="0"/>
            </a:endParaRPr>
          </a:p>
          <a:p>
            <a:pPr lvl="0" algn="just"/>
            <a:r>
              <a:rPr lang="es-MX" sz="1800" dirty="0">
                <a:latin typeface="Calibri Light" panose="020F0302020204030204" pitchFamily="34" charset="0"/>
                <a:ea typeface="Calibri" panose="020F0502020204030204" pitchFamily="34" charset="0"/>
                <a:cs typeface="Times New Roman" panose="02020603050405020304" pitchFamily="18" charset="0"/>
              </a:rPr>
              <a:t>Pensar en los beneficios o no que pueda traer la organización de la investigación en áreas y cómo puede ayudar o no a impulsar una investigación de calidad y estrategias efectivas para vincular la docencia y la investigación. </a:t>
            </a:r>
          </a:p>
          <a:p>
            <a:pPr lvl="0" algn="just"/>
            <a:endParaRPr lang="es-MX" sz="1800" dirty="0" smtClean="0">
              <a:latin typeface="Calibri Light" panose="020F0302020204030204" pitchFamily="34" charset="0"/>
              <a:ea typeface="Calibri" panose="020F0502020204030204" pitchFamily="34" charset="0"/>
              <a:cs typeface="Times New Roman" panose="02020603050405020304" pitchFamily="18" charset="0"/>
            </a:endParaRPr>
          </a:p>
          <a:p>
            <a:pPr lvl="0" algn="just"/>
            <a:r>
              <a:rPr lang="es-MX" sz="1800" dirty="0" smtClean="0">
                <a:latin typeface="Calibri Light" panose="020F0302020204030204" pitchFamily="34" charset="0"/>
                <a:ea typeface="Calibri" panose="020F0502020204030204" pitchFamily="34" charset="0"/>
                <a:cs typeface="Times New Roman" panose="02020603050405020304" pitchFamily="18" charset="0"/>
              </a:rPr>
              <a:t>Otras </a:t>
            </a:r>
            <a:r>
              <a:rPr lang="es-MX" sz="1800" dirty="0">
                <a:latin typeface="Calibri Light" panose="020F0302020204030204" pitchFamily="34" charset="0"/>
                <a:ea typeface="Calibri" panose="020F0502020204030204" pitchFamily="34" charset="0"/>
                <a:cs typeface="Times New Roman" panose="02020603050405020304" pitchFamily="18" charset="0"/>
              </a:rPr>
              <a:t>preguntas para enriquecer el diagnóstico sobre las áreas</a:t>
            </a:r>
            <a:r>
              <a:rPr lang="es-MX" sz="1800" dirty="0" smtClean="0">
                <a:latin typeface="Calibri Light" panose="020F0302020204030204" pitchFamily="34" charset="0"/>
                <a:ea typeface="Calibri" panose="020F0502020204030204" pitchFamily="34" charset="0"/>
                <a:cs typeface="Times New Roman" panose="02020603050405020304" pitchFamily="18" charset="0"/>
              </a:rPr>
              <a:t>:</a:t>
            </a:r>
          </a:p>
          <a:p>
            <a:pPr lvl="0" algn="just"/>
            <a:endParaRPr lang="es-MX" sz="1800" dirty="0">
              <a:latin typeface="Calibri Light" panose="020F0302020204030204" pitchFamily="34" charset="0"/>
              <a:ea typeface="Calibri" panose="020F0502020204030204" pitchFamily="34" charset="0"/>
              <a:cs typeface="Times New Roman" panose="02020603050405020304" pitchFamily="18" charset="0"/>
            </a:endParaRPr>
          </a:p>
          <a:p>
            <a:pPr lvl="0" algn="just"/>
            <a:r>
              <a:rPr lang="es-MX" sz="1800" dirty="0">
                <a:latin typeface="Calibri Light" panose="020F0302020204030204" pitchFamily="34" charset="0"/>
                <a:ea typeface="Calibri" panose="020F0502020204030204" pitchFamily="34" charset="0"/>
                <a:cs typeface="Times New Roman" panose="02020603050405020304" pitchFamily="18" charset="0"/>
              </a:rPr>
              <a:t>¿En las otras unidades de la UAM, las áreas son estructuras que impulsan la investigación colectiva? ¿Todos los profesores investigadores están en áreas? ¿La financiación interna siempre se distribuye a través de las áreas?</a:t>
            </a:r>
          </a:p>
        </p:txBody>
      </p:sp>
    </p:spTree>
    <p:extLst>
      <p:ext uri="{BB962C8B-B14F-4D97-AF65-F5344CB8AC3E}">
        <p14:creationId xmlns:p14="http://schemas.microsoft.com/office/powerpoint/2010/main" val="1910865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ángulo 1"/>
          <p:cNvSpPr/>
          <p:nvPr/>
        </p:nvSpPr>
        <p:spPr>
          <a:xfrm>
            <a:off x="1597307" y="1018572"/>
            <a:ext cx="9387068" cy="4264244"/>
          </a:xfrm>
          <a:prstGeom prst="rect">
            <a:avLst/>
          </a:prstGeom>
        </p:spPr>
        <p:txBody>
          <a:bodyPr wrap="square">
            <a:spAutoFit/>
          </a:bodyPr>
          <a:lstStyle/>
          <a:p>
            <a:pPr algn="just">
              <a:lnSpc>
                <a:spcPct val="107000"/>
              </a:lnSpc>
              <a:spcAft>
                <a:spcPts val="800"/>
              </a:spcAft>
            </a:pPr>
            <a:r>
              <a:rPr lang="es-MX" sz="1800" b="1" dirty="0" smtClean="0">
                <a:latin typeface="+mj-lt"/>
              </a:rPr>
              <a:t>Ciencias Sociales y Humanidades</a:t>
            </a:r>
          </a:p>
          <a:p>
            <a:pPr algn="just">
              <a:lnSpc>
                <a:spcPct val="107000"/>
              </a:lnSpc>
              <a:spcAft>
                <a:spcPts val="800"/>
              </a:spcAft>
            </a:pPr>
            <a:r>
              <a:rPr lang="es-MX" sz="1800" dirty="0" smtClean="0">
                <a:latin typeface="+mj-lt"/>
              </a:rPr>
              <a:t>Entre </a:t>
            </a:r>
            <a:r>
              <a:rPr lang="es-MX" sz="1800" dirty="0">
                <a:latin typeface="+mj-lt"/>
              </a:rPr>
              <a:t>2006 y 2008 se registraron los primeros CA.</a:t>
            </a:r>
          </a:p>
          <a:p>
            <a:pPr algn="just">
              <a:lnSpc>
                <a:spcPct val="107000"/>
              </a:lnSpc>
              <a:spcAft>
                <a:spcPts val="800"/>
              </a:spcAft>
            </a:pPr>
            <a:r>
              <a:rPr lang="es-MX" sz="1800" dirty="0">
                <a:latin typeface="+mj-lt"/>
              </a:rPr>
              <a:t>En 2010 se aprueban los Lineamientos para la presentación de proyectos al Consejo Divisional. Este documento sólo señala el formato de </a:t>
            </a:r>
            <a:r>
              <a:rPr lang="es-MX" sz="1800" dirty="0" smtClean="0">
                <a:latin typeface="+mj-lt"/>
              </a:rPr>
              <a:t>presentación, pero no tiene </a:t>
            </a:r>
            <a:r>
              <a:rPr lang="es-MX" sz="1800" dirty="0" err="1">
                <a:latin typeface="+mj-lt"/>
              </a:rPr>
              <a:t>inidicadores</a:t>
            </a:r>
            <a:r>
              <a:rPr lang="es-MX" sz="1800" dirty="0">
                <a:latin typeface="+mj-lt"/>
              </a:rPr>
              <a:t> para analizar o evaluar dichos proyectos</a:t>
            </a:r>
            <a:r>
              <a:rPr lang="es-MX" sz="1800" dirty="0" smtClean="0">
                <a:latin typeface="+mj-lt"/>
              </a:rPr>
              <a:t>..  </a:t>
            </a:r>
            <a:endParaRPr lang="es-MX" sz="1800" dirty="0">
              <a:latin typeface="+mj-lt"/>
            </a:endParaRPr>
          </a:p>
          <a:p>
            <a:pPr algn="just">
              <a:lnSpc>
                <a:spcPct val="107000"/>
              </a:lnSpc>
              <a:spcAft>
                <a:spcPts val="800"/>
              </a:spcAft>
            </a:pPr>
            <a:r>
              <a:rPr lang="es-MX" sz="1800" dirty="0" smtClean="0">
                <a:latin typeface="+mj-lt"/>
              </a:rPr>
              <a:t>Se </a:t>
            </a:r>
            <a:r>
              <a:rPr lang="es-MX" sz="1800" dirty="0">
                <a:latin typeface="+mj-lt"/>
              </a:rPr>
              <a:t>han impulsado formas de organización de áreas de interés a partir de:</a:t>
            </a:r>
          </a:p>
          <a:p>
            <a:pPr algn="just">
              <a:lnSpc>
                <a:spcPct val="107000"/>
              </a:lnSpc>
              <a:spcAft>
                <a:spcPts val="800"/>
              </a:spcAft>
            </a:pPr>
            <a:r>
              <a:rPr lang="es-MX" sz="1800" dirty="0">
                <a:latin typeface="+mj-lt"/>
              </a:rPr>
              <a:t>1. Laboratorios: Laboratorio de Análisis </a:t>
            </a:r>
            <a:r>
              <a:rPr lang="es-MX" sz="1800" dirty="0" err="1">
                <a:latin typeface="+mj-lt"/>
              </a:rPr>
              <a:t>Socioterritorial</a:t>
            </a:r>
            <a:r>
              <a:rPr lang="es-MX" sz="1800" dirty="0">
                <a:latin typeface="+mj-lt"/>
              </a:rPr>
              <a:t> (LAST, 2007), Taller de Análisis Sociocultural (TASC, 2010), Laboratorio de Análisis Organizacional e Institucional (LAIO, 2016)</a:t>
            </a:r>
          </a:p>
          <a:p>
            <a:pPr algn="just">
              <a:lnSpc>
                <a:spcPct val="107000"/>
              </a:lnSpc>
              <a:spcAft>
                <a:spcPts val="800"/>
              </a:spcAft>
            </a:pPr>
            <a:r>
              <a:rPr lang="es-MX" sz="1800" dirty="0">
                <a:latin typeface="+mj-lt"/>
              </a:rPr>
              <a:t>2. Seminarios: la organización en seminarios de discusión ha generado proyectos y publicaciones conjuntas (señalado más ampliamente en adelante). </a:t>
            </a:r>
          </a:p>
          <a:p>
            <a:pPr algn="just">
              <a:lnSpc>
                <a:spcPct val="107000"/>
              </a:lnSpc>
              <a:spcAft>
                <a:spcPts val="800"/>
              </a:spcAft>
            </a:pPr>
            <a:r>
              <a:rPr lang="es-MX" sz="1800" dirty="0">
                <a:latin typeface="+mj-lt"/>
              </a:rPr>
              <a:t>La financiación de la investigación no sólo es interna sino tiene que ver con fondos de </a:t>
            </a:r>
            <a:r>
              <a:rPr lang="es-MX" sz="1800" dirty="0" err="1">
                <a:latin typeface="+mj-lt"/>
              </a:rPr>
              <a:t>CONACyT</a:t>
            </a:r>
            <a:r>
              <a:rPr lang="es-MX" sz="1800" dirty="0">
                <a:latin typeface="+mj-lt"/>
              </a:rPr>
              <a:t> y de convocatorias de organismos e instancias públicas y privadas. </a:t>
            </a:r>
          </a:p>
        </p:txBody>
      </p:sp>
    </p:spTree>
    <p:extLst>
      <p:ext uri="{BB962C8B-B14F-4D97-AF65-F5344CB8AC3E}">
        <p14:creationId xmlns:p14="http://schemas.microsoft.com/office/powerpoint/2010/main" val="462571185"/>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26603" y="3959076"/>
            <a:ext cx="6096000" cy="1046440"/>
          </a:xfrm>
          <a:prstGeom prst="rect">
            <a:avLst/>
          </a:prstGeom>
        </p:spPr>
        <p:txBody>
          <a:bodyPr>
            <a:spAutoFit/>
          </a:bodyPr>
          <a:lstStyle/>
          <a:p>
            <a:r>
              <a:rPr lang="es-MX" sz="4800" kern="1200" spc="-50" dirty="0" smtClean="0">
                <a:solidFill>
                  <a:srgbClr val="6B4723"/>
                </a:solidFill>
                <a:latin typeface="Trebuchet MS"/>
                <a:ea typeface="Trebuchet MS"/>
                <a:cs typeface="Trebuchet MS"/>
              </a:rPr>
              <a:t>SITUACIÓN ACTUAL</a:t>
            </a:r>
            <a:r>
              <a:rPr lang="es-MX" sz="4800" kern="1200" spc="-50" dirty="0">
                <a:solidFill>
                  <a:srgbClr val="6B4723"/>
                </a:solidFill>
                <a:latin typeface="Trebuchet MS"/>
                <a:ea typeface="Trebuchet MS"/>
                <a:cs typeface="Trebuchet MS"/>
              </a:rPr>
              <a:t/>
            </a:r>
            <a:br>
              <a:rPr lang="es-MX" sz="4800" kern="1200" spc="-50" dirty="0">
                <a:solidFill>
                  <a:srgbClr val="6B4723"/>
                </a:solidFill>
                <a:latin typeface="Trebuchet MS"/>
                <a:ea typeface="Trebuchet MS"/>
                <a:cs typeface="Trebuchet MS"/>
              </a:rPr>
            </a:br>
            <a:endParaRPr lang="es-MX" dirty="0"/>
          </a:p>
        </p:txBody>
      </p:sp>
    </p:spTree>
    <p:extLst>
      <p:ext uri="{BB962C8B-B14F-4D97-AF65-F5344CB8AC3E}">
        <p14:creationId xmlns:p14="http://schemas.microsoft.com/office/powerpoint/2010/main" val="2182730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250065" y="891251"/>
            <a:ext cx="9780607" cy="4645824"/>
          </a:xfrm>
          <a:prstGeom prst="rect">
            <a:avLst/>
          </a:prstGeom>
        </p:spPr>
        <p:txBody>
          <a:bodyPr wrap="square">
            <a:spAutoFit/>
          </a:bodyPr>
          <a:lstStyle/>
          <a:p>
            <a:pPr lvl="0" algn="just">
              <a:lnSpc>
                <a:spcPct val="107000"/>
              </a:lnSpc>
              <a:spcAft>
                <a:spcPts val="800"/>
              </a:spcAft>
            </a:pPr>
            <a:r>
              <a:rPr lang="es-MX" sz="2400" b="1" dirty="0">
                <a:latin typeface="Calibri Light" panose="020F0302020204030204"/>
              </a:rPr>
              <a:t>Ciencias de la Comunicación y Diseño</a:t>
            </a:r>
          </a:p>
          <a:p>
            <a:pPr algn="ctr">
              <a:lnSpc>
                <a:spcPct val="107000"/>
              </a:lnSpc>
              <a:spcAft>
                <a:spcPts val="800"/>
              </a:spcAft>
            </a:pPr>
            <a:r>
              <a:rPr lang="es-MX" sz="1800" b="1" dirty="0" smtClean="0">
                <a:latin typeface="+mj-lt"/>
              </a:rPr>
              <a:t>Cuerpos Académicos </a:t>
            </a:r>
          </a:p>
          <a:p>
            <a:pPr algn="just">
              <a:lnSpc>
                <a:spcPct val="107000"/>
              </a:lnSpc>
              <a:spcAft>
                <a:spcPts val="800"/>
              </a:spcAft>
            </a:pPr>
            <a:r>
              <a:rPr lang="es-MX" sz="1800" b="1" dirty="0" smtClean="0">
                <a:latin typeface="+mj-lt"/>
              </a:rPr>
              <a:t>Diseño y Medio Ambiente. </a:t>
            </a:r>
            <a:r>
              <a:rPr lang="es-MX" sz="1800" dirty="0">
                <a:latin typeface="+mj-lt"/>
              </a:rPr>
              <a:t>Consolidado</a:t>
            </a:r>
          </a:p>
          <a:p>
            <a:r>
              <a:rPr lang="es-MX" sz="1800" dirty="0">
                <a:latin typeface="+mj-lt"/>
                <a:ea typeface="Calibri" panose="020F0502020204030204" pitchFamily="34" charset="0"/>
                <a:cs typeface="Times New Roman" panose="02020603050405020304" pitchFamily="18" charset="0"/>
              </a:rPr>
              <a:t>Líder: Christopher Heard </a:t>
            </a:r>
          </a:p>
          <a:p>
            <a:r>
              <a:rPr lang="es-MX" sz="1800" dirty="0">
                <a:latin typeface="+mj-lt"/>
                <a:ea typeface="Calibri" panose="020F0502020204030204" pitchFamily="34" charset="0"/>
                <a:cs typeface="Times New Roman" panose="02020603050405020304" pitchFamily="18" charset="0"/>
              </a:rPr>
              <a:t>Integrantes: Esperanza García, Rosa Lema, Marcelo Olivera, Dina </a:t>
            </a:r>
            <a:r>
              <a:rPr lang="es-MX" sz="1800" dirty="0" err="1">
                <a:latin typeface="+mj-lt"/>
                <a:ea typeface="Calibri" panose="020F0502020204030204" pitchFamily="34" charset="0"/>
                <a:cs typeface="Times New Roman" panose="02020603050405020304" pitchFamily="18" charset="0"/>
              </a:rPr>
              <a:t>Rochman</a:t>
            </a:r>
            <a:r>
              <a:rPr lang="es-MX" sz="1800" dirty="0">
                <a:latin typeface="+mj-lt"/>
                <a:ea typeface="Calibri" panose="020F0502020204030204" pitchFamily="34" charset="0"/>
                <a:cs typeface="Times New Roman" panose="02020603050405020304" pitchFamily="18" charset="0"/>
              </a:rPr>
              <a:t>, Manuel Rodríguez</a:t>
            </a:r>
          </a:p>
          <a:p>
            <a:pPr algn="just">
              <a:lnSpc>
                <a:spcPct val="107000"/>
              </a:lnSpc>
              <a:spcAft>
                <a:spcPts val="800"/>
              </a:spcAft>
            </a:pPr>
            <a:endParaRPr lang="es-MX" sz="1800" b="1" dirty="0" smtClean="0">
              <a:latin typeface="+mj-lt"/>
            </a:endParaRPr>
          </a:p>
          <a:p>
            <a:pPr algn="just">
              <a:lnSpc>
                <a:spcPct val="107000"/>
              </a:lnSpc>
              <a:spcAft>
                <a:spcPts val="800"/>
              </a:spcAft>
            </a:pPr>
            <a:r>
              <a:rPr lang="es-MX" sz="1800" b="1" dirty="0" smtClean="0">
                <a:latin typeface="+mj-lt"/>
              </a:rPr>
              <a:t>Evaluación </a:t>
            </a:r>
            <a:r>
              <a:rPr lang="es-MX" sz="1800" b="1" dirty="0">
                <a:latin typeface="+mj-lt"/>
              </a:rPr>
              <a:t>del Diseño Centrado en el </a:t>
            </a:r>
            <a:r>
              <a:rPr lang="es-MX" sz="1800" b="1" dirty="0" smtClean="0">
                <a:latin typeface="+mj-lt"/>
              </a:rPr>
              <a:t>Usuario</a:t>
            </a:r>
            <a:r>
              <a:rPr lang="es-MX" sz="1800" dirty="0" smtClean="0">
                <a:latin typeface="+mj-lt"/>
              </a:rPr>
              <a:t>. En </a:t>
            </a:r>
            <a:r>
              <a:rPr lang="es-MX" sz="1800" dirty="0">
                <a:latin typeface="+mj-lt"/>
              </a:rPr>
              <a:t>formación</a:t>
            </a:r>
          </a:p>
          <a:p>
            <a:r>
              <a:rPr lang="es-MX" sz="1800" dirty="0">
                <a:latin typeface="+mj-lt"/>
                <a:ea typeface="Calibri" panose="020F0502020204030204" pitchFamily="34" charset="0"/>
                <a:cs typeface="Times New Roman" panose="02020603050405020304" pitchFamily="18" charset="0"/>
              </a:rPr>
              <a:t>Líder: Deyanira Bedolla</a:t>
            </a:r>
          </a:p>
          <a:p>
            <a:r>
              <a:rPr lang="es-MX" sz="1800" dirty="0">
                <a:latin typeface="+mj-lt"/>
                <a:ea typeface="Calibri" panose="020F0502020204030204" pitchFamily="34" charset="0"/>
                <a:cs typeface="Times New Roman" panose="02020603050405020304" pitchFamily="18" charset="0"/>
              </a:rPr>
              <a:t>Integrantes: Aarón Caballero, Luis Rodríguez</a:t>
            </a:r>
          </a:p>
          <a:p>
            <a:pPr algn="just">
              <a:lnSpc>
                <a:spcPct val="107000"/>
              </a:lnSpc>
              <a:spcAft>
                <a:spcPts val="800"/>
              </a:spcAft>
            </a:pPr>
            <a:endParaRPr lang="es-MX" sz="1800" b="1" dirty="0" smtClean="0">
              <a:latin typeface="+mj-lt"/>
            </a:endParaRPr>
          </a:p>
          <a:p>
            <a:pPr algn="just">
              <a:lnSpc>
                <a:spcPct val="107000"/>
              </a:lnSpc>
              <a:spcAft>
                <a:spcPts val="800"/>
              </a:spcAft>
            </a:pPr>
            <a:r>
              <a:rPr lang="es-MX" sz="1800" b="1" dirty="0" smtClean="0">
                <a:latin typeface="+mj-lt"/>
              </a:rPr>
              <a:t>Estudios </a:t>
            </a:r>
            <a:r>
              <a:rPr lang="es-MX" sz="1800" b="1" dirty="0">
                <a:latin typeface="+mj-lt"/>
              </a:rPr>
              <a:t>sobre la imagen, el sonido y la cultura </a:t>
            </a:r>
            <a:r>
              <a:rPr lang="es-MX" sz="1800" b="1" dirty="0" smtClean="0">
                <a:latin typeface="+mj-lt"/>
              </a:rPr>
              <a:t>digital</a:t>
            </a:r>
            <a:r>
              <a:rPr lang="es-MX" sz="1800" dirty="0" smtClean="0">
                <a:latin typeface="+mj-lt"/>
              </a:rPr>
              <a:t>. </a:t>
            </a:r>
            <a:r>
              <a:rPr lang="es-MX" sz="1800" dirty="0">
                <a:latin typeface="+mj-lt"/>
              </a:rPr>
              <a:t>En formación</a:t>
            </a:r>
          </a:p>
          <a:p>
            <a:r>
              <a:rPr lang="es-MX" sz="1800" dirty="0">
                <a:latin typeface="+mj-lt"/>
                <a:ea typeface="Calibri" panose="020F0502020204030204" pitchFamily="34" charset="0"/>
                <a:cs typeface="Times New Roman" panose="02020603050405020304" pitchFamily="18" charset="0"/>
              </a:rPr>
              <a:t>Líder: Carlos Saldaña</a:t>
            </a:r>
          </a:p>
          <a:p>
            <a:r>
              <a:rPr lang="es-MX" sz="1800" dirty="0">
                <a:latin typeface="+mj-lt"/>
                <a:ea typeface="Calibri" panose="020F0502020204030204" pitchFamily="34" charset="0"/>
                <a:cs typeface="Times New Roman" panose="02020603050405020304" pitchFamily="18" charset="0"/>
              </a:rPr>
              <a:t>Integrantes: Francisco Mata, Nora Morales, Santiago Negrete, Alejandra Osorio</a:t>
            </a:r>
          </a:p>
        </p:txBody>
      </p:sp>
    </p:spTree>
    <p:extLst>
      <p:ext uri="{BB962C8B-B14F-4D97-AF65-F5344CB8AC3E}">
        <p14:creationId xmlns:p14="http://schemas.microsoft.com/office/powerpoint/2010/main" val="69806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11168" y="1145894"/>
            <a:ext cx="10556111" cy="4801314"/>
          </a:xfrm>
          <a:prstGeom prst="rect">
            <a:avLst/>
          </a:prstGeom>
        </p:spPr>
        <p:txBody>
          <a:bodyPr wrap="square">
            <a:spAutoFit/>
          </a:bodyPr>
          <a:lstStyle/>
          <a:p>
            <a:r>
              <a:rPr lang="es-MX" sz="1800" b="1" dirty="0" smtClean="0">
                <a:latin typeface="+mj-lt"/>
                <a:ea typeface="Calibri" panose="020F0502020204030204" pitchFamily="34" charset="0"/>
                <a:cs typeface="Times New Roman" panose="02020603050405020304" pitchFamily="18" charset="0"/>
              </a:rPr>
              <a:t>Comunicación </a:t>
            </a:r>
            <a:r>
              <a:rPr lang="es-MX" sz="1800" b="1" dirty="0">
                <a:latin typeface="+mj-lt"/>
                <a:ea typeface="Calibri" panose="020F0502020204030204" pitchFamily="34" charset="0"/>
                <a:cs typeface="Times New Roman" panose="02020603050405020304" pitchFamily="18" charset="0"/>
              </a:rPr>
              <a:t>educativa y divulgación de la ciencia</a:t>
            </a:r>
            <a:r>
              <a:rPr lang="es-MX" sz="1800" dirty="0">
                <a:latin typeface="+mj-lt"/>
                <a:ea typeface="Calibri" panose="020F0502020204030204" pitchFamily="34" charset="0"/>
                <a:cs typeface="Times New Roman" panose="02020603050405020304" pitchFamily="18" charset="0"/>
              </a:rPr>
              <a:t>. En formación</a:t>
            </a:r>
          </a:p>
          <a:p>
            <a:r>
              <a:rPr lang="es-MX" sz="1800" dirty="0" smtClean="0">
                <a:latin typeface="+mj-lt"/>
                <a:ea typeface="Calibri" panose="020F0502020204030204" pitchFamily="34" charset="0"/>
                <a:cs typeface="Times New Roman" panose="02020603050405020304" pitchFamily="18" charset="0"/>
              </a:rPr>
              <a:t>Líder</a:t>
            </a:r>
            <a:r>
              <a:rPr lang="es-MX" sz="1800" dirty="0">
                <a:latin typeface="+mj-lt"/>
                <a:ea typeface="Calibri" panose="020F0502020204030204" pitchFamily="34" charset="0"/>
                <a:cs typeface="Times New Roman" panose="02020603050405020304" pitchFamily="18" charset="0"/>
              </a:rPr>
              <a:t>: Diego Méndez</a:t>
            </a:r>
          </a:p>
          <a:p>
            <a:r>
              <a:rPr lang="es-MX" sz="1800" dirty="0">
                <a:latin typeface="+mj-lt"/>
                <a:ea typeface="Calibri" panose="020F0502020204030204" pitchFamily="34" charset="0"/>
                <a:cs typeface="Times New Roman" panose="02020603050405020304" pitchFamily="18" charset="0"/>
              </a:rPr>
              <a:t>Integrantes: Nemesio Chávez, Marco Millán, Daniel Peña, Gustavo Rojas, Jorge Suarez</a:t>
            </a:r>
          </a:p>
          <a:p>
            <a:endParaRPr lang="es-MX" sz="1800" dirty="0" smtClean="0">
              <a:latin typeface="+mj-lt"/>
              <a:ea typeface="Calibri" panose="020F0502020204030204" pitchFamily="34" charset="0"/>
              <a:cs typeface="Times New Roman" panose="02020603050405020304" pitchFamily="18" charset="0"/>
            </a:endParaRPr>
          </a:p>
          <a:p>
            <a:r>
              <a:rPr lang="es-MX" sz="1800" b="1" dirty="0" smtClean="0">
                <a:latin typeface="+mj-lt"/>
                <a:ea typeface="Calibri" panose="020F0502020204030204" pitchFamily="34" charset="0"/>
                <a:cs typeface="Times New Roman" panose="02020603050405020304" pitchFamily="18" charset="0"/>
              </a:rPr>
              <a:t>Procesos </a:t>
            </a:r>
            <a:r>
              <a:rPr lang="es-MX" sz="1800" b="1" dirty="0">
                <a:latin typeface="+mj-lt"/>
                <a:ea typeface="Calibri" panose="020F0502020204030204" pitchFamily="34" charset="0"/>
                <a:cs typeface="Times New Roman" panose="02020603050405020304" pitchFamily="18" charset="0"/>
              </a:rPr>
              <a:t>educativos y lenguajes para el </a:t>
            </a:r>
            <a:r>
              <a:rPr lang="es-MX" sz="1800" b="1" dirty="0" smtClean="0">
                <a:latin typeface="+mj-lt"/>
                <a:ea typeface="Calibri" panose="020F0502020204030204" pitchFamily="34" charset="0"/>
                <a:cs typeface="Times New Roman" panose="02020603050405020304" pitchFamily="18" charset="0"/>
              </a:rPr>
              <a:t>diseño</a:t>
            </a:r>
            <a:r>
              <a:rPr lang="es-MX" sz="1800" dirty="0" smtClean="0">
                <a:latin typeface="+mj-lt"/>
                <a:ea typeface="Calibri" panose="020F0502020204030204" pitchFamily="34" charset="0"/>
                <a:cs typeface="Times New Roman" panose="02020603050405020304" pitchFamily="18" charset="0"/>
              </a:rPr>
              <a:t>. </a:t>
            </a:r>
            <a:r>
              <a:rPr lang="es-MX" sz="1800" dirty="0">
                <a:latin typeface="+mj-lt"/>
                <a:ea typeface="Calibri" panose="020F0502020204030204" pitchFamily="34" charset="0"/>
                <a:cs typeface="Times New Roman" panose="02020603050405020304" pitchFamily="18" charset="0"/>
              </a:rPr>
              <a:t>En formación</a:t>
            </a:r>
          </a:p>
          <a:p>
            <a:r>
              <a:rPr lang="es-MX" sz="1800" dirty="0">
                <a:latin typeface="+mj-lt"/>
                <a:ea typeface="Calibri" panose="020F0502020204030204" pitchFamily="34" charset="0"/>
                <a:cs typeface="Times New Roman" panose="02020603050405020304" pitchFamily="18" charset="0"/>
              </a:rPr>
              <a:t>Líder: VACANTE (hasta 2017, Dina </a:t>
            </a:r>
            <a:r>
              <a:rPr lang="es-MX" sz="1800" dirty="0" err="1">
                <a:latin typeface="+mj-lt"/>
                <a:ea typeface="Calibri" panose="020F0502020204030204" pitchFamily="34" charset="0"/>
                <a:cs typeface="Times New Roman" panose="02020603050405020304" pitchFamily="18" charset="0"/>
              </a:rPr>
              <a:t>Rochman</a:t>
            </a:r>
            <a:r>
              <a:rPr lang="es-MX" sz="1800" dirty="0">
                <a:latin typeface="+mj-lt"/>
                <a:ea typeface="Calibri" panose="020F0502020204030204" pitchFamily="34" charset="0"/>
                <a:cs typeface="Times New Roman" panose="02020603050405020304" pitchFamily="18" charset="0"/>
              </a:rPr>
              <a:t>)</a:t>
            </a:r>
          </a:p>
          <a:p>
            <a:r>
              <a:rPr lang="es-MX" sz="1800" dirty="0">
                <a:latin typeface="+mj-lt"/>
                <a:ea typeface="Calibri" panose="020F0502020204030204" pitchFamily="34" charset="0"/>
                <a:cs typeface="Times New Roman" panose="02020603050405020304" pitchFamily="18" charset="0"/>
              </a:rPr>
              <a:t>Integrantes: Jorge Gil, Lorena Guerrero, Jesús Hernández, Octavio Mercado, Raúl Torres Maya, Sergio Vázquez</a:t>
            </a:r>
          </a:p>
          <a:p>
            <a:endParaRPr lang="es-MX" sz="1800" dirty="0" smtClean="0">
              <a:latin typeface="+mj-lt"/>
              <a:ea typeface="Calibri" panose="020F0502020204030204" pitchFamily="34" charset="0"/>
              <a:cs typeface="Times New Roman" panose="02020603050405020304" pitchFamily="18" charset="0"/>
            </a:endParaRPr>
          </a:p>
          <a:p>
            <a:r>
              <a:rPr lang="es-MX" sz="1800" b="1" dirty="0" smtClean="0">
                <a:latin typeface="+mj-lt"/>
                <a:ea typeface="Calibri" panose="020F0502020204030204" pitchFamily="34" charset="0"/>
                <a:cs typeface="Times New Roman" panose="02020603050405020304" pitchFamily="18" charset="0"/>
              </a:rPr>
              <a:t>Lenguaje </a:t>
            </a:r>
            <a:r>
              <a:rPr lang="es-MX" sz="1800" b="1" dirty="0">
                <a:latin typeface="+mj-lt"/>
                <a:ea typeface="Calibri" panose="020F0502020204030204" pitchFamily="34" charset="0"/>
                <a:cs typeface="Times New Roman" panose="02020603050405020304" pitchFamily="18" charset="0"/>
              </a:rPr>
              <a:t>y razonamiento</a:t>
            </a:r>
            <a:r>
              <a:rPr lang="es-MX" sz="1800" dirty="0">
                <a:latin typeface="+mj-lt"/>
                <a:ea typeface="Calibri" panose="020F0502020204030204" pitchFamily="34" charset="0"/>
                <a:cs typeface="Times New Roman" panose="02020603050405020304" pitchFamily="18" charset="0"/>
              </a:rPr>
              <a:t>. En formación</a:t>
            </a:r>
            <a:br>
              <a:rPr lang="es-MX" sz="1800" dirty="0">
                <a:latin typeface="+mj-lt"/>
                <a:ea typeface="Calibri" panose="020F0502020204030204" pitchFamily="34" charset="0"/>
                <a:cs typeface="Times New Roman" panose="02020603050405020304" pitchFamily="18" charset="0"/>
              </a:rPr>
            </a:br>
            <a:r>
              <a:rPr lang="es-MX" sz="1800" dirty="0" smtClean="0">
                <a:latin typeface="+mj-lt"/>
                <a:ea typeface="Calibri" panose="020F0502020204030204" pitchFamily="34" charset="0"/>
                <a:cs typeface="Times New Roman" panose="02020603050405020304" pitchFamily="18" charset="0"/>
              </a:rPr>
              <a:t>Líder</a:t>
            </a:r>
            <a:r>
              <a:rPr lang="es-MX" sz="1800" dirty="0">
                <a:latin typeface="+mj-lt"/>
                <a:ea typeface="Calibri" panose="020F0502020204030204" pitchFamily="34" charset="0"/>
                <a:cs typeface="Times New Roman" panose="02020603050405020304" pitchFamily="18" charset="0"/>
              </a:rPr>
              <a:t>: Gabriela Ramírez</a:t>
            </a:r>
          </a:p>
          <a:p>
            <a:r>
              <a:rPr lang="es-MX" sz="1800" dirty="0">
                <a:latin typeface="+mj-lt"/>
                <a:ea typeface="Calibri" panose="020F0502020204030204" pitchFamily="34" charset="0"/>
                <a:cs typeface="Times New Roman" panose="02020603050405020304" pitchFamily="18" charset="0"/>
              </a:rPr>
              <a:t>Héctor Jiménez, Christian </a:t>
            </a:r>
            <a:r>
              <a:rPr lang="es-MX" sz="1800" dirty="0" err="1">
                <a:latin typeface="+mj-lt"/>
                <a:ea typeface="Calibri" panose="020F0502020204030204" pitchFamily="34" charset="0"/>
                <a:cs typeface="Times New Roman" panose="02020603050405020304" pitchFamily="18" charset="0"/>
              </a:rPr>
              <a:t>Lemaitre</a:t>
            </a:r>
            <a:r>
              <a:rPr lang="es-MX" sz="1800" dirty="0">
                <a:latin typeface="+mj-lt"/>
                <a:ea typeface="Calibri" panose="020F0502020204030204" pitchFamily="34" charset="0"/>
                <a:cs typeface="Times New Roman" panose="02020603050405020304" pitchFamily="18" charset="0"/>
              </a:rPr>
              <a:t>, </a:t>
            </a:r>
            <a:r>
              <a:rPr lang="es-MX" sz="1800" dirty="0" err="1">
                <a:latin typeface="+mj-lt"/>
                <a:ea typeface="Calibri" panose="020F0502020204030204" pitchFamily="34" charset="0"/>
                <a:cs typeface="Times New Roman" panose="02020603050405020304" pitchFamily="18" charset="0"/>
              </a:rPr>
              <a:t>Wulfrano</a:t>
            </a:r>
            <a:r>
              <a:rPr lang="es-MX" sz="1800" dirty="0">
                <a:latin typeface="+mj-lt"/>
                <a:ea typeface="Calibri" panose="020F0502020204030204" pitchFamily="34" charset="0"/>
                <a:cs typeface="Times New Roman" panose="02020603050405020304" pitchFamily="18" charset="0"/>
              </a:rPr>
              <a:t> Luna, Carlos Rodríguez, Christian Sánchez, Esaú Villatoro</a:t>
            </a:r>
          </a:p>
          <a:p>
            <a:r>
              <a:rPr lang="es-MX" sz="1800" dirty="0">
                <a:latin typeface="+mj-lt"/>
                <a:ea typeface="Calibri" panose="020F0502020204030204" pitchFamily="34" charset="0"/>
                <a:cs typeface="Times New Roman" panose="02020603050405020304" pitchFamily="18" charset="0"/>
              </a:rPr>
              <a:t/>
            </a:r>
            <a:br>
              <a:rPr lang="es-MX" sz="1800" dirty="0">
                <a:latin typeface="+mj-lt"/>
                <a:ea typeface="Calibri" panose="020F0502020204030204" pitchFamily="34" charset="0"/>
                <a:cs typeface="Times New Roman" panose="02020603050405020304" pitchFamily="18" charset="0"/>
              </a:rPr>
            </a:br>
            <a:r>
              <a:rPr lang="es-MX" sz="1800" b="1" dirty="0">
                <a:latin typeface="+mj-lt"/>
                <a:ea typeface="Calibri" panose="020F0502020204030204" pitchFamily="34" charset="0"/>
                <a:cs typeface="Times New Roman" panose="02020603050405020304" pitchFamily="18" charset="0"/>
              </a:rPr>
              <a:t>Interacción y sociedad</a:t>
            </a:r>
            <a:r>
              <a:rPr lang="es-MX" sz="1800" dirty="0">
                <a:latin typeface="+mj-lt"/>
                <a:ea typeface="Calibri" panose="020F0502020204030204" pitchFamily="34" charset="0"/>
                <a:cs typeface="Times New Roman" panose="02020603050405020304" pitchFamily="18" charset="0"/>
              </a:rPr>
              <a:t>. En consolidación</a:t>
            </a:r>
          </a:p>
          <a:p>
            <a:r>
              <a:rPr lang="es-MX" sz="1800" dirty="0">
                <a:latin typeface="+mj-lt"/>
                <a:ea typeface="Calibri" panose="020F0502020204030204" pitchFamily="34" charset="0"/>
                <a:cs typeface="Times New Roman" panose="02020603050405020304" pitchFamily="18" charset="0"/>
              </a:rPr>
              <a:t>Líder: Sergio Zepeda</a:t>
            </a:r>
          </a:p>
          <a:p>
            <a:r>
              <a:rPr lang="es-MX" sz="1800" dirty="0">
                <a:latin typeface="+mj-lt"/>
                <a:ea typeface="Calibri" panose="020F0502020204030204" pitchFamily="34" charset="0"/>
                <a:cs typeface="Times New Roman" panose="02020603050405020304" pitchFamily="18" charset="0"/>
              </a:rPr>
              <a:t>Integrantes: Erick López, Rocío Abascal</a:t>
            </a:r>
          </a:p>
          <a:p>
            <a:endParaRPr lang="es-MX" sz="1800" dirty="0" smtClean="0">
              <a:latin typeface="+mj-lt"/>
              <a:ea typeface="Calibri" panose="020F0502020204030204" pitchFamily="34" charset="0"/>
              <a:cs typeface="Times New Roman" panose="02020603050405020304" pitchFamily="18" charset="0"/>
            </a:endParaRPr>
          </a:p>
          <a:p>
            <a:r>
              <a:rPr lang="es-MX" sz="1800" dirty="0" smtClean="0">
                <a:latin typeface="+mj-lt"/>
                <a:ea typeface="Calibri" panose="020F0502020204030204" pitchFamily="34" charset="0"/>
                <a:cs typeface="Times New Roman" panose="02020603050405020304" pitchFamily="18" charset="0"/>
              </a:rPr>
              <a:t>Asimismo, </a:t>
            </a:r>
            <a:r>
              <a:rPr lang="es-MX" sz="1800" dirty="0">
                <a:latin typeface="+mj-lt"/>
                <a:ea typeface="Calibri" panose="020F0502020204030204" pitchFamily="34" charset="0"/>
                <a:cs typeface="Times New Roman" panose="02020603050405020304" pitchFamily="18" charset="0"/>
              </a:rPr>
              <a:t>Eduardo Peñalosa participa en el </a:t>
            </a:r>
            <a:r>
              <a:rPr lang="es-MX" sz="1800" dirty="0" smtClean="0">
                <a:latin typeface="+mj-lt"/>
                <a:ea typeface="Calibri" panose="020F0502020204030204" pitchFamily="34" charset="0"/>
                <a:cs typeface="Times New Roman" panose="02020603050405020304" pitchFamily="18" charset="0"/>
              </a:rPr>
              <a:t>CA </a:t>
            </a:r>
            <a:r>
              <a:rPr lang="es-MX" sz="1800" dirty="0">
                <a:latin typeface="+mj-lt"/>
                <a:ea typeface="Calibri" panose="020F0502020204030204" pitchFamily="34" charset="0"/>
                <a:cs typeface="Times New Roman" panose="02020603050405020304" pitchFamily="18" charset="0"/>
              </a:rPr>
              <a:t>Derecho, administración e instituciones (en formación</a:t>
            </a:r>
            <a:r>
              <a:rPr lang="es-MX" sz="1800" dirty="0" smtClean="0">
                <a:latin typeface="+mj-lt"/>
                <a:ea typeface="Calibri" panose="020F0502020204030204" pitchFamily="34" charset="0"/>
                <a:cs typeface="Times New Roman" panose="02020603050405020304" pitchFamily="18" charset="0"/>
              </a:rPr>
              <a:t>).</a:t>
            </a:r>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31930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33377" y="723565"/>
            <a:ext cx="10347767" cy="5355312"/>
          </a:xfrm>
          <a:prstGeom prst="rect">
            <a:avLst/>
          </a:prstGeom>
        </p:spPr>
        <p:txBody>
          <a:bodyPr wrap="square">
            <a:spAutoFit/>
          </a:bodyPr>
          <a:lstStyle/>
          <a:p>
            <a:r>
              <a:rPr lang="es-MX" sz="1800" dirty="0" smtClean="0">
                <a:latin typeface="+mj-lt"/>
                <a:ea typeface="Calibri" panose="020F0502020204030204" pitchFamily="34" charset="0"/>
                <a:cs typeface="Times New Roman" panose="02020603050405020304" pitchFamily="18" charset="0"/>
              </a:rPr>
              <a:t>Adicionalmente, </a:t>
            </a:r>
            <a:r>
              <a:rPr lang="es-MX" sz="1800" dirty="0">
                <a:latin typeface="+mj-lt"/>
                <a:ea typeface="Calibri" panose="020F0502020204030204" pitchFamily="34" charset="0"/>
                <a:cs typeface="Times New Roman" panose="02020603050405020304" pitchFamily="18" charset="0"/>
              </a:rPr>
              <a:t>el Departamento de Ciencias de la Comunicación registró, durante la gestión anterior, varios grupos de investigación, figura contemplada en los </a:t>
            </a:r>
            <a:r>
              <a:rPr lang="es-MX" sz="1800" dirty="0" smtClean="0">
                <a:latin typeface="+mj-lt"/>
                <a:ea typeface="Calibri" panose="020F0502020204030204" pitchFamily="34" charset="0"/>
                <a:cs typeface="Times New Roman" panose="02020603050405020304" pitchFamily="18" charset="0"/>
              </a:rPr>
              <a:t>lineamientos</a:t>
            </a:r>
            <a:r>
              <a:rPr lang="es-MX" sz="1800" dirty="0">
                <a:latin typeface="Calibri Light" panose="020F0302020204030204"/>
              </a:rPr>
              <a:t> para la creación de grupos de investigación y la presentación, seguimiento y evaluación de proyectos de investigación</a:t>
            </a:r>
            <a:r>
              <a:rPr lang="es-MX" sz="1800" dirty="0" smtClean="0">
                <a:latin typeface="+mj-lt"/>
                <a:ea typeface="Calibri" panose="020F0502020204030204" pitchFamily="34" charset="0"/>
                <a:cs typeface="Times New Roman" panose="02020603050405020304" pitchFamily="18" charset="0"/>
              </a:rPr>
              <a:t>  :</a:t>
            </a:r>
            <a:endParaRPr lang="es-MX" sz="1800" dirty="0">
              <a:latin typeface="+mj-lt"/>
              <a:ea typeface="Calibri" panose="020F0502020204030204" pitchFamily="34" charset="0"/>
              <a:cs typeface="Times New Roman" panose="02020603050405020304" pitchFamily="18" charset="0"/>
            </a:endParaRPr>
          </a:p>
          <a:p>
            <a:endParaRPr lang="es-MX" sz="1800" dirty="0" smtClean="0">
              <a:latin typeface="+mj-lt"/>
              <a:ea typeface="Calibri" panose="020F0502020204030204" pitchFamily="34" charset="0"/>
              <a:cs typeface="Times New Roman" panose="02020603050405020304" pitchFamily="18" charset="0"/>
            </a:endParaRPr>
          </a:p>
          <a:p>
            <a:r>
              <a:rPr lang="es-MX" sz="1800" b="1" dirty="0" smtClean="0">
                <a:latin typeface="+mj-lt"/>
                <a:ea typeface="Calibri" panose="020F0502020204030204" pitchFamily="34" charset="0"/>
                <a:cs typeface="Times New Roman" panose="02020603050405020304" pitchFamily="18" charset="0"/>
              </a:rPr>
              <a:t>Comunicación </a:t>
            </a:r>
            <a:r>
              <a:rPr lang="es-MX" sz="1800" b="1" dirty="0">
                <a:latin typeface="+mj-lt"/>
                <a:ea typeface="Calibri" panose="020F0502020204030204" pitchFamily="34" charset="0"/>
                <a:cs typeface="Times New Roman" panose="02020603050405020304" pitchFamily="18" charset="0"/>
              </a:rPr>
              <a:t>Educativa y Divulgación de la Ciencia</a:t>
            </a:r>
          </a:p>
          <a:p>
            <a:r>
              <a:rPr lang="es-MX" sz="1800" dirty="0">
                <a:latin typeface="+mj-lt"/>
                <a:ea typeface="Calibri" panose="020F0502020204030204" pitchFamily="34" charset="0"/>
                <a:cs typeface="Times New Roman" panose="02020603050405020304" pitchFamily="18" charset="0"/>
              </a:rPr>
              <a:t>Integrantes: Diego Méndez, Marco Millán, Nemesio Chávez, Raúl R García, Jorge Suárez, Miguel Ángel Mancera, Margarita Espinosa, Daniel Peña, Eduardo Peñalosa, Caridad García, Gustavo Rojas</a:t>
            </a:r>
          </a:p>
          <a:p>
            <a:endParaRPr lang="es-MX" sz="1800" dirty="0" smtClean="0">
              <a:latin typeface="+mj-lt"/>
              <a:ea typeface="Calibri" panose="020F0502020204030204" pitchFamily="34" charset="0"/>
              <a:cs typeface="Times New Roman" panose="02020603050405020304" pitchFamily="18" charset="0"/>
            </a:endParaRPr>
          </a:p>
          <a:p>
            <a:r>
              <a:rPr lang="es-MX" sz="1800" b="1" dirty="0" smtClean="0">
                <a:latin typeface="+mj-lt"/>
                <a:ea typeface="Calibri" panose="020F0502020204030204" pitchFamily="34" charset="0"/>
                <a:cs typeface="Times New Roman" panose="02020603050405020304" pitchFamily="18" charset="0"/>
              </a:rPr>
              <a:t>Comunicación </a:t>
            </a:r>
            <a:r>
              <a:rPr lang="es-MX" sz="1800" b="1" dirty="0">
                <a:latin typeface="+mj-lt"/>
                <a:ea typeface="Calibri" panose="020F0502020204030204" pitchFamily="34" charset="0"/>
                <a:cs typeface="Times New Roman" panose="02020603050405020304" pitchFamily="18" charset="0"/>
              </a:rPr>
              <a:t>política e institucional</a:t>
            </a:r>
          </a:p>
          <a:p>
            <a:r>
              <a:rPr lang="es-MX" sz="1800" dirty="0">
                <a:latin typeface="+mj-lt"/>
                <a:ea typeface="Calibri" panose="020F0502020204030204" pitchFamily="34" charset="0"/>
                <a:cs typeface="Times New Roman" panose="02020603050405020304" pitchFamily="18" charset="0"/>
              </a:rPr>
              <a:t>Integrantes: Felipe Victoriano, André </a:t>
            </a:r>
            <a:r>
              <a:rPr lang="es-MX" sz="1800" dirty="0" err="1">
                <a:latin typeface="+mj-lt"/>
                <a:ea typeface="Calibri" panose="020F0502020204030204" pitchFamily="34" charset="0"/>
                <a:cs typeface="Times New Roman" panose="02020603050405020304" pitchFamily="18" charset="0"/>
              </a:rPr>
              <a:t>Dorce</a:t>
            </a:r>
            <a:r>
              <a:rPr lang="es-MX" sz="1800" dirty="0">
                <a:latin typeface="+mj-lt"/>
                <a:ea typeface="Calibri" panose="020F0502020204030204" pitchFamily="34" charset="0"/>
                <a:cs typeface="Times New Roman" panose="02020603050405020304" pitchFamily="18" charset="0"/>
              </a:rPr>
              <a:t>, Edgar Esquivel, Rodrigo Gómez, Rafael Ávila, Alfredo Andrade, César Rodríguez, José Reveles*</a:t>
            </a:r>
          </a:p>
          <a:p>
            <a:endParaRPr lang="es-MX" sz="1800" dirty="0" smtClean="0">
              <a:latin typeface="+mj-lt"/>
              <a:ea typeface="Calibri" panose="020F0502020204030204" pitchFamily="34" charset="0"/>
              <a:cs typeface="Times New Roman" panose="02020603050405020304" pitchFamily="18" charset="0"/>
            </a:endParaRPr>
          </a:p>
          <a:p>
            <a:r>
              <a:rPr lang="es-MX" sz="1800" b="1" dirty="0" smtClean="0">
                <a:latin typeface="+mj-lt"/>
                <a:ea typeface="Calibri" panose="020F0502020204030204" pitchFamily="34" charset="0"/>
                <a:cs typeface="Times New Roman" panose="02020603050405020304" pitchFamily="18" charset="0"/>
              </a:rPr>
              <a:t>Grupo </a:t>
            </a:r>
            <a:r>
              <a:rPr lang="es-MX" sz="1800" b="1" dirty="0">
                <a:latin typeface="+mj-lt"/>
                <a:ea typeface="Calibri" panose="020F0502020204030204" pitchFamily="34" charset="0"/>
                <a:cs typeface="Times New Roman" panose="02020603050405020304" pitchFamily="18" charset="0"/>
              </a:rPr>
              <a:t>interdisciplinario en creatividad computacional</a:t>
            </a:r>
          </a:p>
          <a:p>
            <a:r>
              <a:rPr lang="es-MX" sz="1800" dirty="0">
                <a:latin typeface="+mj-lt"/>
                <a:ea typeface="Calibri" panose="020F0502020204030204" pitchFamily="34" charset="0"/>
                <a:cs typeface="Times New Roman" panose="02020603050405020304" pitchFamily="18" charset="0"/>
              </a:rPr>
              <a:t>Integrantes: Rafael Pérez y Pérez, Vicente Castellanos, Eduardo Peñalosa, Rafael Ávila, Román Esqueda, Carlos </a:t>
            </a:r>
            <a:r>
              <a:rPr lang="es-MX" sz="1800" dirty="0" smtClean="0">
                <a:latin typeface="+mj-lt"/>
                <a:ea typeface="Calibri" panose="020F0502020204030204" pitchFamily="34" charset="0"/>
                <a:cs typeface="Times New Roman" panose="02020603050405020304" pitchFamily="18" charset="0"/>
              </a:rPr>
              <a:t>Rivero.</a:t>
            </a:r>
          </a:p>
          <a:p>
            <a:pPr lvl="0"/>
            <a:endParaRPr lang="es-MX" sz="1800" b="1" dirty="0" smtClean="0">
              <a:latin typeface="Calibri Light" panose="020F0302020204030204"/>
              <a:ea typeface="Calibri" panose="020F0502020204030204" pitchFamily="34" charset="0"/>
              <a:cs typeface="Times New Roman" panose="02020603050405020304" pitchFamily="18" charset="0"/>
            </a:endParaRPr>
          </a:p>
          <a:p>
            <a:pPr lvl="0"/>
            <a:r>
              <a:rPr lang="es-MX" sz="1800" b="1" dirty="0" smtClean="0">
                <a:latin typeface="Calibri Light" panose="020F0302020204030204"/>
                <a:ea typeface="Calibri" panose="020F0502020204030204" pitchFamily="34" charset="0"/>
                <a:cs typeface="Times New Roman" panose="02020603050405020304" pitchFamily="18" charset="0"/>
              </a:rPr>
              <a:t>Culturas</a:t>
            </a:r>
            <a:r>
              <a:rPr lang="es-MX" sz="1800" b="1" dirty="0">
                <a:latin typeface="Calibri Light" panose="020F0302020204030204"/>
                <a:ea typeface="Calibri" panose="020F0502020204030204" pitchFamily="34" charset="0"/>
                <a:cs typeface="Times New Roman" panose="02020603050405020304" pitchFamily="18" charset="0"/>
              </a:rPr>
              <a:t>, tecnologías y sentido</a:t>
            </a:r>
          </a:p>
          <a:p>
            <a:pPr lvl="0"/>
            <a:r>
              <a:rPr lang="es-MX" sz="1800" dirty="0">
                <a:latin typeface="Calibri Light" panose="020F0302020204030204"/>
                <a:ea typeface="Calibri" panose="020F0502020204030204" pitchFamily="34" charset="0"/>
                <a:cs typeface="Times New Roman" panose="02020603050405020304" pitchFamily="18" charset="0"/>
              </a:rPr>
              <a:t>Integrantes: Inés Cornejo, Vicente Castellanos, Jesús Elizondo, Raúl R Aguilar</a:t>
            </a:r>
          </a:p>
          <a:p>
            <a:endParaRPr lang="es-MX"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40442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79676" y="505102"/>
            <a:ext cx="9977377" cy="5632311"/>
          </a:xfrm>
          <a:prstGeom prst="rect">
            <a:avLst/>
          </a:prstGeom>
        </p:spPr>
        <p:txBody>
          <a:bodyPr wrap="square">
            <a:spAutoFit/>
          </a:bodyPr>
          <a:lstStyle/>
          <a:p>
            <a:endParaRPr lang="es-MX" sz="1800" dirty="0" smtClean="0">
              <a:latin typeface="+mj-lt"/>
              <a:ea typeface="Calibri" panose="020F0502020204030204" pitchFamily="34" charset="0"/>
              <a:cs typeface="Times New Roman" panose="02020603050405020304" pitchFamily="18" charset="0"/>
            </a:endParaRPr>
          </a:p>
          <a:p>
            <a:r>
              <a:rPr lang="es-MX" sz="1800" b="1" dirty="0" smtClean="0">
                <a:latin typeface="+mj-lt"/>
                <a:ea typeface="Calibri" panose="020F0502020204030204" pitchFamily="34" charset="0"/>
                <a:cs typeface="Times New Roman" panose="02020603050405020304" pitchFamily="18" charset="0"/>
              </a:rPr>
              <a:t>Estudios </a:t>
            </a:r>
            <a:r>
              <a:rPr lang="es-MX" sz="1800" b="1" dirty="0">
                <a:latin typeface="+mj-lt"/>
                <a:ea typeface="Calibri" panose="020F0502020204030204" pitchFamily="34" charset="0"/>
                <a:cs typeface="Times New Roman" panose="02020603050405020304" pitchFamily="18" charset="0"/>
              </a:rPr>
              <a:t>sobre la imagen, el sonido y la cultura</a:t>
            </a:r>
          </a:p>
          <a:p>
            <a:r>
              <a:rPr lang="es-MX" sz="1800" dirty="0">
                <a:latin typeface="+mj-lt"/>
                <a:ea typeface="Calibri" panose="020F0502020204030204" pitchFamily="34" charset="0"/>
                <a:cs typeface="Times New Roman" panose="02020603050405020304" pitchFamily="18" charset="0"/>
              </a:rPr>
              <a:t>Alejandra Osorio, Francisco </a:t>
            </a:r>
            <a:r>
              <a:rPr lang="es-MX" sz="1800" dirty="0" smtClean="0">
                <a:latin typeface="+mj-lt"/>
                <a:ea typeface="Calibri" panose="020F0502020204030204" pitchFamily="34" charset="0"/>
                <a:cs typeface="Times New Roman" panose="02020603050405020304" pitchFamily="18" charset="0"/>
              </a:rPr>
              <a:t>Mata</a:t>
            </a:r>
            <a:r>
              <a:rPr lang="es-MX" sz="1800" dirty="0">
                <a:latin typeface="+mj-lt"/>
                <a:ea typeface="Calibri" panose="020F0502020204030204" pitchFamily="34" charset="0"/>
                <a:cs typeface="Times New Roman" panose="02020603050405020304" pitchFamily="18" charset="0"/>
              </a:rPr>
              <a:t>, Carlos Saldaña, Nora Morales, Santiago Negrete</a:t>
            </a:r>
          </a:p>
          <a:p>
            <a:endParaRPr lang="es-MX" sz="1800" dirty="0" smtClean="0">
              <a:latin typeface="+mj-lt"/>
              <a:ea typeface="Calibri" panose="020F0502020204030204" pitchFamily="34" charset="0"/>
              <a:cs typeface="Times New Roman" panose="02020603050405020304" pitchFamily="18" charset="0"/>
            </a:endParaRPr>
          </a:p>
          <a:p>
            <a:r>
              <a:rPr lang="es-MX" sz="1800" dirty="0" smtClean="0">
                <a:latin typeface="+mj-lt"/>
                <a:ea typeface="Calibri" panose="020F0502020204030204" pitchFamily="34" charset="0"/>
                <a:cs typeface="Times New Roman" panose="02020603050405020304" pitchFamily="18" charset="0"/>
              </a:rPr>
              <a:t>Entre 2015 </a:t>
            </a:r>
            <a:r>
              <a:rPr lang="es-MX" sz="1800" dirty="0">
                <a:latin typeface="+mj-lt"/>
                <a:ea typeface="Calibri" panose="020F0502020204030204" pitchFamily="34" charset="0"/>
                <a:cs typeface="Times New Roman" panose="02020603050405020304" pitchFamily="18" charset="0"/>
              </a:rPr>
              <a:t>y 2018 desparecieron 3 cuerpos académicos y en 2018 la líder de </a:t>
            </a:r>
            <a:r>
              <a:rPr lang="es-MX" sz="1800" dirty="0" smtClean="0">
                <a:latin typeface="+mj-lt"/>
                <a:ea typeface="Calibri" panose="020F0502020204030204" pitchFamily="34" charset="0"/>
                <a:cs typeface="Times New Roman" panose="02020603050405020304" pitchFamily="18" charset="0"/>
              </a:rPr>
              <a:t>un </a:t>
            </a:r>
            <a:r>
              <a:rPr lang="es-MX" sz="1800" dirty="0">
                <a:latin typeface="+mj-lt"/>
                <a:ea typeface="Calibri" panose="020F0502020204030204" pitchFamily="34" charset="0"/>
                <a:cs typeface="Times New Roman" panose="02020603050405020304" pitchFamily="18" charset="0"/>
              </a:rPr>
              <a:t>CA decidió abandonar a su grupo y cambiarse a otro, todo ello, sin aviso previo a ningún órgano personal o colegiado</a:t>
            </a:r>
            <a:r>
              <a:rPr lang="es-MX" sz="1800" dirty="0" smtClean="0">
                <a:latin typeface="+mj-lt"/>
                <a:ea typeface="Calibri" panose="020F0502020204030204" pitchFamily="34" charset="0"/>
                <a:cs typeface="Times New Roman" panose="02020603050405020304" pitchFamily="18" charset="0"/>
              </a:rPr>
              <a:t>. Los </a:t>
            </a:r>
            <a:r>
              <a:rPr lang="es-MX" sz="1800" dirty="0">
                <a:latin typeface="+mj-lt"/>
                <a:ea typeface="Calibri" panose="020F0502020204030204" pitchFamily="34" charset="0"/>
                <a:cs typeface="Times New Roman" panose="02020603050405020304" pitchFamily="18" charset="0"/>
              </a:rPr>
              <a:t>CA que desaparecieron fueron:</a:t>
            </a:r>
          </a:p>
          <a:p>
            <a:endParaRPr lang="es-MX" sz="1800" dirty="0" smtClean="0">
              <a:latin typeface="+mj-lt"/>
              <a:ea typeface="Calibri" panose="020F0502020204030204" pitchFamily="34" charset="0"/>
              <a:cs typeface="Times New Roman" panose="02020603050405020304" pitchFamily="18" charset="0"/>
            </a:endParaRPr>
          </a:p>
          <a:p>
            <a:r>
              <a:rPr lang="es-MX" sz="1800" dirty="0" smtClean="0">
                <a:latin typeface="+mj-lt"/>
                <a:ea typeface="Calibri" panose="020F0502020204030204" pitchFamily="34" charset="0"/>
                <a:cs typeface="Times New Roman" panose="02020603050405020304" pitchFamily="18" charset="0"/>
              </a:rPr>
              <a:t>Creatividad </a:t>
            </a:r>
            <a:r>
              <a:rPr lang="es-MX" sz="1800" dirty="0">
                <a:latin typeface="+mj-lt"/>
                <a:ea typeface="Calibri" panose="020F0502020204030204" pitchFamily="34" charset="0"/>
                <a:cs typeface="Times New Roman" panose="02020603050405020304" pitchFamily="18" charset="0"/>
              </a:rPr>
              <a:t>computacional. Cognición y sociedad</a:t>
            </a:r>
          </a:p>
          <a:p>
            <a:r>
              <a:rPr lang="es-MX" sz="1800" dirty="0">
                <a:latin typeface="+mj-lt"/>
                <a:ea typeface="Calibri" panose="020F0502020204030204" pitchFamily="34" charset="0"/>
                <a:cs typeface="Times New Roman" panose="02020603050405020304" pitchFamily="18" charset="0"/>
              </a:rPr>
              <a:t>Líder: Rafael Pérez y Pérez</a:t>
            </a:r>
          </a:p>
          <a:p>
            <a:r>
              <a:rPr lang="es-MX" sz="1800" dirty="0">
                <a:latin typeface="+mj-lt"/>
                <a:ea typeface="Calibri" panose="020F0502020204030204" pitchFamily="34" charset="0"/>
                <a:cs typeface="Times New Roman" panose="02020603050405020304" pitchFamily="18" charset="0"/>
              </a:rPr>
              <a:t>Integrantes: Rafael Ávila, Vicente Castellanos, María González de Cossío, Carlos Joel Rivero</a:t>
            </a:r>
          </a:p>
          <a:p>
            <a:endParaRPr lang="es-MX" sz="1800" dirty="0" smtClean="0">
              <a:latin typeface="+mj-lt"/>
              <a:ea typeface="Calibri" panose="020F0502020204030204" pitchFamily="34" charset="0"/>
              <a:cs typeface="Times New Roman" panose="02020603050405020304" pitchFamily="18" charset="0"/>
            </a:endParaRPr>
          </a:p>
          <a:p>
            <a:r>
              <a:rPr lang="es-MX" sz="1800" dirty="0" smtClean="0">
                <a:latin typeface="+mj-lt"/>
                <a:ea typeface="Calibri" panose="020F0502020204030204" pitchFamily="34" charset="0"/>
                <a:cs typeface="Times New Roman" panose="02020603050405020304" pitchFamily="18" charset="0"/>
              </a:rPr>
              <a:t>Comunicación </a:t>
            </a:r>
            <a:r>
              <a:rPr lang="es-MX" sz="1800" dirty="0">
                <a:latin typeface="+mj-lt"/>
                <a:ea typeface="Calibri" panose="020F0502020204030204" pitchFamily="34" charset="0"/>
                <a:cs typeface="Times New Roman" panose="02020603050405020304" pitchFamily="18" charset="0"/>
              </a:rPr>
              <a:t>institucional y política</a:t>
            </a:r>
          </a:p>
          <a:p>
            <a:r>
              <a:rPr lang="es-MX" sz="1800" dirty="0">
                <a:latin typeface="+mj-lt"/>
                <a:ea typeface="Calibri" panose="020F0502020204030204" pitchFamily="34" charset="0"/>
                <a:cs typeface="Times New Roman" panose="02020603050405020304" pitchFamily="18" charset="0"/>
              </a:rPr>
              <a:t>Líder: Felipe Victoriano</a:t>
            </a:r>
          </a:p>
          <a:p>
            <a:r>
              <a:rPr lang="es-MX" sz="1800" dirty="0">
                <a:latin typeface="+mj-lt"/>
                <a:ea typeface="Calibri" panose="020F0502020204030204" pitchFamily="34" charset="0"/>
                <a:cs typeface="Times New Roman" panose="02020603050405020304" pitchFamily="18" charset="0"/>
              </a:rPr>
              <a:t>Integrantes: Alfredo Andrade, Edgar Esquivel, Rodrigo </a:t>
            </a:r>
            <a:r>
              <a:rPr lang="es-MX" sz="1800" dirty="0" smtClean="0">
                <a:latin typeface="+mj-lt"/>
                <a:ea typeface="Calibri" panose="020F0502020204030204" pitchFamily="34" charset="0"/>
                <a:cs typeface="Times New Roman" panose="02020603050405020304" pitchFamily="18" charset="0"/>
              </a:rPr>
              <a:t>Gómez</a:t>
            </a:r>
          </a:p>
          <a:p>
            <a:endParaRPr lang="es-MX" sz="1800" dirty="0" smtClean="0">
              <a:latin typeface="+mj-lt"/>
              <a:ea typeface="Calibri" panose="020F0502020204030204" pitchFamily="34" charset="0"/>
              <a:cs typeface="Times New Roman" panose="02020603050405020304" pitchFamily="18" charset="0"/>
            </a:endParaRPr>
          </a:p>
          <a:p>
            <a:r>
              <a:rPr lang="es-MX" sz="1800" dirty="0" smtClean="0">
                <a:latin typeface="+mj-lt"/>
                <a:ea typeface="Calibri" panose="020F0502020204030204" pitchFamily="34" charset="0"/>
                <a:cs typeface="Times New Roman" panose="02020603050405020304" pitchFamily="18" charset="0"/>
              </a:rPr>
              <a:t>Redes </a:t>
            </a:r>
            <a:r>
              <a:rPr lang="es-MX" sz="1800" dirty="0">
                <a:latin typeface="+mj-lt"/>
                <a:ea typeface="Calibri" panose="020F0502020204030204" pitchFamily="34" charset="0"/>
                <a:cs typeface="Times New Roman" panose="02020603050405020304" pitchFamily="18" charset="0"/>
              </a:rPr>
              <a:t>y sistemas distribuidos</a:t>
            </a:r>
          </a:p>
          <a:p>
            <a:r>
              <a:rPr lang="es-MX" sz="1800" dirty="0">
                <a:latin typeface="+mj-lt"/>
                <a:ea typeface="Calibri" panose="020F0502020204030204" pitchFamily="34" charset="0"/>
                <a:cs typeface="Times New Roman" panose="02020603050405020304" pitchFamily="18" charset="0"/>
              </a:rPr>
              <a:t>Líder: Alfredo Mateos</a:t>
            </a:r>
          </a:p>
          <a:p>
            <a:r>
              <a:rPr lang="es-MX" sz="1800" dirty="0">
                <a:latin typeface="+mj-lt"/>
                <a:ea typeface="Calibri" panose="020F0502020204030204" pitchFamily="34" charset="0"/>
                <a:cs typeface="Times New Roman" panose="02020603050405020304" pitchFamily="18" charset="0"/>
              </a:rPr>
              <a:t>Integrantes: Dominique </a:t>
            </a:r>
            <a:r>
              <a:rPr lang="es-MX" sz="1800" dirty="0" err="1">
                <a:latin typeface="+mj-lt"/>
                <a:ea typeface="Calibri" panose="020F0502020204030204" pitchFamily="34" charset="0"/>
                <a:cs typeface="Times New Roman" panose="02020603050405020304" pitchFamily="18" charset="0"/>
              </a:rPr>
              <a:t>Decouchant</a:t>
            </a:r>
            <a:r>
              <a:rPr lang="es-MX" sz="1800" dirty="0">
                <a:latin typeface="+mj-lt"/>
                <a:ea typeface="Calibri" panose="020F0502020204030204" pitchFamily="34" charset="0"/>
                <a:cs typeface="Times New Roman" panose="02020603050405020304" pitchFamily="18" charset="0"/>
              </a:rPr>
              <a:t>, Luis Eduardo Leyva, Francisco de Asís López</a:t>
            </a:r>
          </a:p>
          <a:p>
            <a:endParaRPr lang="es-MX" sz="1800" dirty="0">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15637595"/>
      </p:ext>
    </p:extLst>
  </p:cSld>
  <p:clrMapOvr>
    <a:masterClrMapping/>
  </p:clrMapOvr>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themeOverride>
</file>

<file path=docProps/app.xml><?xml version="1.0" encoding="utf-8"?>
<Properties xmlns="http://schemas.openxmlformats.org/officeDocument/2006/extended-properties" xmlns:vt="http://schemas.openxmlformats.org/officeDocument/2006/docPropsVTypes">
  <Template/>
  <TotalTime>11526</TotalTime>
  <Words>2735</Words>
  <Application>Microsoft Office PowerPoint</Application>
  <PresentationFormat>Panorámica</PresentationFormat>
  <Paragraphs>288</Paragraphs>
  <Slides>32</Slides>
  <Notes>2</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32</vt:i4>
      </vt:variant>
    </vt:vector>
  </HeadingPairs>
  <TitlesOfParts>
    <vt:vector size="42" baseType="lpstr">
      <vt:lpstr>Arial</vt:lpstr>
      <vt:lpstr>Wingdings</vt:lpstr>
      <vt:lpstr>Calibri Light</vt:lpstr>
      <vt:lpstr>Times New Roman</vt:lpstr>
      <vt:lpstr>Calibri</vt:lpstr>
      <vt:lpstr>Noto Sans Symbols</vt:lpstr>
      <vt:lpstr>Courier New</vt:lpstr>
      <vt:lpstr>Trebuchet MS</vt:lpstr>
      <vt:lpstr>Symbol</vt:lpstr>
      <vt:lpstr>Retrospección</vt:lpstr>
      <vt:lpstr>Investigación en la Unidad Cuajimalpa </vt:lpstr>
      <vt:lpstr>  ANTECEDENTES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Reunión Jefes de Departamento</dc:title>
  <dc:creator>Mauricio</dc:creator>
  <cp:lastModifiedBy>SU-OTCA01</cp:lastModifiedBy>
  <cp:revision>339</cp:revision>
  <cp:lastPrinted>2018-06-04T18:34:10Z</cp:lastPrinted>
  <dcterms:modified xsi:type="dcterms:W3CDTF">2018-12-06T23:28:34Z</dcterms:modified>
</cp:coreProperties>
</file>