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75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6" r:id="rId13"/>
    <p:sldId id="277" r:id="rId14"/>
    <p:sldId id="278" r:id="rId15"/>
    <p:sldId id="279" r:id="rId16"/>
    <p:sldId id="280" r:id="rId17"/>
    <p:sldId id="281" r:id="rId1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7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1" autoAdjust="0"/>
    <p:restoredTop sz="94660"/>
  </p:normalViewPr>
  <p:slideViewPr>
    <p:cSldViewPr snapToGrid="0">
      <p:cViewPr varScale="1">
        <p:scale>
          <a:sx n="88" d="100"/>
          <a:sy n="88" d="100"/>
        </p:scale>
        <p:origin x="16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0F93-A8F6-495B-967D-7F37C598383F}" type="datetimeFigureOut">
              <a:rPr lang="es-MX" smtClean="0"/>
              <a:t>06/12/2018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64792-2ABF-45B9-BD19-73C12F3A5051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962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0F93-A8F6-495B-967D-7F37C598383F}" type="datetimeFigureOut">
              <a:rPr lang="es-MX" smtClean="0"/>
              <a:t>06/12/2018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64792-2ABF-45B9-BD19-73C12F3A50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5652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0F93-A8F6-495B-967D-7F37C598383F}" type="datetimeFigureOut">
              <a:rPr lang="es-MX" smtClean="0"/>
              <a:t>06/12/2018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64792-2ABF-45B9-BD19-73C12F3A50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1533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0F93-A8F6-495B-967D-7F37C598383F}" type="datetimeFigureOut">
              <a:rPr lang="es-MX" smtClean="0"/>
              <a:t>06/12/2018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64792-2ABF-45B9-BD19-73C12F3A50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4162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0F93-A8F6-495B-967D-7F37C598383F}" type="datetimeFigureOut">
              <a:rPr lang="es-MX" smtClean="0"/>
              <a:t>06/12/2018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64792-2ABF-45B9-BD19-73C12F3A5051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1246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0F93-A8F6-495B-967D-7F37C598383F}" type="datetimeFigureOut">
              <a:rPr lang="es-MX" smtClean="0"/>
              <a:t>06/12/2018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64792-2ABF-45B9-BD19-73C12F3A50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31059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0F93-A8F6-495B-967D-7F37C598383F}" type="datetimeFigureOut">
              <a:rPr lang="es-MX" smtClean="0"/>
              <a:t>06/12/2018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64792-2ABF-45B9-BD19-73C12F3A50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9229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0F93-A8F6-495B-967D-7F37C598383F}" type="datetimeFigureOut">
              <a:rPr lang="es-MX" smtClean="0"/>
              <a:t>06/12/2018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64792-2ABF-45B9-BD19-73C12F3A50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1227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0F93-A8F6-495B-967D-7F37C598383F}" type="datetimeFigureOut">
              <a:rPr lang="es-MX" smtClean="0"/>
              <a:t>06/12/2018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64792-2ABF-45B9-BD19-73C12F3A50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1234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9D50F93-A8F6-495B-967D-7F37C598383F}" type="datetimeFigureOut">
              <a:rPr lang="es-MX" smtClean="0"/>
              <a:t>06/12/2018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864792-2ABF-45B9-BD19-73C12F3A50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8402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0F93-A8F6-495B-967D-7F37C598383F}" type="datetimeFigureOut">
              <a:rPr lang="es-MX" smtClean="0"/>
              <a:t>06/12/2018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64792-2ABF-45B9-BD19-73C12F3A50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4073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9D50F93-A8F6-495B-967D-7F37C598383F}" type="datetimeFigureOut">
              <a:rPr lang="es-MX" smtClean="0"/>
              <a:t>06/12/2018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6864792-2ABF-45B9-BD19-73C12F3A5051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4910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 2005 y 2017: 85 Proyectos de investigación</a:t>
            </a:r>
          </a:p>
          <a:p>
            <a:pPr lvl="1"/>
            <a:endParaRPr lang="es-MX" sz="54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  <a:p>
            <a:pPr lvl="1"/>
            <a:endParaRPr lang="es-MX" sz="5400" b="1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 lvl="1"/>
            <a:endParaRPr lang="es-MX" sz="5400" b="1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 marL="201168" lvl="1" indent="0">
              <a:buNone/>
            </a:pPr>
            <a:r>
              <a:rPr lang="es-MX" sz="5400" b="1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ANEXO</a:t>
            </a:r>
          </a:p>
          <a:p>
            <a:pPr marL="201168" lvl="1" indent="0">
              <a:buNone/>
            </a:pP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 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individuales</a:t>
            </a:r>
          </a:p>
          <a:p>
            <a:pPr lvl="1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58 colectivos</a:t>
            </a:r>
          </a:p>
          <a:p>
            <a:pPr lvl="1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departamentales</a:t>
            </a:r>
          </a:p>
          <a:p>
            <a:pPr lvl="1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 interdepartamentales</a:t>
            </a:r>
          </a:p>
          <a:p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145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828675" y="1103597"/>
          <a:ext cx="10658474" cy="447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603">
                  <a:extLst>
                    <a:ext uri="{9D8B030D-6E8A-4147-A177-3AD203B41FA5}">
                      <a16:colId xmlns:a16="http://schemas.microsoft.com/office/drawing/2014/main" val="4040881740"/>
                    </a:ext>
                  </a:extLst>
                </a:gridCol>
                <a:gridCol w="3277524">
                  <a:extLst>
                    <a:ext uri="{9D8B030D-6E8A-4147-A177-3AD203B41FA5}">
                      <a16:colId xmlns:a16="http://schemas.microsoft.com/office/drawing/2014/main" val="123756004"/>
                    </a:ext>
                  </a:extLst>
                </a:gridCol>
                <a:gridCol w="3503561">
                  <a:extLst>
                    <a:ext uri="{9D8B030D-6E8A-4147-A177-3AD203B41FA5}">
                      <a16:colId xmlns:a16="http://schemas.microsoft.com/office/drawing/2014/main" val="146709385"/>
                    </a:ext>
                  </a:extLst>
                </a:gridCol>
                <a:gridCol w="2043020">
                  <a:extLst>
                    <a:ext uri="{9D8B030D-6E8A-4147-A177-3AD203B41FA5}">
                      <a16:colId xmlns:a16="http://schemas.microsoft.com/office/drawing/2014/main" val="3015736180"/>
                    </a:ext>
                  </a:extLst>
                </a:gridCol>
                <a:gridCol w="712883">
                  <a:extLst>
                    <a:ext uri="{9D8B030D-6E8A-4147-A177-3AD203B41FA5}">
                      <a16:colId xmlns:a16="http://schemas.microsoft.com/office/drawing/2014/main" val="3514953081"/>
                    </a:ext>
                  </a:extLst>
                </a:gridCol>
                <a:gridCol w="712883">
                  <a:extLst>
                    <a:ext uri="{9D8B030D-6E8A-4147-A177-3AD203B41FA5}">
                      <a16:colId xmlns:a16="http://schemas.microsoft.com/office/drawing/2014/main" val="1612553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No.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 smtClean="0"/>
                        <a:t>Nombre del proyecto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Participantes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Departamentos involucrados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Inicio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Término</a:t>
                      </a:r>
                      <a:endParaRPr lang="es-MX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95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71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Hipermedios y transmedia: imagen expandida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Alejandra Osotio, Francisco Mata, Carlos Saldaña, Itzia Fernández, Jacob Bañuelos, Santiago Negrete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DCC, DTI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2015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smtClean="0">
                          <a:latin typeface="+mn-lt"/>
                        </a:rPr>
                        <a:t>VIG.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2815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72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 línea, un recorrido por la frontera norte de méxico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Francisco Mata, Carlos Saldaña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DCC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smtClean="0">
                          <a:latin typeface="+mn-lt"/>
                        </a:rPr>
                        <a:t>VIG.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3571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73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Concepciones y prácticas de evaluación de los alumnos en el contexto de la educación superior: el caso de la uam-cuajimalpa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Tiburcio Moreno, Margarita Espinosa, Eska Solano, Héctor Jiménez, Magdalena Fresan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DTI, DCC, DTPD, DH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smtClean="0">
                          <a:latin typeface="+mn-lt"/>
                        </a:rPr>
                        <a:t>VIG.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6731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74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Sociedad digital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Rocío Abacal, Erick López, Sergio Zepeda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DTI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2016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smtClean="0">
                          <a:latin typeface="+mn-lt"/>
                        </a:rPr>
                        <a:t>VIG.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3328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75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Análisis de arquitecturas colaborativas multi-fuente usando codificación de red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Francisco</a:t>
                      </a:r>
                      <a:r>
                        <a:rPr lang="es-MX" sz="1200" baseline="0" dirty="0" smtClean="0"/>
                        <a:t> de Asís López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DTI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2016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smtClean="0">
                          <a:latin typeface="+mn-lt"/>
                        </a:rPr>
                        <a:t>VIG.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3901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76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Sistema de sensado interactivo que alerte sobre situaciones de riesgo a la salud basado en la medición de la calidad del aire en estacionamientos subterráneos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Lucila Mercado, Alejandro Rodea, Gabriel Vigueras, Monterrat Alvarado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(LABCIT) DTPD, DMAS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2017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smtClean="0">
                          <a:latin typeface="+mn-lt"/>
                        </a:rPr>
                        <a:t>VIG.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9506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77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Lens: una propuesta para la promoción del diseño de sistemas servicio - producto sustentables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Brenda García, Sandra Molina, Alejandro</a:t>
                      </a:r>
                      <a:r>
                        <a:rPr lang="es-MX" sz="1200" baseline="0" dirty="0" smtClean="0"/>
                        <a:t> Ramírez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DTPD, UAM-A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2017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smtClean="0">
                          <a:latin typeface="+mn-lt"/>
                        </a:rPr>
                        <a:t>VIG.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3144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78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Modelado del cambio de uso de suelo por el crecimiento de las ciudades y su impacto en la huella de carbono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Gustavo Cruz, Nora Morales, Adela Irmene, José Campos, Adriana Larralde, Salomón González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(LABCIT) DCN,</a:t>
                      </a:r>
                      <a:r>
                        <a:rPr lang="es-MX" sz="1200" b="0" baseline="0" dirty="0" smtClean="0">
                          <a:latin typeface="+mn-lt"/>
                        </a:rPr>
                        <a:t> DCS, DTPD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2017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smtClean="0">
                          <a:latin typeface="+mn-lt"/>
                        </a:rPr>
                        <a:t>VIG.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3522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79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Bioetanol social: microdestilerías y autogestión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Sylvie LeBorgne,</a:t>
                      </a:r>
                      <a:r>
                        <a:rPr lang="es-MX" sz="1200" baseline="0" dirty="0" smtClean="0"/>
                        <a:t> Brenda García, Maribel Hernández, Juan Carlos Sigala, Alvaro Lara, Mauricio Sales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(LABCIT) DCN, DTP, DTPD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2017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VIG.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8723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03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838200" y="1522697"/>
          <a:ext cx="10668000" cy="35325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968">
                  <a:extLst>
                    <a:ext uri="{9D8B030D-6E8A-4147-A177-3AD203B41FA5}">
                      <a16:colId xmlns:a16="http://schemas.microsoft.com/office/drawing/2014/main" val="4040881740"/>
                    </a:ext>
                  </a:extLst>
                </a:gridCol>
                <a:gridCol w="3280453">
                  <a:extLst>
                    <a:ext uri="{9D8B030D-6E8A-4147-A177-3AD203B41FA5}">
                      <a16:colId xmlns:a16="http://schemas.microsoft.com/office/drawing/2014/main" val="123756004"/>
                    </a:ext>
                  </a:extLst>
                </a:gridCol>
                <a:gridCol w="3506692">
                  <a:extLst>
                    <a:ext uri="{9D8B030D-6E8A-4147-A177-3AD203B41FA5}">
                      <a16:colId xmlns:a16="http://schemas.microsoft.com/office/drawing/2014/main" val="146709385"/>
                    </a:ext>
                  </a:extLst>
                </a:gridCol>
                <a:gridCol w="2044845">
                  <a:extLst>
                    <a:ext uri="{9D8B030D-6E8A-4147-A177-3AD203B41FA5}">
                      <a16:colId xmlns:a16="http://schemas.microsoft.com/office/drawing/2014/main" val="3015736180"/>
                    </a:ext>
                  </a:extLst>
                </a:gridCol>
                <a:gridCol w="713521">
                  <a:extLst>
                    <a:ext uri="{9D8B030D-6E8A-4147-A177-3AD203B41FA5}">
                      <a16:colId xmlns:a16="http://schemas.microsoft.com/office/drawing/2014/main" val="3514953081"/>
                    </a:ext>
                  </a:extLst>
                </a:gridCol>
                <a:gridCol w="713521">
                  <a:extLst>
                    <a:ext uri="{9D8B030D-6E8A-4147-A177-3AD203B41FA5}">
                      <a16:colId xmlns:a16="http://schemas.microsoft.com/office/drawing/2014/main" val="1612553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No.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 smtClean="0"/>
                        <a:t>Nombre del proyecto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Participantes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Departamentos involucrados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Inicio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Término</a:t>
                      </a:r>
                      <a:endParaRPr lang="es-MX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95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80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Caracterizando las ciudades en transición socioecológica: una mirada desde las áreas verdes y sus servicios ecosistémicos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Rafael Calderón, Marcelo Olivera, Erick López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(LABCIT) DCS, DTPD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2017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VIG.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2815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81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Geometría en movimiento 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Dina Rochman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DTPD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2017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smtClean="0">
                          <a:latin typeface="+mn-lt"/>
                        </a:rPr>
                        <a:t>VIG.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3571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82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Red académica de aprendizaje, investigación y desarrollo de agentes autónomos (raida)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Christian Lematre, Christian Sánchez, Carlos Rivero, Carlos Ramírez, Héctor Jiménez,</a:t>
                      </a:r>
                      <a:r>
                        <a:rPr lang="es-MX" sz="1200" baseline="0" dirty="0" smtClean="0"/>
                        <a:t> Esaú Villatoro, Alfredo Mateos, Carlos Rodríguez, Jorge Cervantes, Montserrat Alvarado, Alberto Quezada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(LABCIT) DTI, DMAS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2017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smtClean="0">
                          <a:latin typeface="+mn-lt"/>
                        </a:rPr>
                        <a:t>VIG.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6731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83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Observatorio de las ciudades en transición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Rocío Abascal, Salomón González, César Vargas, Elodié Segal, César Rodríguez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(LABCIT) DTI,</a:t>
                      </a:r>
                      <a:r>
                        <a:rPr lang="es-MX" sz="1200" b="0" baseline="0" dirty="0" smtClean="0">
                          <a:latin typeface="+mn-lt"/>
                        </a:rPr>
                        <a:t> DCS, DESIN, DCC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2017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smtClean="0">
                          <a:latin typeface="+mn-lt"/>
                        </a:rPr>
                        <a:t>VIG.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3328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84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Representación multimodal para la categorización automática de rasgos de personalidad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Esaú Vilatoro, Héctor Jiménez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DTI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2017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smtClean="0">
                          <a:latin typeface="+mn-lt"/>
                        </a:rPr>
                        <a:t>VIG.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9644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85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Cambio climático y su impacto sobre el diseño de vivienda y edificios y las necesidades de modificación de las nom-020-ener-2011 y nom-008-ener-2001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Christopher Heard,</a:t>
                      </a:r>
                      <a:r>
                        <a:rPr lang="es-MX" sz="1200" baseline="0" dirty="0" smtClean="0"/>
                        <a:t> Esperanza García, Marcelo Olivera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DCC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2017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dirty="0" smtClean="0">
                          <a:latin typeface="+mn-lt"/>
                        </a:rPr>
                        <a:t>VIG.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39015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765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E48312"/>
              </a:buClr>
            </a:pPr>
            <a:endParaRPr lang="es-MX" sz="3600" b="1" dirty="0" smtClean="0">
              <a:solidFill>
                <a:srgbClr val="000000">
                  <a:lumMod val="75000"/>
                  <a:lumOff val="25000"/>
                </a:srgbClr>
              </a:solidFill>
              <a:latin typeface="Calibri Light" panose="020F0302020204030204"/>
            </a:endParaRPr>
          </a:p>
          <a:p>
            <a:pPr lvl="0">
              <a:buClr>
                <a:srgbClr val="E48312"/>
              </a:buClr>
            </a:pPr>
            <a:endParaRPr lang="es-MX" sz="3600" b="1" dirty="0">
              <a:solidFill>
                <a:srgbClr val="000000">
                  <a:lumMod val="75000"/>
                  <a:lumOff val="25000"/>
                </a:srgbClr>
              </a:solidFill>
              <a:latin typeface="Calibri Light" panose="020F0302020204030204"/>
            </a:endParaRPr>
          </a:p>
          <a:p>
            <a:pPr lvl="0">
              <a:buClr>
                <a:srgbClr val="E48312"/>
              </a:buClr>
            </a:pPr>
            <a:endParaRPr lang="es-MX" sz="3600" b="1" dirty="0" smtClean="0">
              <a:solidFill>
                <a:srgbClr val="000000">
                  <a:lumMod val="75000"/>
                  <a:lumOff val="25000"/>
                </a:srgbClr>
              </a:solidFill>
              <a:latin typeface="Calibri Light" panose="020F0302020204030204"/>
            </a:endParaRPr>
          </a:p>
          <a:p>
            <a:pPr lvl="0">
              <a:buClr>
                <a:srgbClr val="E48312"/>
              </a:buClr>
            </a:pPr>
            <a:endParaRPr lang="es-MX" sz="3600" b="1" dirty="0">
              <a:solidFill>
                <a:srgbClr val="000000">
                  <a:lumMod val="75000"/>
                  <a:lumOff val="25000"/>
                </a:srgbClr>
              </a:solidFill>
              <a:latin typeface="Calibri Light" panose="020F0302020204030204"/>
            </a:endParaRPr>
          </a:p>
          <a:p>
            <a:pPr lvl="0">
              <a:buClr>
                <a:srgbClr val="E48312"/>
              </a:buClr>
            </a:pPr>
            <a:r>
              <a:rPr lang="es-MX" sz="36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/>
              </a:rPr>
              <a:t>División </a:t>
            </a:r>
            <a:r>
              <a:rPr lang="es-MX" sz="3600" b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/>
              </a:rPr>
              <a:t>de Ciencias </a:t>
            </a:r>
            <a:r>
              <a:rPr lang="es-MX" sz="36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/>
              </a:rPr>
              <a:t>Naturales e Ingeniería</a:t>
            </a:r>
            <a:endParaRPr lang="es-MX" sz="3600" b="1" dirty="0">
              <a:solidFill>
                <a:srgbClr val="000000">
                  <a:lumMod val="75000"/>
                  <a:lumOff val="25000"/>
                </a:srgbClr>
              </a:solidFill>
              <a:latin typeface="Calibri Light" panose="020F0302020204030204"/>
            </a:endParaRPr>
          </a:p>
          <a:p>
            <a:pPr lvl="0">
              <a:buClr>
                <a:srgbClr val="E48312"/>
              </a:buClr>
            </a:pPr>
            <a:r>
              <a:rPr lang="es-MX" sz="3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/>
              </a:rPr>
              <a:t>Apoyo a </a:t>
            </a:r>
            <a:r>
              <a:rPr lang="es-MX" sz="32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/>
              </a:rPr>
              <a:t>proyectos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68237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8742064"/>
              </p:ext>
            </p:extLst>
          </p:nvPr>
        </p:nvGraphicFramePr>
        <p:xfrm>
          <a:off x="837134" y="435429"/>
          <a:ext cx="10318545" cy="58510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Hoja de cálculo" r:id="rId3" imgW="8562944" imgH="5486400" progId="Excel.Sheet.12">
                  <p:embed/>
                </p:oleObj>
              </mc:Choice>
              <mc:Fallback>
                <p:oleObj name="Hoja de cálculo" r:id="rId3" imgW="8562944" imgH="5486400" progId="Excel.Sheet.12">
                  <p:embed/>
                  <p:pic>
                    <p:nvPicPr>
                      <p:cNvPr id="12" name="Objeto 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7134" y="435429"/>
                        <a:ext cx="10318545" cy="58510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32071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7763455"/>
              </p:ext>
            </p:extLst>
          </p:nvPr>
        </p:nvGraphicFramePr>
        <p:xfrm>
          <a:off x="1097280" y="286603"/>
          <a:ext cx="10058400" cy="583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Hoja de cálculo" r:id="rId3" imgW="8562944" imgH="5838750" progId="Excel.Sheet.12">
                  <p:embed/>
                </p:oleObj>
              </mc:Choice>
              <mc:Fallback>
                <p:oleObj name="Hoja de cálculo" r:id="rId3" imgW="8562944" imgH="5838750" progId="Excel.Sheet.12">
                  <p:embed/>
                  <p:pic>
                    <p:nvPicPr>
                      <p:cNvPr id="9" name="Objeto 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7280" y="286603"/>
                        <a:ext cx="10058400" cy="5838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7787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9507677"/>
              </p:ext>
            </p:extLst>
          </p:nvPr>
        </p:nvGraphicFramePr>
        <p:xfrm>
          <a:off x="1097280" y="286603"/>
          <a:ext cx="10058400" cy="583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Hoja de cálculo" r:id="rId3" imgW="8562944" imgH="5838750" progId="Excel.Sheet.12">
                  <p:embed/>
                </p:oleObj>
              </mc:Choice>
              <mc:Fallback>
                <p:oleObj name="Hoja de cálculo" r:id="rId3" imgW="8562944" imgH="5838750" progId="Excel.Sheet.12">
                  <p:embed/>
                  <p:pic>
                    <p:nvPicPr>
                      <p:cNvPr id="10" name="Objeto 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7280" y="286603"/>
                        <a:ext cx="10058400" cy="5838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61534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1901602"/>
              </p:ext>
            </p:extLst>
          </p:nvPr>
        </p:nvGraphicFramePr>
        <p:xfrm>
          <a:off x="1097280" y="286603"/>
          <a:ext cx="10058400" cy="59617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Hoja de cálculo" r:id="rId3" imgW="8562944" imgH="6172200" progId="Excel.Sheet.12">
                  <p:embed/>
                </p:oleObj>
              </mc:Choice>
              <mc:Fallback>
                <p:oleObj name="Hoja de cálculo" r:id="rId3" imgW="8562944" imgH="6172200" progId="Excel.Sheet.12">
                  <p:embed/>
                  <p:pic>
                    <p:nvPicPr>
                      <p:cNvPr id="8" name="Objeto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7280" y="286603"/>
                        <a:ext cx="10058400" cy="59617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35507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5534823"/>
              </p:ext>
            </p:extLst>
          </p:nvPr>
        </p:nvGraphicFramePr>
        <p:xfrm>
          <a:off x="1097280" y="881743"/>
          <a:ext cx="10058400" cy="44117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Hoja de cálculo" r:id="rId3" imgW="8562944" imgH="4172040" progId="Excel.Sheet.12">
                  <p:embed/>
                </p:oleObj>
              </mc:Choice>
              <mc:Fallback>
                <p:oleObj name="Hoja de cálculo" r:id="rId3" imgW="8562944" imgH="4172040" progId="Excel.Sheet.12">
                  <p:embed/>
                  <p:pic>
                    <p:nvPicPr>
                      <p:cNvPr id="6" name="Objeto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7280" y="881743"/>
                        <a:ext cx="10058400" cy="44117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4459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sz="3600" b="1" dirty="0" smtClean="0">
              <a:latin typeface="+mj-lt"/>
            </a:endParaRPr>
          </a:p>
          <a:p>
            <a:endParaRPr lang="es-MX" sz="3600" b="1" dirty="0">
              <a:latin typeface="+mj-lt"/>
            </a:endParaRPr>
          </a:p>
          <a:p>
            <a:endParaRPr lang="es-MX" sz="3600" b="1" dirty="0" smtClean="0">
              <a:latin typeface="+mj-lt"/>
            </a:endParaRPr>
          </a:p>
          <a:p>
            <a:endParaRPr lang="es-MX" sz="3600" b="1" dirty="0" smtClean="0">
              <a:latin typeface="+mj-lt"/>
            </a:endParaRPr>
          </a:p>
          <a:p>
            <a:r>
              <a:rPr lang="es-MX" sz="3600" b="1" dirty="0" smtClean="0">
                <a:latin typeface="+mj-lt"/>
              </a:rPr>
              <a:t>División de Ciencias de la Comunicación y Diseño</a:t>
            </a:r>
          </a:p>
          <a:p>
            <a:r>
              <a:rPr lang="es-MX" sz="3200" dirty="0" smtClean="0">
                <a:latin typeface="+mj-lt"/>
              </a:rPr>
              <a:t>Histórico de registro de proyectos</a:t>
            </a:r>
            <a:endParaRPr lang="es-MX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60431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809622" y="713072"/>
          <a:ext cx="10687052" cy="5408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699">
                  <a:extLst>
                    <a:ext uri="{9D8B030D-6E8A-4147-A177-3AD203B41FA5}">
                      <a16:colId xmlns:a16="http://schemas.microsoft.com/office/drawing/2014/main" val="4040881740"/>
                    </a:ext>
                  </a:extLst>
                </a:gridCol>
                <a:gridCol w="3286311">
                  <a:extLst>
                    <a:ext uri="{9D8B030D-6E8A-4147-A177-3AD203B41FA5}">
                      <a16:colId xmlns:a16="http://schemas.microsoft.com/office/drawing/2014/main" val="123756004"/>
                    </a:ext>
                  </a:extLst>
                </a:gridCol>
                <a:gridCol w="3512954">
                  <a:extLst>
                    <a:ext uri="{9D8B030D-6E8A-4147-A177-3AD203B41FA5}">
                      <a16:colId xmlns:a16="http://schemas.microsoft.com/office/drawing/2014/main" val="146709385"/>
                    </a:ext>
                  </a:extLst>
                </a:gridCol>
                <a:gridCol w="2048498">
                  <a:extLst>
                    <a:ext uri="{9D8B030D-6E8A-4147-A177-3AD203B41FA5}">
                      <a16:colId xmlns:a16="http://schemas.microsoft.com/office/drawing/2014/main" val="3015736180"/>
                    </a:ext>
                  </a:extLst>
                </a:gridCol>
                <a:gridCol w="714795">
                  <a:extLst>
                    <a:ext uri="{9D8B030D-6E8A-4147-A177-3AD203B41FA5}">
                      <a16:colId xmlns:a16="http://schemas.microsoft.com/office/drawing/2014/main" val="3514953081"/>
                    </a:ext>
                  </a:extLst>
                </a:gridCol>
                <a:gridCol w="714795">
                  <a:extLst>
                    <a:ext uri="{9D8B030D-6E8A-4147-A177-3AD203B41FA5}">
                      <a16:colId xmlns:a16="http://schemas.microsoft.com/office/drawing/2014/main" val="1612553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No.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 smtClean="0"/>
                        <a:t>Nombre del proyecto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Participantes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Departamentos involucrados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Inicio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Término</a:t>
                      </a:r>
                      <a:endParaRPr lang="es-MX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95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1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</a:rPr>
                        <a:t>Diseño y gestión Ambiental, un acercamiento sistémico hacia la sustentabilidad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/>
                        <a:t>Ricardo Sosa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DTPD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2006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2007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2815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2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</a:rPr>
                        <a:t>Diseño, sociedad y complejidad; modelación validación de sistemas socio-tecnológicos para el estudio del diseño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Ricardo Sosa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DTPD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2006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2007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3571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3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Desarrollo de teoría y metodología en el proceso de diseño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Ricardo Sosa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DTPD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2006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2007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6731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4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Diseño y análisis del material digital interactivo para ambientes de aprendizaje: proceso de diseño conceptual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Ricardo Sosa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DTPD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2006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2007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3328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5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Sistemas interactivos para la gestión de la información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Ricardo Sosa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DTPD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2006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2007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9644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6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Sistemas interactivos e inteligencia artificial: Modelado de redes cooperativas de micro, pequeñas y medianas empresas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 smtClean="0">
                          <a:effectLst/>
                        </a:rPr>
                        <a:t>Christian </a:t>
                      </a:r>
                      <a:r>
                        <a:rPr lang="es-MX" sz="1200" u="none" strike="noStrike" dirty="0" err="1">
                          <a:effectLst/>
                        </a:rPr>
                        <a:t>Lemaitre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DTI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2006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2008*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3901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7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Diseño y construcción del observatorio de la industrias políticas y consumos culturales en México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 smtClean="0">
                          <a:effectLst/>
                        </a:rPr>
                        <a:t>Rodrigo Gómez,</a:t>
                      </a:r>
                      <a:r>
                        <a:rPr lang="pt-BR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pt-BR" sz="1200" u="none" strike="noStrike" dirty="0" smtClean="0">
                          <a:effectLst/>
                        </a:rPr>
                        <a:t>André </a:t>
                      </a:r>
                      <a:r>
                        <a:rPr lang="pt-BR" sz="1200" u="none" strike="noStrike" dirty="0" err="1">
                          <a:effectLst/>
                        </a:rPr>
                        <a:t>Dorcé</a:t>
                      </a:r>
                      <a:r>
                        <a:rPr lang="pt-BR" sz="1200" u="none" strike="noStrike" dirty="0">
                          <a:effectLst/>
                        </a:rPr>
                        <a:t> </a:t>
                      </a:r>
                      <a:r>
                        <a:rPr lang="pt-BR" sz="1200" u="none" strike="noStrike" dirty="0" smtClean="0">
                          <a:effectLst/>
                        </a:rPr>
                        <a:t>Ramos, </a:t>
                      </a:r>
                      <a:r>
                        <a:rPr lang="pt-BR" sz="1200" u="none" strike="noStrike" dirty="0" err="1" smtClean="0">
                          <a:effectLst/>
                        </a:rPr>
                        <a:t>Alejandra</a:t>
                      </a:r>
                      <a:r>
                        <a:rPr lang="pt-BR" sz="1200" u="none" strike="noStrike" dirty="0" smtClean="0">
                          <a:effectLst/>
                        </a:rPr>
                        <a:t> Osorio,</a:t>
                      </a:r>
                      <a:r>
                        <a:rPr lang="pt-BR" sz="1200" u="none" strike="noStrike" baseline="0" dirty="0" smtClean="0">
                          <a:effectLst/>
                        </a:rPr>
                        <a:t> Gabriel </a:t>
                      </a:r>
                      <a:r>
                        <a:rPr lang="pt-BR" sz="1200" u="none" strike="noStrike" baseline="0" dirty="0" err="1" smtClean="0">
                          <a:effectLst/>
                        </a:rPr>
                        <a:t>Sosa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DCC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2006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2008*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9506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8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Estrategias de la comunicación para la divulgación de la ciencia: prácticas científicas, representaciones y usos sociales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 smtClean="0">
                          <a:effectLst/>
                        </a:rPr>
                        <a:t>Felipe  Victoriano, Marco Millán, Vicente Castellanos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DCC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2006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2008*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3144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9 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Diagnóstico de las necesidades de comunicación en redes de micro y pequeñas empresa en la zona poniente del Valle de México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 smtClean="0">
                          <a:effectLst/>
                        </a:rPr>
                        <a:t>Rafael Ávila, Christian </a:t>
                      </a:r>
                      <a:r>
                        <a:rPr lang="es-MX" sz="1200" u="none" strike="noStrike" dirty="0" err="1" smtClean="0">
                          <a:effectLst/>
                        </a:rPr>
                        <a:t>Lemaitre</a:t>
                      </a:r>
                      <a:r>
                        <a:rPr lang="es-MX" sz="1200" u="none" strike="noStrike" dirty="0" smtClean="0">
                          <a:effectLst/>
                        </a:rPr>
                        <a:t>,</a:t>
                      </a:r>
                      <a:r>
                        <a:rPr lang="es-MX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s-MX" sz="1200" u="none" strike="noStrike" dirty="0" smtClean="0">
                          <a:effectLst/>
                        </a:rPr>
                        <a:t>Miguel </a:t>
                      </a:r>
                      <a:r>
                        <a:rPr lang="es-MX" sz="1200" u="none" strike="noStrike" dirty="0">
                          <a:effectLst/>
                        </a:rPr>
                        <a:t>Ángel </a:t>
                      </a:r>
                      <a:r>
                        <a:rPr lang="es-MX" sz="1200" u="none" strike="noStrike" dirty="0" smtClean="0">
                          <a:effectLst/>
                        </a:rPr>
                        <a:t>Sámano,</a:t>
                      </a:r>
                      <a:r>
                        <a:rPr lang="es-MX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s-MX" sz="1200" u="none" strike="noStrike" dirty="0" smtClean="0">
                          <a:effectLst/>
                        </a:rPr>
                        <a:t>Gabriel </a:t>
                      </a:r>
                      <a:r>
                        <a:rPr lang="es-MX" sz="1200" u="none" strike="noStrike" dirty="0">
                          <a:effectLst/>
                        </a:rPr>
                        <a:t>Sosa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DCC, DTI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2006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2008*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794606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10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Sistemas de comunicación y educación a distancia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 smtClean="0">
                          <a:effectLst/>
                        </a:rPr>
                        <a:t>Eduardo Peñalosa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DCC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2006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2008*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29510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11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Procesamiento, visualización y extracción de conocimiento de la información </a:t>
                      </a:r>
                      <a:r>
                        <a:rPr lang="es-MX" sz="1200" u="none" strike="noStrike" dirty="0" smtClean="0">
                          <a:effectLst/>
                        </a:rPr>
                        <a:t>espacial**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 smtClean="0">
                          <a:effectLst/>
                        </a:rPr>
                        <a:t>Erick López Ornelas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DTI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2006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2008*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666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393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828675" y="684497"/>
          <a:ext cx="10668001" cy="55822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968">
                  <a:extLst>
                    <a:ext uri="{9D8B030D-6E8A-4147-A177-3AD203B41FA5}">
                      <a16:colId xmlns:a16="http://schemas.microsoft.com/office/drawing/2014/main" val="4040881740"/>
                    </a:ext>
                  </a:extLst>
                </a:gridCol>
                <a:gridCol w="3280453">
                  <a:extLst>
                    <a:ext uri="{9D8B030D-6E8A-4147-A177-3AD203B41FA5}">
                      <a16:colId xmlns:a16="http://schemas.microsoft.com/office/drawing/2014/main" val="123756004"/>
                    </a:ext>
                  </a:extLst>
                </a:gridCol>
                <a:gridCol w="3506692">
                  <a:extLst>
                    <a:ext uri="{9D8B030D-6E8A-4147-A177-3AD203B41FA5}">
                      <a16:colId xmlns:a16="http://schemas.microsoft.com/office/drawing/2014/main" val="146709385"/>
                    </a:ext>
                  </a:extLst>
                </a:gridCol>
                <a:gridCol w="2044846">
                  <a:extLst>
                    <a:ext uri="{9D8B030D-6E8A-4147-A177-3AD203B41FA5}">
                      <a16:colId xmlns:a16="http://schemas.microsoft.com/office/drawing/2014/main" val="3015736180"/>
                    </a:ext>
                  </a:extLst>
                </a:gridCol>
                <a:gridCol w="713521">
                  <a:extLst>
                    <a:ext uri="{9D8B030D-6E8A-4147-A177-3AD203B41FA5}">
                      <a16:colId xmlns:a16="http://schemas.microsoft.com/office/drawing/2014/main" val="3514953081"/>
                    </a:ext>
                  </a:extLst>
                </a:gridCol>
                <a:gridCol w="713521">
                  <a:extLst>
                    <a:ext uri="{9D8B030D-6E8A-4147-A177-3AD203B41FA5}">
                      <a16:colId xmlns:a16="http://schemas.microsoft.com/office/drawing/2014/main" val="1612553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No.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 smtClean="0"/>
                        <a:t>Nombre del proyecto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Participantes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Departamentos involucrados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Inicio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Término</a:t>
                      </a:r>
                      <a:endParaRPr lang="es-MX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95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12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Desarrollo de un modelo de computadora para el estudio de los procesos creativos:  el caso de la narración colectiva entre agentes computacionales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Rafael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Pérez y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Pérez, Vicente Castellanos,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Eduardo Peñalosa,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Christian </a:t>
                      </a:r>
                      <a:r>
                        <a:rPr lang="es-MX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Lemaitre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DCC, DTI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2008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2012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2815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13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Desarrollo de intercambiadores de calor para enfriamiento de gas refrigerante a alta presión con agua de mar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Christopher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Heard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DTPD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2007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2008*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3571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14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 importancia de los encabezados para leer correctamente un texto. Investigación aplicada a instructivos de medicamentos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María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González de Cossío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DTPD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2010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2013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6731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15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Desarrollo de intercambiadores de calor para enfriamiento de gas refrigerante a alta presión con agua de mar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Christopher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Heard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DTPD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2010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3328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16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Determinación de las zonas costeras en México en donde los sistemas de aire acondicionado solar presentan las mejores condiciones técnico-económicas para su implementación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Christopher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Heard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DTPD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2010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9644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17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Diseño y tecnología en contexto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Octavio Mercado, Lorena Guerrero, Jesús Hernández, Marcelo Olivera, Raúl Torres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DTPD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2011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3901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18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Comunicación, organización y actores de la política en el contexto electoral del 2012 en México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Edgar Esquivel, Dolly Espínola,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Raúl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Martínez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DCC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2011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9506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19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 vitamina T alimenta no nutre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Edgar Vázquez, Rosa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Lema </a:t>
                      </a:r>
                      <a:r>
                        <a:rPr lang="es-MX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Labadie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DCC, DMAS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2011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3144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20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Procesos colaborativos en la  construcción del conocimiento territorial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Salomón González, Adriana Larralde,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Alejandro Mercado, </a:t>
                      </a:r>
                      <a:r>
                        <a:rPr lang="es-MX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Ceydric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Martín,Erick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Ornelas, Nora Morales,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María González de Cossío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DTPD, DCS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2011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3522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21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Diseño de un ambiente de aprendizaje colaborativo para el desarrollo de proyectos terminales interdisciplinarios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Caridad García, Lucila Mercado, Dolly Espínola, Dra. Alejandra García, Gregorio Zamora, Carlos </a:t>
                      </a:r>
                      <a:r>
                        <a:rPr lang="es-MX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Jaimez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Octavio Mercado, Eduardo Peñalosa, Luis Rodríguez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DTPD, DCC, DCS, DCN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2011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48947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290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819149" y="817847"/>
          <a:ext cx="10706102" cy="520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30">
                  <a:extLst>
                    <a:ext uri="{9D8B030D-6E8A-4147-A177-3AD203B41FA5}">
                      <a16:colId xmlns:a16="http://schemas.microsoft.com/office/drawing/2014/main" val="4040881740"/>
                    </a:ext>
                  </a:extLst>
                </a:gridCol>
                <a:gridCol w="3292169">
                  <a:extLst>
                    <a:ext uri="{9D8B030D-6E8A-4147-A177-3AD203B41FA5}">
                      <a16:colId xmlns:a16="http://schemas.microsoft.com/office/drawing/2014/main" val="123756004"/>
                    </a:ext>
                  </a:extLst>
                </a:gridCol>
                <a:gridCol w="3519216">
                  <a:extLst>
                    <a:ext uri="{9D8B030D-6E8A-4147-A177-3AD203B41FA5}">
                      <a16:colId xmlns:a16="http://schemas.microsoft.com/office/drawing/2014/main" val="146709385"/>
                    </a:ext>
                  </a:extLst>
                </a:gridCol>
                <a:gridCol w="2052149">
                  <a:extLst>
                    <a:ext uri="{9D8B030D-6E8A-4147-A177-3AD203B41FA5}">
                      <a16:colId xmlns:a16="http://schemas.microsoft.com/office/drawing/2014/main" val="3015736180"/>
                    </a:ext>
                  </a:extLst>
                </a:gridCol>
                <a:gridCol w="716069">
                  <a:extLst>
                    <a:ext uri="{9D8B030D-6E8A-4147-A177-3AD203B41FA5}">
                      <a16:colId xmlns:a16="http://schemas.microsoft.com/office/drawing/2014/main" val="3514953081"/>
                    </a:ext>
                  </a:extLst>
                </a:gridCol>
                <a:gridCol w="716069">
                  <a:extLst>
                    <a:ext uri="{9D8B030D-6E8A-4147-A177-3AD203B41FA5}">
                      <a16:colId xmlns:a16="http://schemas.microsoft.com/office/drawing/2014/main" val="1612553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No.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 smtClean="0"/>
                        <a:t>Nombre del proyecto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Participantes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Departamentos involucrados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Inicio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Término</a:t>
                      </a:r>
                      <a:endParaRPr lang="es-MX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95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22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Documental Sonoro como factor de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registro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promoción y acceso de  a información básica sobre atención a la salud entre mayas yucatecos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Inés Cornejo, Vicente Castellanos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DCC, DTI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2008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2012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2815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23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Comunicación educativa: reconocimiento del campo y propuesta para el estudio de problemas prototípicos en entornos mixtos y a distancia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Caridad García, Eduardo Peñalosa, Margarita Espinosa, Gustavo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Rojas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DTPD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2007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2008*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3571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24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Evaluación del impacto de materiales interactivos en el aprendizaje en línea: valoración de una alternativa para mejorar la cobertura, calidad y costos en la educación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Eduardo Peñalosa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DCC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2011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---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6731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25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Gema. Geometría Matemática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Dina </a:t>
                      </a:r>
                      <a:r>
                        <a:rPr lang="es-MX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Rochman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Jesús Hernández,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Sergio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Vázquez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DTPD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2011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---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3328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26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Evaluación de aplicaciones interactivas desde la perspectiva centrada en el usuario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Deyanira Bedolla, Lucila Mercado,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Aarón Caballero,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Luis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Rodríguez, Nora Morales, Angélica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Martínez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DTPD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2011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---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9644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27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Modelo computacional para el estudio de la generación colaborativa de narrativas textuales y visuales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Rafael Pérez,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Vicente Castellanos,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María González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Cossío,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Santiago Negrete,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Nora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Morales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Zaragoza, Eduardo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Peñalosa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Castro, Rafael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Ávila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González,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Otoniel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M. Ortiz Ruiz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Carlos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Joel Rivero Moreno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(partir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 la prórroga de ene a dic de 2016)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DTI, DTPD, DCC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2012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2016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3901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28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Análisis ecológico y ambiental del paisaje y la arquitectura tradicionales del norte de México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>
                          <a:latin typeface="+mn-lt"/>
                        </a:rPr>
                        <a:t>Esperanza García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DTPD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2012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9506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29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 efímero y lo permanente de la imagen: paradojas de la cultura digital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Alejandra Osorio, Vicente Castellanos, Inés Cornejo,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Santiago Negrete,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Daniel Peña, Jorge Suárez, Francisco Mata, Carlos Saldaña,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Emma Navarro, Raúl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García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DCC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2012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3144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30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Modelación léxico semántica de descripciones de  servicios web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Christian Sánchez, Héctor Jiménez, Carlos Rodríguez,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Arturo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Luna Ramírez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DTI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2012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+mn-lt"/>
                        </a:rPr>
                        <a:t>2017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35224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164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819149" y="903572"/>
          <a:ext cx="10677527" cy="5038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334">
                  <a:extLst>
                    <a:ext uri="{9D8B030D-6E8A-4147-A177-3AD203B41FA5}">
                      <a16:colId xmlns:a16="http://schemas.microsoft.com/office/drawing/2014/main" val="4040881740"/>
                    </a:ext>
                  </a:extLst>
                </a:gridCol>
                <a:gridCol w="3283382">
                  <a:extLst>
                    <a:ext uri="{9D8B030D-6E8A-4147-A177-3AD203B41FA5}">
                      <a16:colId xmlns:a16="http://schemas.microsoft.com/office/drawing/2014/main" val="123756004"/>
                    </a:ext>
                  </a:extLst>
                </a:gridCol>
                <a:gridCol w="3509823">
                  <a:extLst>
                    <a:ext uri="{9D8B030D-6E8A-4147-A177-3AD203B41FA5}">
                      <a16:colId xmlns:a16="http://schemas.microsoft.com/office/drawing/2014/main" val="146709385"/>
                    </a:ext>
                  </a:extLst>
                </a:gridCol>
                <a:gridCol w="2046672">
                  <a:extLst>
                    <a:ext uri="{9D8B030D-6E8A-4147-A177-3AD203B41FA5}">
                      <a16:colId xmlns:a16="http://schemas.microsoft.com/office/drawing/2014/main" val="3015736180"/>
                    </a:ext>
                  </a:extLst>
                </a:gridCol>
                <a:gridCol w="714158">
                  <a:extLst>
                    <a:ext uri="{9D8B030D-6E8A-4147-A177-3AD203B41FA5}">
                      <a16:colId xmlns:a16="http://schemas.microsoft.com/office/drawing/2014/main" val="3514953081"/>
                    </a:ext>
                  </a:extLst>
                </a:gridCol>
                <a:gridCol w="714158">
                  <a:extLst>
                    <a:ext uri="{9D8B030D-6E8A-4147-A177-3AD203B41FA5}">
                      <a16:colId xmlns:a16="http://schemas.microsoft.com/office/drawing/2014/main" val="1612553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No.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 smtClean="0"/>
                        <a:t>Nombre del proyecto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Participantes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Departamentos involucrados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Inicio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Término</a:t>
                      </a:r>
                      <a:endParaRPr lang="es-MX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95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31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Sistema de locomoción similar a la arquitectura de la rana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Dina Rochman, Santiago Negrete,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Jesús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Hernández,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Sergio Vázquez,</a:t>
                      </a:r>
                      <a:r>
                        <a:rPr lang="es-MX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Lucila Mercado,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Daniel Peña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DTPD, DTI, DCC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2013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---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2815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32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Evaluación de la resiliencia al cambio climático global y su influencia en la producción de servicios ambientales de la Zona Metropolitana del Valle de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México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Marcelo Olivera, Rafael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Calderón Contreras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DTPD, DCS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2013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3571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33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Diseño in </a:t>
                      </a:r>
                      <a:r>
                        <a:rPr lang="es-MX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silico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y síntesis de péptidos basados en secuencias de proteínas que forman las sedas de araña, para la producción y formulación de biomateriales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Gerardo Pérez, Caridad García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DCC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2013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---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6731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34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Monitoreo y control de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difusión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 epidemias y virus en redes complejas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Roberto Bernal, Alexander Schaum,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Carlos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Rodríguez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Lucatero,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Jaime Moreno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DTI,</a:t>
                      </a:r>
                      <a:r>
                        <a:rPr lang="es-MX" sz="1200" b="0" baseline="0" dirty="0" smtClean="0">
                          <a:latin typeface="+mn-lt"/>
                        </a:rPr>
                        <a:t> DMAS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2013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---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3328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35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El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surgimiento del movimiento moderno en el diseño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200" b="0" dirty="0" smtClean="0">
                          <a:latin typeface="+mn-lt"/>
                        </a:rPr>
                        <a:t>Dr. Luis Rodríguez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DTPD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2014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9644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36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Voces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metropolitanas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Diego Méndez, Jorge Suárez, Daniel Peña, Mtro. Raúl García, Nemesio Chávez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DCC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2014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3901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37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Memoria de la divulgación científica en México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Diego Méndez, Jorge Suárez, Daniel Peña, Mtro. Raúl García, Nemesio Chávez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DCC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2014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9506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38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 convergencia de medios para pensar la imagen actual: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El problema de sus límites y transgresiones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Dra. Alejandra Osorio, Lic. Francisco Mata, Mtro. Carlos Saldaña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DCC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2014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3144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39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200" b="0" dirty="0" smtClean="0">
                          <a:latin typeface="+mn-lt"/>
                        </a:rPr>
                        <a:t>Análisis de lenguajes y sistemas de significación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200" b="0" dirty="0" smtClean="0">
                          <a:latin typeface="+mn-lt"/>
                        </a:rPr>
                        <a:t>Dr. Jesús Elizondo, Dr. Esaú Villatoro, Dra. </a:t>
                      </a:r>
                      <a:r>
                        <a:rPr lang="es-MX" sz="1200" b="0" dirty="0" err="1" smtClean="0">
                          <a:latin typeface="+mn-lt"/>
                        </a:rPr>
                        <a:t>Eska</a:t>
                      </a:r>
                      <a:r>
                        <a:rPr lang="es-MX" sz="1200" b="0" dirty="0" smtClean="0">
                          <a:latin typeface="+mn-lt"/>
                        </a:rPr>
                        <a:t> Solano, Dra. Margarita Espinosa, Dr. Raúl</a:t>
                      </a:r>
                      <a:r>
                        <a:rPr lang="es-MX" sz="1200" b="0" baseline="0" dirty="0" smtClean="0">
                          <a:latin typeface="+mn-lt"/>
                        </a:rPr>
                        <a:t> García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DCC, DTI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2014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VIG.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3522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40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Espacios de la educación no-formal y la apropiación popular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del conocimiento científico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200" b="0" dirty="0" smtClean="0">
                          <a:latin typeface="+mn-lt"/>
                        </a:rPr>
                        <a:t>Diego Méndez, Margarita Meneses, Daniel</a:t>
                      </a:r>
                      <a:r>
                        <a:rPr lang="es-MX" sz="1200" b="0" baseline="0" dirty="0" smtClean="0">
                          <a:latin typeface="+mn-lt"/>
                        </a:rPr>
                        <a:t> Peña, Jorge Suárez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DCC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2014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---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72207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0508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819149" y="853153"/>
          <a:ext cx="10706102" cy="5073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30">
                  <a:extLst>
                    <a:ext uri="{9D8B030D-6E8A-4147-A177-3AD203B41FA5}">
                      <a16:colId xmlns:a16="http://schemas.microsoft.com/office/drawing/2014/main" val="4040881740"/>
                    </a:ext>
                  </a:extLst>
                </a:gridCol>
                <a:gridCol w="3292169">
                  <a:extLst>
                    <a:ext uri="{9D8B030D-6E8A-4147-A177-3AD203B41FA5}">
                      <a16:colId xmlns:a16="http://schemas.microsoft.com/office/drawing/2014/main" val="123756004"/>
                    </a:ext>
                  </a:extLst>
                </a:gridCol>
                <a:gridCol w="3519216">
                  <a:extLst>
                    <a:ext uri="{9D8B030D-6E8A-4147-A177-3AD203B41FA5}">
                      <a16:colId xmlns:a16="http://schemas.microsoft.com/office/drawing/2014/main" val="146709385"/>
                    </a:ext>
                  </a:extLst>
                </a:gridCol>
                <a:gridCol w="2052149">
                  <a:extLst>
                    <a:ext uri="{9D8B030D-6E8A-4147-A177-3AD203B41FA5}">
                      <a16:colId xmlns:a16="http://schemas.microsoft.com/office/drawing/2014/main" val="3015736180"/>
                    </a:ext>
                  </a:extLst>
                </a:gridCol>
                <a:gridCol w="716069">
                  <a:extLst>
                    <a:ext uri="{9D8B030D-6E8A-4147-A177-3AD203B41FA5}">
                      <a16:colId xmlns:a16="http://schemas.microsoft.com/office/drawing/2014/main" val="3514953081"/>
                    </a:ext>
                  </a:extLst>
                </a:gridCol>
                <a:gridCol w="716069">
                  <a:extLst>
                    <a:ext uri="{9D8B030D-6E8A-4147-A177-3AD203B41FA5}">
                      <a16:colId xmlns:a16="http://schemas.microsoft.com/office/drawing/2014/main" val="1612553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No.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 smtClean="0"/>
                        <a:t>Nombre del proyecto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Participantes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Departamentos involucrados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Inicio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Término</a:t>
                      </a:r>
                      <a:endParaRPr lang="es-MX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95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41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Evaluación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cualitativa de la exhibición itinerante “imagina tu futuro”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+mn-lt"/>
                        </a:rPr>
                        <a:t>María González de Cossío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DTPD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2014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---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2815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42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+mn-lt"/>
                        </a:rPr>
                        <a:t>Diseño de hábitats para especies polinizadoras urbanas bajo condiciones climáticas, productivas y sociales en México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+mn-lt"/>
                        </a:rPr>
                        <a:t>Marcelo Olivera, Brenda García, Alejandro Rodea, Daniel Peña, Nemesio Chávez, Christopher Heard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DTPD, DCC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3571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43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+mn-lt"/>
                        </a:rPr>
                        <a:t>Oferta intercultural</a:t>
                      </a:r>
                      <a:r>
                        <a:rPr lang="es-MX" sz="1200" baseline="0" dirty="0" smtClean="0">
                          <a:latin typeface="+mn-lt"/>
                        </a:rPr>
                        <a:t> en radios de servicio público en el cuadrante metropolitano de la CDMX: Intenciones, programación y alcances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+mn-lt"/>
                        </a:rPr>
                        <a:t>Vicente Castellanos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DCC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---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6731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44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Identificación de depredadores sexules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en conversaciones de chat incorporando información secuencial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Esaú Villatoro, Héctor </a:t>
                      </a:r>
                      <a:r>
                        <a:rPr lang="es-ES_tradnl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Jimenez</a:t>
                      </a:r>
                      <a:r>
                        <a:rPr lang="es-ES_tradn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lang="es-ES_tradnl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ES_tradn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Christian Sánchez</a:t>
                      </a:r>
                      <a:endParaRPr lang="es-ES_tradnl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DTI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---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3328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45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Diseño e implementación de estrategias para el manejo de la cadena de suministro mediante un sistema con múltiples agentes colaborativos </a:t>
                      </a:r>
                      <a:endParaRPr lang="es-ES_tradnl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Carlos </a:t>
                      </a:r>
                      <a:r>
                        <a:rPr lang="es-ES_tradnl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Jaimez</a:t>
                      </a:r>
                      <a:r>
                        <a:rPr lang="es-ES_tradn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lang="es-ES_tradnl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ES_tradnl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Wulfrano</a:t>
                      </a:r>
                      <a:r>
                        <a:rPr lang="es-ES_tradn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Arturo Luna</a:t>
                      </a:r>
                      <a:endParaRPr lang="es-ES_tradnl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DTI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2014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9644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45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Criterios ergonómicos para el diseño de interfaces gráficas interactivas</a:t>
                      </a:r>
                      <a:endParaRPr lang="es-ES_trad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mr-IN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Lucila</a:t>
                      </a:r>
                      <a:r>
                        <a:rPr lang="mr-I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mr-IN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mercado</a:t>
                      </a: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mr-IN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Alejandro</a:t>
                      </a:r>
                      <a:r>
                        <a:rPr lang="mr-I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</a:t>
                      </a:r>
                      <a:r>
                        <a:rPr lang="mr-IN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odea</a:t>
                      </a: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R</a:t>
                      </a:r>
                      <a:r>
                        <a:rPr lang="mr-IN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osa</a:t>
                      </a:r>
                      <a:r>
                        <a:rPr lang="mr-I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mr-IN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lema</a:t>
                      </a:r>
                      <a:r>
                        <a:rPr lang="mr-I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mr-IN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labadie</a:t>
                      </a:r>
                      <a:r>
                        <a:rPr lang="mr-I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(</a:t>
                      </a:r>
                      <a:r>
                        <a:rPr lang="mr-IN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asesora</a:t>
                      </a:r>
                      <a:r>
                        <a:rPr lang="mr-I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DTPD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2014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3901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46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Herramientas para la autoría de tutoriales interactivos de programación (</a:t>
                      </a:r>
                      <a:r>
                        <a:rPr lang="es-ES_tradnl" sz="1200" dirty="0" err="1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hatip</a:t>
                      </a:r>
                      <a:r>
                        <a:rPr lang="es-ES_tradnl" sz="120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)</a:t>
                      </a:r>
                      <a:endParaRPr lang="es-ES_trad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mr-IN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Carlos</a:t>
                      </a:r>
                      <a:r>
                        <a:rPr lang="mr-I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</a:t>
                      </a:r>
                      <a:r>
                        <a:rPr lang="mr-IN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aimez</a:t>
                      </a:r>
                      <a:r>
                        <a:rPr lang="mr-I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lang="es-E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mr-IN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Wulfrano</a:t>
                      </a:r>
                      <a:r>
                        <a:rPr lang="mr-I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mr-IN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rturo</a:t>
                      </a:r>
                      <a:r>
                        <a:rPr lang="mr-I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mr-IN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una</a:t>
                      </a: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lang="es-E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mr-IN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Octavio</a:t>
                      </a:r>
                      <a:r>
                        <a:rPr lang="mr-I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</a:t>
                      </a:r>
                      <a:r>
                        <a:rPr lang="mr-IN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ercado</a:t>
                      </a: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lang="es-E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mr-I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mr-IN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Lucila</a:t>
                      </a:r>
                      <a:r>
                        <a:rPr lang="mr-I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mr-IN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mercado</a:t>
                      </a:r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DTI,</a:t>
                      </a:r>
                      <a:r>
                        <a:rPr lang="es-MX" sz="1200" b="0" baseline="0" dirty="0" smtClean="0">
                          <a:latin typeface="+mn-lt"/>
                        </a:rPr>
                        <a:t> DTPD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2014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9506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47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Interoperabilidad en lenguajes de programación orientados a objetos</a:t>
                      </a:r>
                      <a:endParaRPr lang="es-ES_trad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+mn-lt"/>
                        </a:rPr>
                        <a:t>Carlos Jaimez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DTI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2014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3144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48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900"/>
                        </a:lnSpc>
                        <a:spcAft>
                          <a:spcPts val="0"/>
                        </a:spcAft>
                      </a:pPr>
                      <a:r>
                        <a:rPr lang="es-ES_tradnl" sz="120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El diseño participativo y las personas con discapacidad: una propuesta para la producción editorial</a:t>
                      </a:r>
                      <a:endParaRPr lang="es-ES_trad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+mn-lt"/>
                        </a:rPr>
                        <a:t>Angélica Martínez, Eska Solano, Brenda García, Alejandro Rodea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DTPD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2014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35224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271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828675" y="913097"/>
          <a:ext cx="10668001" cy="50336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968">
                  <a:extLst>
                    <a:ext uri="{9D8B030D-6E8A-4147-A177-3AD203B41FA5}">
                      <a16:colId xmlns:a16="http://schemas.microsoft.com/office/drawing/2014/main" val="4040881740"/>
                    </a:ext>
                  </a:extLst>
                </a:gridCol>
                <a:gridCol w="3280453">
                  <a:extLst>
                    <a:ext uri="{9D8B030D-6E8A-4147-A177-3AD203B41FA5}">
                      <a16:colId xmlns:a16="http://schemas.microsoft.com/office/drawing/2014/main" val="123756004"/>
                    </a:ext>
                  </a:extLst>
                </a:gridCol>
                <a:gridCol w="3506692">
                  <a:extLst>
                    <a:ext uri="{9D8B030D-6E8A-4147-A177-3AD203B41FA5}">
                      <a16:colId xmlns:a16="http://schemas.microsoft.com/office/drawing/2014/main" val="146709385"/>
                    </a:ext>
                  </a:extLst>
                </a:gridCol>
                <a:gridCol w="2044846">
                  <a:extLst>
                    <a:ext uri="{9D8B030D-6E8A-4147-A177-3AD203B41FA5}">
                      <a16:colId xmlns:a16="http://schemas.microsoft.com/office/drawing/2014/main" val="3015736180"/>
                    </a:ext>
                  </a:extLst>
                </a:gridCol>
                <a:gridCol w="713521">
                  <a:extLst>
                    <a:ext uri="{9D8B030D-6E8A-4147-A177-3AD203B41FA5}">
                      <a16:colId xmlns:a16="http://schemas.microsoft.com/office/drawing/2014/main" val="3514953081"/>
                    </a:ext>
                  </a:extLst>
                </a:gridCol>
                <a:gridCol w="713521">
                  <a:extLst>
                    <a:ext uri="{9D8B030D-6E8A-4147-A177-3AD203B41FA5}">
                      <a16:colId xmlns:a16="http://schemas.microsoft.com/office/drawing/2014/main" val="1612553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No.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 smtClean="0"/>
                        <a:t>Nombre del proyecto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Participantes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Departamentos involucrados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Inicio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Término</a:t>
                      </a:r>
                      <a:endParaRPr lang="es-MX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95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51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Estudio teórico y simulación. Modelación de propagación de propaganda negativa vs. Propagación de información veraz en redes sociales dinámicas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Carlos Rodríguez, </a:t>
                      </a:r>
                      <a:r>
                        <a:rPr lang="es-ES_tradn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Esaú Villatoro, Gabriela Ramírez, Christian Sánchez, Héctor Jiménez, Dr. Roberto Bernal </a:t>
                      </a:r>
                      <a:r>
                        <a:rPr lang="es-ES_tradnl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Jaquez</a:t>
                      </a:r>
                      <a:r>
                        <a:rPr lang="es-ES_tradn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</a:t>
                      </a:r>
                      <a:r>
                        <a:rPr lang="es-ES_tradnl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Dmas</a:t>
                      </a:r>
                      <a:r>
                        <a:rPr lang="es-ES_tradn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), Luis Alarcón (</a:t>
                      </a:r>
                      <a:r>
                        <a:rPr lang="es-ES_tradnl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Dmas</a:t>
                      </a:r>
                      <a:r>
                        <a:rPr lang="es-ES_tradn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), Felipe A. Victoriano </a:t>
                      </a:r>
                      <a:endParaRPr lang="es-ES_tradnl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(INTER) DTI, DMAS, DCC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2015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---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2815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52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Significancia del sentido de agencia académica y derivación tecnológica en educación superior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+mn-lt"/>
                        </a:rPr>
                        <a:t>Eduardo Peñalosa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DCC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2015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dirty="0" smtClean="0">
                          <a:latin typeface="+mn-lt"/>
                        </a:rPr>
                        <a:t>VIG.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3571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53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Políticas públicas de comunicación en los países de la alianza pacífico en tiempos digitales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+mn-lt"/>
                        </a:rPr>
                        <a:t>Rodrigo Gómez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DCC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2015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---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6731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54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Diseño de información en situaciones históricas de méxico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+mn-lt"/>
                        </a:rPr>
                        <a:t>María González de Cossío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DTPD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2015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---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3328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55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Desarrollo de modelos semi-empíricos para el diseño de intercambiadores compactos auto-limpiadores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+mn-lt"/>
                        </a:rPr>
                        <a:t>Christopher Heard, Javier Valencia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(INTER) DTPD, DCN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2015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9644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56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Calidad de vida: interacciones sociales como determinantes del sobrepeso y la obesidad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+mn-lt"/>
                        </a:rPr>
                        <a:t>Rose Lema, María González de Cossío, Daniel Peña, Manuel Ontiveros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(INTER) DTPD,</a:t>
                      </a:r>
                      <a:r>
                        <a:rPr lang="es-MX" sz="1200" b="0" baseline="0" dirty="0" smtClean="0">
                          <a:latin typeface="+mn-lt"/>
                        </a:rPr>
                        <a:t> DCC, DESIN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2015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3901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57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Comunicación, cultura y poder en organizaciones de trabajo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+mn-lt"/>
                        </a:rPr>
                        <a:t>Rafael Ávila, Alfredo Andrade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DCC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2015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9506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58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Influencia de los tópicos del diseño en sus prácticas pedagógicas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+mn-lt"/>
                        </a:rPr>
                        <a:t>Antonio Rivera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DTPD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2015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3144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59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Una aproximación al estudio de la escritura y del manuscrito: aspectos históricos, gráficos y de diseño durante la edad media en la región de la toscana y umbría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+mn-lt"/>
                        </a:rPr>
                        <a:t>Manuel Rodríguez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DTPD, UAM-A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2015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2016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3522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60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Tentativa de una epistemología a partir del diseño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+mn-lt"/>
                        </a:rPr>
                        <a:t>Aarón Caballero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DTPD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2015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---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8723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3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819149" y="998822"/>
          <a:ext cx="10687051" cy="4855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699">
                  <a:extLst>
                    <a:ext uri="{9D8B030D-6E8A-4147-A177-3AD203B41FA5}">
                      <a16:colId xmlns:a16="http://schemas.microsoft.com/office/drawing/2014/main" val="4040881740"/>
                    </a:ext>
                  </a:extLst>
                </a:gridCol>
                <a:gridCol w="3286311">
                  <a:extLst>
                    <a:ext uri="{9D8B030D-6E8A-4147-A177-3AD203B41FA5}">
                      <a16:colId xmlns:a16="http://schemas.microsoft.com/office/drawing/2014/main" val="123756004"/>
                    </a:ext>
                  </a:extLst>
                </a:gridCol>
                <a:gridCol w="3512954">
                  <a:extLst>
                    <a:ext uri="{9D8B030D-6E8A-4147-A177-3AD203B41FA5}">
                      <a16:colId xmlns:a16="http://schemas.microsoft.com/office/drawing/2014/main" val="146709385"/>
                    </a:ext>
                  </a:extLst>
                </a:gridCol>
                <a:gridCol w="2048497">
                  <a:extLst>
                    <a:ext uri="{9D8B030D-6E8A-4147-A177-3AD203B41FA5}">
                      <a16:colId xmlns:a16="http://schemas.microsoft.com/office/drawing/2014/main" val="3015736180"/>
                    </a:ext>
                  </a:extLst>
                </a:gridCol>
                <a:gridCol w="714795">
                  <a:extLst>
                    <a:ext uri="{9D8B030D-6E8A-4147-A177-3AD203B41FA5}">
                      <a16:colId xmlns:a16="http://schemas.microsoft.com/office/drawing/2014/main" val="3514953081"/>
                    </a:ext>
                  </a:extLst>
                </a:gridCol>
                <a:gridCol w="714795">
                  <a:extLst>
                    <a:ext uri="{9D8B030D-6E8A-4147-A177-3AD203B41FA5}">
                      <a16:colId xmlns:a16="http://schemas.microsoft.com/office/drawing/2014/main" val="1612553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No.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 smtClean="0"/>
                        <a:t>Nombre del proyecto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Participantes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Departamentos involucrados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Inicio</a:t>
                      </a:r>
                      <a:endParaRPr lang="es-MX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Término</a:t>
                      </a:r>
                      <a:endParaRPr lang="es-MX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95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61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Diseño y desarrollo de un sistema intérprete de la lengua de señas para personas con dicapacidad auditiva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Roberto Bernal, Angélica Martínez, Carlos Rodríguez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DMAS, DTI, DTPD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2015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VIG.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2815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62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Inteligencia territorial en santa fe: tecnologías y procesos colaborativos para la gestión del conocimiento territorial en la zona poniente de la ciudad de méxico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Erick López, Salomón González, Nora Morales, Gustavo Cruz, Laura Quiróz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DTI, DCS, DTPD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2015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3571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63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Capitalismo y democracia en américa latina. Análisis de las reformas al estado y los procesos políticos en el contexto del capitalismo mundial (1990-2015)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Felipe Victoriano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DCC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2015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 VIG.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6731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64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Procesos migratorios como esperanza de "calidad de vida" mayas del sur de yucatán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Inés Cornejo, Vicente Castellanos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DCC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2015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2016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3328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65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Autocomunicación de masas: interacción y análisis de redes sociales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Rocío Abascal, Rodrigo Gómez, Rose Lema, Erick López, Sergio</a:t>
                      </a:r>
                      <a:r>
                        <a:rPr lang="es-MX" sz="1200" baseline="0" dirty="0" smtClean="0"/>
                        <a:t> Zepeda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DTI,</a:t>
                      </a:r>
                      <a:r>
                        <a:rPr lang="es-MX" sz="1200" b="0" baseline="0" dirty="0" smtClean="0">
                          <a:latin typeface="+mn-lt"/>
                        </a:rPr>
                        <a:t> DCC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2015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dirty="0" smtClean="0">
                          <a:latin typeface="+mn-lt"/>
                        </a:rPr>
                        <a:t>VIG.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9644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66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Geometría en movimiento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Dina Rochman, Manuel Rodríguez, Enrique García, Sergio Vázquez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DTPD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2015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dirty="0" smtClean="0">
                          <a:latin typeface="+mn-lt"/>
                        </a:rPr>
                        <a:t>VIG.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3901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67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El modelo de comunicación política en las elecciones de méxico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Edgar Equivel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DCC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2015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dirty="0" smtClean="0">
                          <a:latin typeface="+mn-lt"/>
                        </a:rPr>
                        <a:t>VIG.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9506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68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Escenarios culturales, tecnológicos y estéticos de la imagen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Alejandra Osorio,</a:t>
                      </a:r>
                      <a:r>
                        <a:rPr lang="es-MX" sz="1200" baseline="0" dirty="0" smtClean="0"/>
                        <a:t> Francisco Mata, Itzia Fernández, Jacob Bañuelos, Santiago Negrete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DCC, DTI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2015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dirty="0" smtClean="0">
                          <a:latin typeface="+mn-lt"/>
                        </a:rPr>
                        <a:t>VIG.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3144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69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Elecciones 2018 en méxico: imagen, big data, ciudadanía y democracia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Francisco Mata, Itzia Fernández, Jacob Bañuelos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DCC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2015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2016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3522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70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Nuevos medios, tecnología y creatividad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Santiago Negrete, Nora Morales, Alejandra Osorio,</a:t>
                      </a:r>
                      <a:r>
                        <a:rPr lang="es-MX" sz="1200" baseline="0" dirty="0" smtClean="0"/>
                        <a:t> Francisco Mata</a:t>
                      </a:r>
                      <a:endParaRPr lang="es-MX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DTI, DTPD, DCC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2015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latin typeface="+mn-lt"/>
                        </a:rPr>
                        <a:t>VIG.</a:t>
                      </a:r>
                      <a:endParaRPr lang="es-MX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8723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360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271</TotalTime>
  <Words>2570</Words>
  <Application>Microsoft Office PowerPoint</Application>
  <PresentationFormat>Panorámica</PresentationFormat>
  <Paragraphs>578</Paragraphs>
  <Slides>17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Mangal</vt:lpstr>
      <vt:lpstr>Times New Roman</vt:lpstr>
      <vt:lpstr>Retrospección</vt:lpstr>
      <vt:lpstr>Hoja de cálculo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investigación en la DCCD</dc:title>
  <dc:creator>usuario</dc:creator>
  <cp:lastModifiedBy>SU-OTCA01</cp:lastModifiedBy>
  <cp:revision>12</cp:revision>
  <dcterms:created xsi:type="dcterms:W3CDTF">2018-11-07T14:15:12Z</dcterms:created>
  <dcterms:modified xsi:type="dcterms:W3CDTF">2018-12-06T18:24:34Z</dcterms:modified>
</cp:coreProperties>
</file>