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b" ContentType="application/vnd.ms-excel.sheet.binary.macroEnabled.12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3"/>
  </p:notesMasterIdLst>
  <p:sldIdLst>
    <p:sldId id="286" r:id="rId2"/>
    <p:sldId id="269" r:id="rId3"/>
    <p:sldId id="274" r:id="rId4"/>
    <p:sldId id="282" r:id="rId5"/>
    <p:sldId id="273" r:id="rId6"/>
    <p:sldId id="259" r:id="rId7"/>
    <p:sldId id="275" r:id="rId8"/>
    <p:sldId id="260" r:id="rId9"/>
    <p:sldId id="284" r:id="rId10"/>
    <p:sldId id="285" r:id="rId11"/>
    <p:sldId id="267" r:id="rId12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E4CB"/>
    <a:srgbClr val="A3D658"/>
    <a:srgbClr val="4BFFA5"/>
    <a:srgbClr val="149FCA"/>
    <a:srgbClr val="66FFFF"/>
    <a:srgbClr val="FF8F92"/>
    <a:srgbClr val="CC99FF"/>
    <a:srgbClr val="99FF99"/>
    <a:srgbClr val="FFFF99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D:\2020\Copia%20de%20Comparativo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0\Copia%20de%20Comparativ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0\Copia%20de%20Comparativ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0\Copia%20de%20Comparativ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0\Copia%20de%20Comparativo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16431085598478"/>
          <c:y val="3.1678998818193721E-2"/>
          <c:w val="0.7847781594778771"/>
          <c:h val="0.8163496091939165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'[Copia de Comparativo.xlsx]Comparativo'!$U$1</c:f>
              <c:strCache>
                <c:ptCount val="1"/>
                <c:pt idx="0">
                  <c:v>Prioridad 2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noFill/>
            </a:ln>
            <a:effectLst/>
            <a:sp3d/>
          </c:spPr>
          <c:invertIfNegative val="0"/>
          <c:cat>
            <c:numRef>
              <c:f>'[Copia de Comparativo.xlsx]Comparativo'!$T$2:$T$5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'[Copia de Comparativo.xlsx]Comparativo'!$U$2:$U$5</c:f>
              <c:numCache>
                <c:formatCode>"$"#,##0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293568</c:v>
                </c:pt>
                <c:pt idx="3">
                  <c:v>775000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39-49D4-A928-01ADFD7DBA2D}"/>
            </c:ext>
          </c:extLst>
        </c:ser>
        <c:ser>
          <c:idx val="1"/>
          <c:order val="1"/>
          <c:tx>
            <c:strRef>
              <c:f>'[Copia de Comparativo.xlsx]Comparativo'!$V$1</c:f>
              <c:strCache>
                <c:ptCount val="1"/>
                <c:pt idx="0">
                  <c:v>Prioridad 1</c:v>
                </c:pt>
              </c:strCache>
            </c:strRef>
          </c:tx>
          <c:spPr>
            <a:solidFill>
              <a:srgbClr val="94E4CB"/>
            </a:solidFill>
            <a:ln>
              <a:noFill/>
            </a:ln>
            <a:effectLst/>
            <a:sp3d/>
          </c:spPr>
          <c:invertIfNegative val="0"/>
          <c:cat>
            <c:numRef>
              <c:f>'[Copia de Comparativo.xlsx]Comparativo'!$T$2:$T$5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'[Copia de Comparativo.xlsx]Comparativo'!$V$2:$V$5</c:f>
              <c:numCache>
                <c:formatCode>"$"#,##0</c:formatCode>
                <c:ptCount val="4"/>
                <c:pt idx="0">
                  <c:v>4400000</c:v>
                </c:pt>
                <c:pt idx="1">
                  <c:v>4892800</c:v>
                </c:pt>
                <c:pt idx="2">
                  <c:v>4892800</c:v>
                </c:pt>
                <c:pt idx="3">
                  <c:v>5186368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D39-49D4-A928-01ADFD7DBA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2615384"/>
        <c:axId val="252615776"/>
        <c:axId val="0"/>
      </c:bar3DChart>
      <c:catAx>
        <c:axId val="252615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52615776"/>
        <c:crosses val="autoZero"/>
        <c:auto val="1"/>
        <c:lblAlgn val="ctr"/>
        <c:lblOffset val="100"/>
        <c:noMultiLvlLbl val="0"/>
      </c:catAx>
      <c:valAx>
        <c:axId val="252615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526153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6133248365973886E-2"/>
          <c:y val="0.15950471263236701"/>
          <c:w val="0.78464156147592989"/>
          <c:h val="0.7582463089725578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CC99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66FF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99FF99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rgbClr val="FF8F9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1.1663668326328912E-7"/>
                  <c:y val="5.899631997200263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9C2E629-ADFF-4C51-9A81-39DA8FFD3D05}" type="CATEGORYNAME">
                      <a:rPr lang="en-US" dirty="0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11.2%</a:t>
                    </a:r>
                  </a:p>
                </c:rich>
              </c:tx>
              <c:spPr>
                <a:xfrm>
                  <a:off x="3139567" y="2313967"/>
                  <a:ext cx="1134548" cy="549156"/>
                </a:xfrm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21343"/>
                        <a:gd name="adj2" fmla="val -75493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466001292837499"/>
                      <c:h val="0.1844401622206323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3700574039100402E-2"/>
                  <c:y val="1.128962864866698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C4AB203-D9C6-45B8-8EDA-92443AA032AB}" type="CATEGORYNAME">
                      <a:rPr lang="en-US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9.3%</a:t>
                    </a:r>
                  </a:p>
                </c:rich>
              </c:tx>
              <c:spPr>
                <a:xfrm>
                  <a:off x="1747432" y="2527797"/>
                  <a:ext cx="930865" cy="449625"/>
                </a:xfrm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4713"/>
                        <a:gd name="adj2" fmla="val -6258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714611804484288"/>
                      <c:h val="0.1510115118592925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1.1663668326328912E-7"/>
                  <c:y val="0.1239266305123591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0D63132-73B4-43AD-806D-978E1087E9F3}" type="CATEGORYNAME">
                      <a:rPr lang="en-US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25.9</a:t>
                    </a:r>
                  </a:p>
                </c:rich>
              </c:tx>
              <c:spPr>
                <a:xfrm>
                  <a:off x="3848989" y="2410949"/>
                  <a:ext cx="898478" cy="336246"/>
                </a:xfrm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25624"/>
                        <a:gd name="adj2" fmla="val -7303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728585679897269"/>
                      <c:h val="0.18368642992205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8.8877313197583685E-3"/>
                  <c:y val="-0.1074457242395031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469AC1D-7D11-4E4D-8DF3-3A7C9F8C6D57}" type="CATEGORYNAME">
                      <a:rPr lang="en-US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3.7%</a:t>
                    </a:r>
                  </a:p>
                </c:rich>
              </c:tx>
              <c:spPr>
                <a:xfrm>
                  <a:off x="547711" y="2707646"/>
                  <a:ext cx="1127078" cy="459733"/>
                </a:xfr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36061"/>
                        <a:gd name="adj2" fmla="val -93480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526699536439167"/>
                      <c:h val="0.187733822167693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10077514406963117"/>
                  <c:y val="-2.551820819547642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D249D28-CF65-42A0-88EF-C96D5F3B0636}" type="CATEGORYNAME">
                      <a:rPr lang="en-US" dirty="0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49.9%</a:t>
                    </a:r>
                  </a:p>
                </c:rich>
              </c:tx>
              <c:spPr>
                <a:xfrm>
                  <a:off x="11165" y="176782"/>
                  <a:ext cx="1240081" cy="394117"/>
                </a:xfr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81016"/>
                        <a:gd name="adj2" fmla="val 4853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640754723535247"/>
                      <c:h val="0.12257443701062655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Comparativo!$A$38:$A$42</c:f>
              <c:strCache>
                <c:ptCount val="5"/>
                <c:pt idx="0">
                  <c:v>DIR. SA, Eq. Y Mntto  DCNI</c:v>
                </c:pt>
                <c:pt idx="1">
                  <c:v>Investigación</c:v>
                </c:pt>
                <c:pt idx="2">
                  <c:v>Docencia</c:v>
                </c:pt>
                <c:pt idx="3">
                  <c:v>Apoyo a Docencia</c:v>
                </c:pt>
                <c:pt idx="4">
                  <c:v>Departamentos</c:v>
                </c:pt>
              </c:strCache>
            </c:strRef>
          </c:cat>
          <c:val>
            <c:numRef>
              <c:f>Comparativo!$B$38:$B$42</c:f>
              <c:numCache>
                <c:formatCode>"$"#,##0</c:formatCode>
                <c:ptCount val="5"/>
                <c:pt idx="0">
                  <c:v>580000</c:v>
                </c:pt>
                <c:pt idx="1">
                  <c:v>483179</c:v>
                </c:pt>
                <c:pt idx="2">
                  <c:v>1341541</c:v>
                </c:pt>
                <c:pt idx="3">
                  <c:v>192000</c:v>
                </c:pt>
                <c:pt idx="4">
                  <c:v>2589648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6631149359349605E-2"/>
          <c:y val="0.13187140149391322"/>
          <c:w val="0.78191500278033765"/>
          <c:h val="0.7607412565077956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66FF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rgbClr val="FF8F9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"/>
              <c:layout>
                <c:manualLayout>
                  <c:x val="-4.0203858774140656E-2"/>
                  <c:y val="-0.2279535221363952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82F38B9-AF73-424E-8016-E9935A9C9FBF}" type="CATEGORYNAME">
                      <a:rPr lang="en-US" sz="1100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sz="1100" baseline="0" dirty="0"/>
                      <a:t>
</a:t>
                    </a:r>
                    <a:r>
                      <a:rPr lang="en-US" sz="1100" baseline="0" dirty="0" smtClean="0"/>
                      <a:t>43.5%</a:t>
                    </a:r>
                  </a:p>
                </c:rich>
              </c:tx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07451695908261"/>
                      <c:h val="0.1648203073943447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357C29F-72CE-4B81-8774-7AA3272B726A}" type="CATEGORYNAME">
                      <a:rPr lang="en-US" sz="1100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sz="1100" baseline="0" dirty="0"/>
                      <a:t>
</a:t>
                    </a:r>
                    <a:r>
                      <a:rPr lang="en-US" sz="1100" baseline="0" dirty="0" smtClean="0"/>
                      <a:t>6.5%</a:t>
                    </a:r>
                  </a:p>
                </c:rich>
              </c:tx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23977"/>
                        <a:gd name="adj2" fmla="val -71743"/>
                      </a:avLst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4"/>
              <c:layout>
                <c:manualLayout>
                  <c:x val="8.4479632194062682E-2"/>
                  <c:y val="-0.3829709406774952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55083FC-73CF-4307-877F-9E129855D293}" type="CATEGORYNAME">
                      <a:rPr lang="en-US" sz="1100"/>
                      <a:pPr>
                        <a:defRPr sz="1100">
                          <a:solidFill>
                            <a:schemeClr val="accent1">
                              <a:lumMod val="50000"/>
                            </a:schemeClr>
                          </a:solidFill>
                        </a:defRPr>
                      </a:pPr>
                      <a:t>[NOMBRE DE CATEGORÍA]</a:t>
                    </a:fld>
                    <a:r>
                      <a:rPr lang="en-US" sz="1100" baseline="0" dirty="0"/>
                      <a:t>
</a:t>
                    </a:r>
                    <a:r>
                      <a:rPr lang="en-US" sz="1100" baseline="0" dirty="0" smtClean="0"/>
                      <a:t>49.9%</a:t>
                    </a:r>
                  </a:p>
                </c:rich>
              </c:tx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766076362047847"/>
                      <c:h val="0.17684931379993704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Comparativo!$H$38:$H$42</c:f>
              <c:strCache>
                <c:ptCount val="5"/>
                <c:pt idx="0">
                  <c:v>DIR. SA, Eq. Y Mntto  DCNI</c:v>
                </c:pt>
                <c:pt idx="1">
                  <c:v>Investigación</c:v>
                </c:pt>
                <c:pt idx="2">
                  <c:v>Docencia</c:v>
                </c:pt>
                <c:pt idx="3">
                  <c:v>Apoyo a Docencia</c:v>
                </c:pt>
                <c:pt idx="4">
                  <c:v>Departamentos</c:v>
                </c:pt>
              </c:strCache>
            </c:strRef>
          </c:cat>
          <c:val>
            <c:numRef>
              <c:f>Comparativo!$I$38:$I$42</c:f>
              <c:numCache>
                <c:formatCode>General</c:formatCode>
                <c:ptCount val="5"/>
                <c:pt idx="0">
                  <c:v>0</c:v>
                </c:pt>
                <c:pt idx="1">
                  <c:v>337502</c:v>
                </c:pt>
                <c:pt idx="2">
                  <c:v>50000</c:v>
                </c:pt>
                <c:pt idx="3">
                  <c:v>0</c:v>
                </c:pt>
                <c:pt idx="4">
                  <c:v>387498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60550566656126"/>
          <c:y val="0.14184396631412907"/>
          <c:w val="0.69715460009632158"/>
          <c:h val="0.6798627551525889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9966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B793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D3BD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rgbClr val="C0E399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rgbClr val="BDFFFD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8"/>
            <c:bubble3D val="0"/>
            <c:spPr>
              <a:solidFill>
                <a:srgbClr val="8BFFFC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9"/>
            <c:bubble3D val="0"/>
            <c:spPr>
              <a:solidFill>
                <a:srgbClr val="0DFFF9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0"/>
            <c:bubble3D val="0"/>
            <c:spPr>
              <a:solidFill>
                <a:srgbClr val="00D0CB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1"/>
            <c:bubble3D val="0"/>
            <c:spPr>
              <a:solidFill>
                <a:srgbClr val="00B8B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2"/>
            <c:bubble3D val="0"/>
            <c:spPr>
              <a:solidFill>
                <a:srgbClr val="00A29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3"/>
            <c:bubble3D val="0"/>
            <c:spPr>
              <a:solidFill>
                <a:srgbClr val="008A87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4"/>
            <c:bubble3D val="0"/>
            <c:spPr>
              <a:solidFill>
                <a:srgbClr val="FF7C8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5"/>
            <c:bubble3D val="0"/>
            <c:spPr>
              <a:solidFill>
                <a:srgbClr val="FF8F9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6"/>
            <c:bubble3D val="0"/>
            <c:spPr>
              <a:solidFill>
                <a:srgbClr val="FFA3A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3.024152279380618E-2"/>
                  <c:y val="-0.28693777597325693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"/>
              <c:layout>
                <c:manualLayout>
                  <c:x val="7.0503420816585116E-2"/>
                  <c:y val="-0.15791624278573216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0477102127190649"/>
                      <c:h val="0.2320687819506000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4.9994146252188426E-2"/>
                  <c:y val="-4.8486715320951501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75031"/>
                        <a:gd name="adj2" fmla="val -33239"/>
                      </a:avLst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3"/>
              <c:layout>
                <c:manualLayout>
                  <c:x val="0.14103854008875269"/>
                  <c:y val="7.0711992346024516E-2"/>
                </c:manualLayout>
              </c:layout>
              <c:spPr>
                <a:xfrm>
                  <a:off x="5635300" y="3491851"/>
                  <a:ext cx="846763" cy="924721"/>
                </a:xfrm>
                <a:solidFill>
                  <a:sysClr val="window" lastClr="FFFFFF"/>
                </a:solidFill>
                <a:ln w="9525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62677"/>
                        <a:gd name="adj2" fmla="val -98832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2660892388451445"/>
                      <c:h val="0.1916655730533683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9.5785854803429951E-2"/>
                  <c:y val="2.319770657611567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2F31079C-8F69-48B1-9BCB-1EBEC0A44416}" type="CATEGORYNAME">
                      <a:rPr lang="es-MX" sz="1400"/>
                      <a:pPr>
                        <a:defRPr sz="14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r>
                      <a:rPr lang="es-MX" sz="1400" baseline="0" dirty="0"/>
                      <a:t>
</a:t>
                    </a:r>
                    <a:fld id="{E134E7D2-FF43-4E16-A1D7-B7E077DB9A6A}" type="PERCENTAGE">
                      <a:rPr lang="es-MX" sz="1400" baseline="0"/>
                      <a:pPr>
                        <a:defRPr sz="14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[PORCENTAJE]</a:t>
                    </a:fld>
                    <a:endParaRPr lang="es-MX" sz="1400" baseline="0" dirty="0"/>
                  </a:p>
                </c:rich>
              </c:tx>
              <c:spPr>
                <a:xfrm>
                  <a:off x="4690498" y="3587389"/>
                  <a:ext cx="592558" cy="1149647"/>
                </a:xfrm>
                <a:solidFill>
                  <a:sysClr val="window" lastClr="FFFFFF"/>
                </a:solidFill>
                <a:ln w="9525" cap="flat" cmpd="sng" algn="ctr">
                  <a:solidFill>
                    <a:prstClr val="white">
                      <a:lumMod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60767"/>
                        <a:gd name="adj2" fmla="val -82391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8.8599874731292036E-2"/>
                      <c:h val="0.2382855821501259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1.927445524634111E-2"/>
                  <c:y val="5.0482191376644663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prstClr val="white">
                      <a:lumMod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5439"/>
                        <a:gd name="adj2" fmla="val -114375"/>
                      </a:avLst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6"/>
              <c:layout>
                <c:manualLayout>
                  <c:x val="-7.5561043973682504E-2"/>
                  <c:y val="8.3021359838264128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prstClr val="white">
                      <a:lumMod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51370"/>
                        <a:gd name="adj2" fmla="val -154719"/>
                      </a:avLst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7"/>
              <c:layout>
                <c:manualLayout>
                  <c:x val="-0.12675778776478491"/>
                  <c:y val="1.4447462954987366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8"/>
              <c:layout>
                <c:manualLayout>
                  <c:x val="-0.1732422271873168"/>
                  <c:y val="1.6482956687678369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9"/>
              <c:layout>
                <c:manualLayout>
                  <c:x val="-0.20833331464320623"/>
                  <c:y val="4.0955172198227141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0"/>
              <c:layout>
                <c:manualLayout>
                  <c:x val="-0.13713110735414635"/>
                  <c:y val="-3.311906210678576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1"/>
              <c:layout>
                <c:manualLayout>
                  <c:x val="-8.611111111111111E-2"/>
                  <c:y val="-0.10185185185185194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2"/>
              <c:layout>
                <c:manualLayout>
                  <c:x val="-5.0700483536016548E-2"/>
                  <c:y val="-0.23102237377505355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9.2741032370953616E-2"/>
                      <c:h val="0.22429899387576552"/>
                    </c:manualLayout>
                  </c15:layout>
                </c:ext>
              </c:extLst>
            </c:dLbl>
            <c:dLbl>
              <c:idx val="13"/>
              <c:layout>
                <c:manualLayout>
                  <c:x val="4.9424471177805462E-2"/>
                  <c:y val="-0.35883425616136427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4"/>
              <c:layout>
                <c:manualLayout>
                  <c:x val="0.12820141318293912"/>
                  <c:y val="-0.13946987374452344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72204"/>
                        <a:gd name="adj2" fmla="val 154206"/>
                      </a:avLst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5"/>
              <c:layout>
                <c:manualLayout>
                  <c:x val="1.7090252231489036E-2"/>
                  <c:y val="-4.6127376384086607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" lastClr="FFFFFF">
                      <a:lumMod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6"/>
              <c:layout>
                <c:manualLayout>
                  <c:x val="-3.498148855050303E-2"/>
                  <c:y val="-0.19585185449260487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prstClr val="white">
                      <a:lumMod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1898"/>
                        <a:gd name="adj2" fmla="val 211754"/>
                      </a:avLst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" lastClr="FFFFFF">
                    <a:lumMod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Hoja8!$B$17:$B$33</c:f>
              <c:strCache>
                <c:ptCount val="17"/>
                <c:pt idx="0">
                  <c:v>Dirección</c:v>
                </c:pt>
                <c:pt idx="1">
                  <c:v>Eq. y mntto. Gestión</c:v>
                </c:pt>
                <c:pt idx="2">
                  <c:v>SA</c:v>
                </c:pt>
                <c:pt idx="3">
                  <c:v>Mntto. Investig.</c:v>
                </c:pt>
                <c:pt idx="4">
                  <c:v>Apoyo a la Investig. (CA)</c:v>
                </c:pt>
                <c:pt idx="5">
                  <c:v>Proy. de congresos y eventos</c:v>
                </c:pt>
                <c:pt idx="6">
                  <c:v>Proy. Apoyo alumnos (monitores)</c:v>
                </c:pt>
                <c:pt idx="7">
                  <c:v>LMA</c:v>
                </c:pt>
                <c:pt idx="8">
                  <c:v>LIC</c:v>
                </c:pt>
                <c:pt idx="9">
                  <c:v>LIB</c:v>
                </c:pt>
                <c:pt idx="10">
                  <c:v>LBM</c:v>
                </c:pt>
                <c:pt idx="11">
                  <c:v>PCNI</c:v>
                </c:pt>
                <c:pt idx="12">
                  <c:v>Proy. Div. de la Coord. de Labs. de Docencia</c:v>
                </c:pt>
                <c:pt idx="13">
                  <c:v>Proy. Div. de Apoyo a Infraestruc. de Lab. de Computo</c:v>
                </c:pt>
                <c:pt idx="14">
                  <c:v>DCN</c:v>
                </c:pt>
                <c:pt idx="15">
                  <c:v>DPT</c:v>
                </c:pt>
                <c:pt idx="16">
                  <c:v>DMAS</c:v>
                </c:pt>
              </c:strCache>
            </c:strRef>
          </c:cat>
          <c:val>
            <c:numRef>
              <c:f>Hoja8!$C$17:$C$33</c:f>
              <c:numCache>
                <c:formatCode>"$"#,##0</c:formatCode>
                <c:ptCount val="17"/>
                <c:pt idx="0">
                  <c:v>300000</c:v>
                </c:pt>
                <c:pt idx="1">
                  <c:v>100000</c:v>
                </c:pt>
                <c:pt idx="2">
                  <c:v>180000</c:v>
                </c:pt>
                <c:pt idx="3">
                  <c:v>133179</c:v>
                </c:pt>
                <c:pt idx="4">
                  <c:v>350000</c:v>
                </c:pt>
                <c:pt idx="5">
                  <c:v>30000</c:v>
                </c:pt>
                <c:pt idx="6">
                  <c:v>162000</c:v>
                </c:pt>
                <c:pt idx="7">
                  <c:v>98541</c:v>
                </c:pt>
                <c:pt idx="8">
                  <c:v>140000</c:v>
                </c:pt>
                <c:pt idx="9">
                  <c:v>169000</c:v>
                </c:pt>
                <c:pt idx="10">
                  <c:v>160000</c:v>
                </c:pt>
                <c:pt idx="11">
                  <c:v>109000</c:v>
                </c:pt>
                <c:pt idx="12">
                  <c:v>380000</c:v>
                </c:pt>
                <c:pt idx="13">
                  <c:v>285000</c:v>
                </c:pt>
                <c:pt idx="14">
                  <c:v>799973</c:v>
                </c:pt>
                <c:pt idx="15">
                  <c:v>972916</c:v>
                </c:pt>
                <c:pt idx="16">
                  <c:v>816759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20579848268246"/>
          <c:y val="0.13437499999999999"/>
          <c:w val="0.76356894869409331"/>
          <c:h val="0.7406249999999999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AEAEA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94949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00DEC9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00B0AC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rgbClr val="FFC1C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rgbClr val="FFA3A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rgbClr val="FF7C8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3.6566445044513597E-2"/>
                  <c:y val="-9.420767716535436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EA9C198F-70B6-4FB2-94A8-A126CCF979E6}" type="CATEGORYNAME">
                      <a:rPr lang="en-US" sz="1600" baseline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n-US" sz="1600" baseline="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n-US" sz="16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t>11.3%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2128934171413012E-3"/>
                  <c:y val="-0.3702581200787401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s-MX" sz="16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t> </a:t>
                    </a:r>
                    <a:fld id="{1A2732B6-BD2C-40AF-9F15-2B1C4B577D71}" type="CATEGORYNAME">
                      <a:rPr lang="es-MX" sz="1600" baseline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s-MX" sz="1600" baseline="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s-MX" sz="16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t>32.3%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562920268972141"/>
                      <c:h val="0.3206719980314960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9639592168458075"/>
                  <c:y val="-3.57099001107724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4880B085-290B-45EA-B74D-9272493C246F}" type="CATEGORYNAME">
                      <a:rPr lang="es-MX" sz="1600" baseline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s-MX" sz="1600" baseline="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s-MX" sz="16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t>3.2%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01502189747895"/>
                      <c:h val="0.2398235728346456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3.7463976945245059E-2"/>
                  <c:y val="-1.984251616413278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endParaRPr lang="es-MX" sz="1600" baseline="0" dirty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fld id="{E2FF1717-4514-4301-9695-844AAACE7FDF}" type="CATEGORYNAME">
                      <a:rPr lang="es-MX" sz="1600" baseline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s-MX" sz="1600" baseline="0" dirty="0" smtClean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s-MX" sz="16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rPr>
                      <a:t>3.2%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490881723358058"/>
                      <c:h val="0.260312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10566762728146013"/>
                  <c:y val="-8.316879921259853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4D8834A1-7A21-4D11-81CD-790F69A6C27B}" type="CATEGORYNAME">
                      <a:rPr lang="en-US" sz="1600" baseline="0" smtClean="0"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n-US" sz="1600" baseline="0" dirty="0" smtClean="0"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n-US" sz="1600" baseline="0" dirty="0" smtClean="0">
                        <a:latin typeface="Arial Narrow" panose="020B0606020202030204" pitchFamily="34" charset="0"/>
                      </a:rPr>
                      <a:t>16.7%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352538065306678"/>
                      <c:h val="0.1660000000000000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2.1133525456292025E-2"/>
                  <c:y val="-0.1318072739390442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5DC8393F-8CB6-44B3-9BDB-580DE9019378}" type="CATEGORYNAME">
                      <a:rPr lang="en-US" sz="1600" baseline="0" smtClean="0"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n-US" sz="1600" baseline="0" dirty="0" smtClean="0"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n-US" sz="1600" baseline="0" dirty="0" smtClean="0">
                        <a:latin typeface="Arial Narrow" panose="020B0606020202030204" pitchFamily="34" charset="0"/>
                      </a:rPr>
                      <a:t>16.7%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0"/>
                  <c:y val="-0.1153305203938115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181D79A5-9FAC-4644-812E-FE3C974D129B}" type="CATEGORYNAME">
                      <a:rPr lang="en-US" sz="1600" baseline="0" smtClean="0">
                        <a:latin typeface="Arial Narrow" panose="020B0606020202030204" pitchFamily="34" charset="0"/>
                      </a:rPr>
                      <a:pPr>
                        <a:defRPr sz="16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anose="020B0606020202030204" pitchFamily="34" charset="0"/>
                        </a:defRPr>
                      </a:pPr>
                      <a:t>[NOMBRE DE CATEGORÍA]</a:t>
                    </a:fld>
                    <a:endParaRPr lang="en-US" sz="1600" baseline="0" dirty="0" smtClean="0">
                      <a:latin typeface="Arial Narrow" panose="020B0606020202030204" pitchFamily="34" charset="0"/>
                    </a:endParaRPr>
                  </a:p>
                  <a:p>
                    <a:pPr>
                      <a:defRPr sz="160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en-US" sz="1600" baseline="0" dirty="0" smtClean="0">
                        <a:latin typeface="Arial Narrow" panose="020B0606020202030204" pitchFamily="34" charset="0"/>
                      </a:rPr>
                      <a:t>16.7%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50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>
                        <a:lumMod val="50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Hoja8!$B$4:$B$10</c:f>
              <c:strCache>
                <c:ptCount val="7"/>
                <c:pt idx="0">
                  <c:v>Mntto. Investigación</c:v>
                </c:pt>
                <c:pt idx="1">
                  <c:v>Apoyo a la Investig. (CA)</c:v>
                </c:pt>
                <c:pt idx="2">
                  <c:v>Proy. Div. de la Coord. de Labs. de Docencia</c:v>
                </c:pt>
                <c:pt idx="3">
                  <c:v>Proy. Div. de Apoyo a Infraestruc. de Lab. de Computo</c:v>
                </c:pt>
                <c:pt idx="4">
                  <c:v>DCN</c:v>
                </c:pt>
                <c:pt idx="5">
                  <c:v>DPT</c:v>
                </c:pt>
                <c:pt idx="6">
                  <c:v>DMAS</c:v>
                </c:pt>
              </c:strCache>
            </c:strRef>
          </c:cat>
          <c:val>
            <c:numRef>
              <c:f>Hoja8!$C$4:$C$10</c:f>
              <c:numCache>
                <c:formatCode>"$"#,##0</c:formatCode>
                <c:ptCount val="7"/>
                <c:pt idx="0">
                  <c:v>87502</c:v>
                </c:pt>
                <c:pt idx="1">
                  <c:v>250000</c:v>
                </c:pt>
                <c:pt idx="2">
                  <c:v>25000</c:v>
                </c:pt>
                <c:pt idx="3">
                  <c:v>25000</c:v>
                </c:pt>
                <c:pt idx="4">
                  <c:v>129166</c:v>
                </c:pt>
                <c:pt idx="5">
                  <c:v>129166</c:v>
                </c:pt>
                <c:pt idx="6">
                  <c:v>129166</c:v>
                </c:pt>
              </c:numCache>
            </c:numRef>
          </c:val>
          <c:extLst/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FE5C8-E803-4069-8EC4-30A0FB44D8CD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39A46-F694-4F2C-BB49-335A0384481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071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Por acuerdo de la DCNI, se destinará no más del 50% a los departamentos y no menos del 25% a las coordinaciones académicas y de laboratorios, dejando un 25% para atender los diversos programas de la División y la Secretaría Académica; en términos de operación, mantenimiento y algunas de las funciones sustantivas de docencia, investigación y preservación y difusión de la cultura.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39A46-F694-4F2C-BB49-335A03844818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780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600" b="1" dirty="0" smtClean="0">
                <a:latin typeface="Arial Narrow" panose="020B0606020202030204" pitchFamily="34" charset="0"/>
              </a:rPr>
              <a:t>*</a:t>
            </a:r>
            <a:r>
              <a:rPr lang="es-ES" sz="1200" dirty="0" smtClean="0">
                <a:latin typeface="Arial Narrow" panose="020B0606020202030204" pitchFamily="34" charset="0"/>
              </a:rPr>
              <a:t> Se apoyara al Doctorado en CBS, compartido con las Unidades de Lerma, Xochimilco e Iztapalapa.		</a:t>
            </a:r>
          </a:p>
          <a:p>
            <a:r>
              <a:rPr lang="es-ES" sz="1600" b="1" dirty="0" smtClean="0">
                <a:latin typeface="Arial Narrow" panose="020B0606020202030204" pitchFamily="34" charset="0"/>
              </a:rPr>
              <a:t>**</a:t>
            </a:r>
            <a:r>
              <a:rPr lang="es-ES" sz="1200" dirty="0" smtClean="0">
                <a:latin typeface="Arial Narrow" panose="020B0606020202030204" pitchFamily="34" charset="0"/>
              </a:rPr>
              <a:t> Se adaptará un área dentro de la Dirección para la Coordinación Divisional de Docencia y Atención a Alumnos (CODDAA) y se habilitara la bodega para el archivo muerto de la División.			</a:t>
            </a:r>
          </a:p>
          <a:p>
            <a:r>
              <a:rPr lang="es-ES" sz="1600" b="1" dirty="0" smtClean="0">
                <a:latin typeface="Arial Narrow" panose="020B0606020202030204" pitchFamily="34" charset="0"/>
              </a:rPr>
              <a:t>***</a:t>
            </a:r>
            <a:r>
              <a:rPr lang="es-ES" sz="1200" dirty="0" smtClean="0">
                <a:latin typeface="Arial Narrow" panose="020B0606020202030204" pitchFamily="34" charset="0"/>
              </a:rPr>
              <a:t> P1. Recurso de apoyo a los Cuerpos Académicos (CA) de la División. P2. Apoyo económico para el Coordinador de los </a:t>
            </a:r>
            <a:r>
              <a:rPr lang="es-ES" sz="1200" dirty="0" err="1" smtClean="0">
                <a:latin typeface="Arial Narrow" panose="020B0606020202030204" pitchFamily="34" charset="0"/>
              </a:rPr>
              <a:t>labs</a:t>
            </a:r>
            <a:r>
              <a:rPr lang="es-ES" sz="1200" dirty="0" smtClean="0">
                <a:latin typeface="Arial Narrow" panose="020B0606020202030204" pitchFamily="34" charset="0"/>
              </a:rPr>
              <a:t>. De docencia de cómputo, ampliación de los </a:t>
            </a:r>
            <a:r>
              <a:rPr lang="es-ES" sz="1200" dirty="0" err="1" smtClean="0">
                <a:latin typeface="Arial Narrow" panose="020B0606020202030204" pitchFamily="34" charset="0"/>
              </a:rPr>
              <a:t>labs</a:t>
            </a:r>
            <a:r>
              <a:rPr lang="es-ES" sz="1200" dirty="0" smtClean="0">
                <a:latin typeface="Arial Narrow" panose="020B0606020202030204" pitchFamily="34" charset="0"/>
              </a:rPr>
              <a:t>. Experimentales de docencia del piso 7, para que opere la Coordinación </a:t>
            </a:r>
            <a:r>
              <a:rPr lang="es-ES" sz="1200" dirty="0" err="1" smtClean="0">
                <a:latin typeface="Arial Narrow" panose="020B0606020202030204" pitchFamily="34" charset="0"/>
              </a:rPr>
              <a:t>Coordinación</a:t>
            </a:r>
            <a:r>
              <a:rPr lang="es-ES" sz="1200" dirty="0" smtClean="0">
                <a:latin typeface="Arial Narrow" panose="020B0606020202030204" pitchFamily="34" charset="0"/>
              </a:rPr>
              <a:t> Divisional de Docencia y Atención a Alumnos (CODDAA), apoyos a todas las solicitudes de profesores, alumnos, etc. que hacen a la Dirección así como para contender ante cualquier imprevisto.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39A46-F694-4F2C-BB49-335A03844818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7296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39A46-F694-4F2C-BB49-335A03844818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4980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39A46-F694-4F2C-BB49-335A03844818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8683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dirty="0" smtClean="0">
                <a:latin typeface="Arial Narrow" panose="020B0606020202030204" pitchFamily="34" charset="0"/>
              </a:rPr>
              <a:t>Notas:</a:t>
            </a:r>
            <a:r>
              <a:rPr lang="es-ES" sz="1200" dirty="0" smtClean="0">
                <a:latin typeface="Arial Narrow" panose="020B0606020202030204" pitchFamily="34" charset="0"/>
              </a:rPr>
              <a:t>			</a:t>
            </a:r>
          </a:p>
          <a:p>
            <a:r>
              <a:rPr lang="es-ES" sz="1600" b="1" dirty="0" smtClean="0">
                <a:latin typeface="Arial Narrow" panose="020B0606020202030204" pitchFamily="34" charset="0"/>
              </a:rPr>
              <a:t>*</a:t>
            </a:r>
            <a:r>
              <a:rPr lang="es-ES" sz="1200" dirty="0" smtClean="0">
                <a:latin typeface="Arial Narrow" panose="020B0606020202030204" pitchFamily="34" charset="0"/>
              </a:rPr>
              <a:t> Se apoyara al Doctorado en CBS, compartido con las Unidades de Lerma, Xochimilco e Iztapalapa.		</a:t>
            </a:r>
          </a:p>
          <a:p>
            <a:r>
              <a:rPr lang="es-ES" sz="1600" b="1" dirty="0" smtClean="0">
                <a:latin typeface="Arial Narrow" panose="020B0606020202030204" pitchFamily="34" charset="0"/>
              </a:rPr>
              <a:t>**</a:t>
            </a:r>
            <a:r>
              <a:rPr lang="es-ES" sz="1200" dirty="0" smtClean="0">
                <a:latin typeface="Arial Narrow" panose="020B0606020202030204" pitchFamily="34" charset="0"/>
              </a:rPr>
              <a:t> Se adaptará un área dentro de la Dirección para la Coordinación Divisional de Docencia y Atención a Alumnos (CODDAA) y se habilitara la bodega para el archivo muerto de la División.			</a:t>
            </a:r>
          </a:p>
          <a:p>
            <a:r>
              <a:rPr lang="es-ES" sz="1600" b="1" dirty="0" smtClean="0">
                <a:latin typeface="Arial Narrow" panose="020B0606020202030204" pitchFamily="34" charset="0"/>
              </a:rPr>
              <a:t>***</a:t>
            </a:r>
            <a:r>
              <a:rPr lang="es-ES" sz="1200" dirty="0" smtClean="0">
                <a:latin typeface="Arial Narrow" panose="020B0606020202030204" pitchFamily="34" charset="0"/>
              </a:rPr>
              <a:t> P1. Recurso de apoyo a los Cuerpos Académicos (CA) de la División. P2. Apoyo económico para el Coordinador de los </a:t>
            </a:r>
            <a:r>
              <a:rPr lang="es-ES" sz="1200" dirty="0" err="1" smtClean="0">
                <a:latin typeface="Arial Narrow" panose="020B0606020202030204" pitchFamily="34" charset="0"/>
              </a:rPr>
              <a:t>labs</a:t>
            </a:r>
            <a:r>
              <a:rPr lang="es-ES" sz="1200" dirty="0" smtClean="0">
                <a:latin typeface="Arial Narrow" panose="020B0606020202030204" pitchFamily="34" charset="0"/>
              </a:rPr>
              <a:t>. De docencia de cómputo, ampliación de los </a:t>
            </a:r>
            <a:r>
              <a:rPr lang="es-ES" sz="1200" dirty="0" err="1" smtClean="0">
                <a:latin typeface="Arial Narrow" panose="020B0606020202030204" pitchFamily="34" charset="0"/>
              </a:rPr>
              <a:t>labs</a:t>
            </a:r>
            <a:r>
              <a:rPr lang="es-ES" sz="1200" dirty="0" smtClean="0">
                <a:latin typeface="Arial Narrow" panose="020B0606020202030204" pitchFamily="34" charset="0"/>
              </a:rPr>
              <a:t>. Experimentales de docencia del piso 7, para que opere la Coordinación Divisional de Docencia y Atención a Alumnos (CODDAA), apoyos a todas las solicitudes de profesores, alumnos, etc. que hacen a la Dirección así como para contender ante cualquier imprevisto.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39A46-F694-4F2C-BB49-335A03844818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3914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654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021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34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681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492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5812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8780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921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355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61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710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49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78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868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020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961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380BB-A6BC-496A-B683-AA5D745B8E8E}" type="datetimeFigureOut">
              <a:rPr lang="es-MX" smtClean="0"/>
              <a:t>05/11/2019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973CF92-C60F-41D4-A722-D92ECCAC4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36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5.xml"/><Relationship Id="rId5" Type="http://schemas.openxmlformats.org/officeDocument/2006/relationships/image" Target="../media/image10.emf"/><Relationship Id="rId4" Type="http://schemas.openxmlformats.org/officeDocument/2006/relationships/package" Target="../embeddings/Hoja_de_c_lculo_de_Microsoft_Excel9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emf"/><Relationship Id="rId5" Type="http://schemas.openxmlformats.org/officeDocument/2006/relationships/package" Target="../embeddings/Hoja_de_c_lculo_de_Microsoft_Excel10.xlsx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binaria_de_Microsoft_Excel2.xlsb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Hoja_de_c_lculo_de_Microsoft_Excel3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png"/><Relationship Id="rId5" Type="http://schemas.openxmlformats.org/officeDocument/2006/relationships/image" Target="../media/image5.emf"/><Relationship Id="rId4" Type="http://schemas.openxmlformats.org/officeDocument/2006/relationships/package" Target="../embeddings/Hoja_de_c_lculo_de_Microsoft_Excel4.xls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.xml"/><Relationship Id="rId7" Type="http://schemas.openxmlformats.org/officeDocument/2006/relationships/chart" Target="../charts/chart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2.xml"/><Relationship Id="rId5" Type="http://schemas.openxmlformats.org/officeDocument/2006/relationships/image" Target="../media/image6.emf"/><Relationship Id="rId4" Type="http://schemas.openxmlformats.org/officeDocument/2006/relationships/package" Target="../embeddings/Hoja_de_c_lculo_de_Microsoft_Excel5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Hoja_de_c_lculo_binaria_de_Microsoft_Excel7.xlsb"/><Relationship Id="rId5" Type="http://schemas.openxmlformats.org/officeDocument/2006/relationships/image" Target="../media/image7.emf"/><Relationship Id="rId4" Type="http://schemas.openxmlformats.org/officeDocument/2006/relationships/package" Target="../embeddings/Hoja_de_c_lculo_binaria_de_Microsoft_Excel6.xlsb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png"/><Relationship Id="rId5" Type="http://schemas.openxmlformats.org/officeDocument/2006/relationships/image" Target="../media/image9.emf"/><Relationship Id="rId4" Type="http://schemas.openxmlformats.org/officeDocument/2006/relationships/package" Target="../embeddings/Hoja_de_c_lculo_de_Microsoft_Excel8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95942" y="2124444"/>
            <a:ext cx="8951915" cy="1646302"/>
          </a:xfrm>
        </p:spPr>
        <p:txBody>
          <a:bodyPr/>
          <a:lstStyle/>
          <a:p>
            <a:r>
              <a:rPr lang="es-MX" sz="4000" b="1" dirty="0" smtClean="0">
                <a:solidFill>
                  <a:schemeClr val="accent1">
                    <a:lumMod val="50000"/>
                  </a:schemeClr>
                </a:solidFill>
              </a:rPr>
              <a:t>ANTEPROYECTO DE PRESUPUESTO </a:t>
            </a:r>
            <a:br>
              <a:rPr lang="es-MX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4000" b="1" dirty="0" smtClean="0">
                <a:solidFill>
                  <a:schemeClr val="accent1">
                    <a:lumMod val="50000"/>
                  </a:schemeClr>
                </a:solidFill>
              </a:rPr>
              <a:t>2020</a:t>
            </a:r>
            <a:endParaRPr lang="es-MX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05652" y="4050833"/>
            <a:ext cx="7766936" cy="148545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SzPct val="25000"/>
            </a:pP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Trebuchet MS"/>
                <a:cs typeface="Trebuchet MS"/>
                <a:sym typeface="Trebuchet MS"/>
              </a:rPr>
              <a:t>División de Ciencias Naturales e Ingeniería</a:t>
            </a:r>
          </a:p>
          <a:p>
            <a:pPr lvl="0">
              <a:buSzPct val="25000"/>
            </a:pPr>
            <a:r>
              <a:rPr lang="es-MX" sz="2000" b="1" dirty="0" smtClean="0">
                <a:solidFill>
                  <a:srgbClr val="149F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rebuchet MS"/>
              </a:rPr>
              <a:t>Dr. A. Mauricio Sales Cruz</a:t>
            </a:r>
          </a:p>
          <a:p>
            <a:pPr lvl="0">
              <a:buSzPct val="25000"/>
            </a:pPr>
            <a:r>
              <a:rPr lang="es-MX" sz="1400" b="1" dirty="0" smtClean="0">
                <a:solidFill>
                  <a:srgbClr val="149F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rebuchet MS"/>
              </a:rPr>
              <a:t>Noviembre </a:t>
            </a:r>
            <a:r>
              <a:rPr lang="es-MX" sz="1400" b="1" dirty="0">
                <a:solidFill>
                  <a:srgbClr val="149F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rebuchet MS"/>
              </a:rPr>
              <a:t>5</a:t>
            </a:r>
            <a:r>
              <a:rPr lang="es-MX" sz="1400" b="1" dirty="0" smtClean="0">
                <a:solidFill>
                  <a:srgbClr val="149FC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rebuchet MS"/>
              </a:rPr>
              <a:t>, 2019</a:t>
            </a:r>
            <a:endParaRPr lang="es-MX" sz="1400" b="1" dirty="0">
              <a:solidFill>
                <a:srgbClr val="149FCA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rebuchet M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2" y="115930"/>
            <a:ext cx="3410000" cy="89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58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67"/>
          <p:cNvSpPr txBox="1"/>
          <p:nvPr/>
        </p:nvSpPr>
        <p:spPr>
          <a:xfrm>
            <a:off x="0" y="1096361"/>
            <a:ext cx="11747242" cy="46166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</a:t>
            </a:r>
            <a:r>
              <a:rPr lang="es-MX" sz="24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istribución de Prioridad 2 del presupuesto en la DCNI</a:t>
            </a:r>
            <a:endParaRPr lang="es-MX" sz="24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744212"/>
              </p:ext>
            </p:extLst>
          </p:nvPr>
        </p:nvGraphicFramePr>
        <p:xfrm>
          <a:off x="8170391" y="2431816"/>
          <a:ext cx="2933700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4" name="Hoja de cálculo" r:id="rId4" imgW="2933644" imgH="3143340" progId="Excel.Sheet.12">
                  <p:embed/>
                </p:oleObj>
              </mc:Choice>
              <mc:Fallback>
                <p:oleObj name="Hoja de cálculo" r:id="rId4" imgW="2933644" imgH="31433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70391" y="2431816"/>
                        <a:ext cx="2933700" cy="314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59587"/>
              </p:ext>
            </p:extLst>
          </p:nvPr>
        </p:nvGraphicFramePr>
        <p:xfrm>
          <a:off x="590996" y="2109967"/>
          <a:ext cx="661035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239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67"/>
          <p:cNvSpPr txBox="1"/>
          <p:nvPr/>
        </p:nvSpPr>
        <p:spPr>
          <a:xfrm>
            <a:off x="-119406" y="257473"/>
            <a:ext cx="12311406" cy="46166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Presupuesto por Programas Divisionales</a:t>
            </a:r>
            <a:endParaRPr lang="es-MX" sz="2400" b="1" i="0" u="none" strike="noStrike" cap="none" dirty="0">
              <a:solidFill>
                <a:schemeClr val="accent1">
                  <a:lumMod val="50000"/>
                </a:schemeClr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86586"/>
              </p:ext>
            </p:extLst>
          </p:nvPr>
        </p:nvGraphicFramePr>
        <p:xfrm>
          <a:off x="2187620" y="910727"/>
          <a:ext cx="7296014" cy="5649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" name="Hoja de cálculo" r:id="rId5" imgW="7257932" imgH="8305740" progId="Excel.Sheet.12">
                  <p:embed/>
                </p:oleObj>
              </mc:Choice>
              <mc:Fallback>
                <p:oleObj name="Hoja de cálculo" r:id="rId5" imgW="7257932" imgH="83057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87620" y="910727"/>
                        <a:ext cx="7296014" cy="5649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845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85108" y="1750423"/>
            <a:ext cx="808590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conformidad con el artículo 52 fracción XV del Reglamento Orgánico (RO) y con el Reglamento de Presupuesto, se presenta ante el Consejo Divisional de Ciencias Naturales e Ingeniería de la Unidad Cuajimalpa el anteproyecto de presupuesto de la División de Ciencias Naturales e Ingeniería (DCNI) para el año 2020.</a:t>
            </a:r>
            <a:endParaRPr lang="es-MX" sz="28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7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0" y="1192141"/>
            <a:ext cx="12064482" cy="9361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Presupuesto de Ingresos y Egresos 2020</a:t>
            </a:r>
          </a:p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Universidad Autónoma Metropolitana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659470"/>
              </p:ext>
            </p:extLst>
          </p:nvPr>
        </p:nvGraphicFramePr>
        <p:xfrm>
          <a:off x="1219199" y="2596696"/>
          <a:ext cx="9624636" cy="2820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" name="Hoja de cálculo" r:id="rId3" imgW="7458100" imgH="2009880" progId="Excel.Sheet.12">
                  <p:embed/>
                </p:oleObj>
              </mc:Choice>
              <mc:Fallback>
                <p:oleObj name="Hoja de cálculo" r:id="rId3" imgW="7458100" imgH="20098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9199" y="2596696"/>
                        <a:ext cx="9624636" cy="2820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0" y="1032165"/>
            <a:ext cx="11989837" cy="55403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Techos financieros 2020 por Unidad Académica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14" name="Obje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542795"/>
              </p:ext>
            </p:extLst>
          </p:nvPr>
        </p:nvGraphicFramePr>
        <p:xfrm>
          <a:off x="1310692" y="2189204"/>
          <a:ext cx="9237824" cy="3568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8" name="Hoja de cálculo binaria" r:id="rId3" imgW="5819744" imgH="2248020" progId="Excel.SheetBinaryMacroEnabled.12">
                  <p:embed/>
                </p:oleObj>
              </mc:Choice>
              <mc:Fallback>
                <p:oleObj name="Hoja de cálculo binaria" r:id="rId3" imgW="5819744" imgH="2248020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0692" y="2189204"/>
                        <a:ext cx="9237824" cy="3568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0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0" y="1055457"/>
            <a:ext cx="11952514" cy="5358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Techos financieros 2020 Unidad Cuajimalpa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858033"/>
              </p:ext>
            </p:extLst>
          </p:nvPr>
        </p:nvGraphicFramePr>
        <p:xfrm>
          <a:off x="1429792" y="1878603"/>
          <a:ext cx="9092930" cy="3671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9" name="Hoja de cálculo" r:id="rId4" imgW="6038822" imgH="2438370" progId="Excel.Sheet.12">
                  <p:embed/>
                </p:oleObj>
              </mc:Choice>
              <mc:Fallback>
                <p:oleObj name="Hoja de cálculo" r:id="rId4" imgW="6038822" imgH="24383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29792" y="1878603"/>
                        <a:ext cx="9092930" cy="36715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726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485289" y="672507"/>
            <a:ext cx="8477420" cy="9361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Techos presupuestales de la División de Ciencias Naturales e Ingeniería de 2017 a 2020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0235827"/>
              </p:ext>
            </p:extLst>
          </p:nvPr>
        </p:nvGraphicFramePr>
        <p:xfrm>
          <a:off x="1649446" y="1292870"/>
          <a:ext cx="7834796" cy="498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660945"/>
              </p:ext>
            </p:extLst>
          </p:nvPr>
        </p:nvGraphicFramePr>
        <p:xfrm>
          <a:off x="2189791" y="6273800"/>
          <a:ext cx="6735763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2" name="Hoja de cálculo" r:id="rId4" imgW="3648145" imgH="171450" progId="Excel.Sheet.12">
                  <p:embed/>
                </p:oleObj>
              </mc:Choice>
              <mc:Fallback>
                <p:oleObj name="Hoja de cálculo" r:id="rId4" imgW="3648145" imgH="1714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89791" y="6273800"/>
                        <a:ext cx="6735763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08" y="160196"/>
            <a:ext cx="1952083" cy="5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7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6658061"/>
              </p:ext>
            </p:extLst>
          </p:nvPr>
        </p:nvGraphicFramePr>
        <p:xfrm>
          <a:off x="3010153" y="1525650"/>
          <a:ext cx="4981244" cy="1866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" name="Hoja de cálculo" r:id="rId4" imgW="5515034" imgH="2066850" progId="Excel.Sheet.12">
                  <p:embed/>
                </p:oleObj>
              </mc:Choice>
              <mc:Fallback>
                <p:oleObj name="Hoja de cálculo" r:id="rId4" imgW="5515034" imgH="20668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0153" y="1525650"/>
                        <a:ext cx="4981244" cy="1866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793861" y="949586"/>
            <a:ext cx="9413829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Distribución del Presupuesto de la DCNI por Área de Atención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7174538"/>
              </p:ext>
            </p:extLst>
          </p:nvPr>
        </p:nvGraphicFramePr>
        <p:xfrm>
          <a:off x="1414405" y="3880577"/>
          <a:ext cx="4286816" cy="2977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816453"/>
              </p:ext>
            </p:extLst>
          </p:nvPr>
        </p:nvGraphicFramePr>
        <p:xfrm>
          <a:off x="6710085" y="3913272"/>
          <a:ext cx="4093028" cy="3023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1389284" y="3526149"/>
            <a:ext cx="9413829" cy="442456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8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Prioridad 1                                                                Prioridad 2</a:t>
            </a:r>
            <a:endParaRPr lang="es-MX" sz="18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9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67"/>
          <p:cNvSpPr txBox="1"/>
          <p:nvPr/>
        </p:nvSpPr>
        <p:spPr>
          <a:xfrm>
            <a:off x="-194051" y="195408"/>
            <a:ext cx="12311406" cy="46166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24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Histórico de la distribución de presupuestos iniciales 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2017-2020 por </a:t>
            </a:r>
            <a:r>
              <a:rPr lang="es-MX" sz="2400" b="1" dirty="0" smtClean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proyectos</a:t>
            </a:r>
            <a:endParaRPr lang="es-MX" sz="24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623161"/>
              </p:ext>
            </p:extLst>
          </p:nvPr>
        </p:nvGraphicFramePr>
        <p:xfrm>
          <a:off x="1501879" y="821774"/>
          <a:ext cx="5570117" cy="5854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3" name="Hoja de cálculo binaria" r:id="rId4" imgW="8391410" imgH="8820090" progId="Excel.SheetBinaryMacroEnabled.12">
                  <p:embed/>
                </p:oleObj>
              </mc:Choice>
              <mc:Fallback>
                <p:oleObj name="Hoja de cálculo binaria" r:id="rId4" imgW="8391410" imgH="8820090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1879" y="821774"/>
                        <a:ext cx="5570117" cy="5854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7208491"/>
              </p:ext>
            </p:extLst>
          </p:nvPr>
        </p:nvGraphicFramePr>
        <p:xfrm>
          <a:off x="7615206" y="821774"/>
          <a:ext cx="2483994" cy="5854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4" name="Hoja de cálculo binaria" r:id="rId6" imgW="3743232" imgH="8820090" progId="Excel.SheetBinaryMacroEnabled.12">
                  <p:embed/>
                </p:oleObj>
              </mc:Choice>
              <mc:Fallback>
                <p:oleObj name="Hoja de cálculo binaria" r:id="rId6" imgW="3743232" imgH="8820090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15206" y="821774"/>
                        <a:ext cx="2483994" cy="5854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6719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67"/>
          <p:cNvSpPr txBox="1"/>
          <p:nvPr/>
        </p:nvSpPr>
        <p:spPr>
          <a:xfrm>
            <a:off x="0" y="933707"/>
            <a:ext cx="11747242" cy="46166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</a:t>
            </a:r>
            <a:r>
              <a:rPr lang="es-MX" sz="24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istribución de Prioridad 1 del presupuesto en la DCNI</a:t>
            </a:r>
            <a:endParaRPr lang="es-MX" sz="24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3" name="Obje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688861"/>
              </p:ext>
            </p:extLst>
          </p:nvPr>
        </p:nvGraphicFramePr>
        <p:xfrm>
          <a:off x="8686800" y="1454537"/>
          <a:ext cx="2514599" cy="521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3" name="Hoja de cálculo" r:id="rId4" imgW="2933644" imgH="6534270" progId="Excel.Sheet.12">
                  <p:embed/>
                </p:oleObj>
              </mc:Choice>
              <mc:Fallback>
                <p:oleObj name="Hoja de cálculo" r:id="rId4" imgW="2933644" imgH="65342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86800" y="1454537"/>
                        <a:ext cx="2514599" cy="5211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5" y="255889"/>
            <a:ext cx="1952083" cy="512311"/>
          </a:xfrm>
          <a:prstGeom prst="rect">
            <a:avLst/>
          </a:prstGeom>
        </p:spPr>
      </p:pic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985033"/>
              </p:ext>
            </p:extLst>
          </p:nvPr>
        </p:nvGraphicFramePr>
        <p:xfrm>
          <a:off x="1272636" y="1647737"/>
          <a:ext cx="6688023" cy="482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676972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alizado 1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FF6600"/>
    </a:accent1>
    <a:accent2>
      <a:srgbClr val="FF9933"/>
    </a:accent2>
    <a:accent3>
      <a:srgbClr val="E45A0D"/>
    </a:accent3>
    <a:accent4>
      <a:srgbClr val="FFB265"/>
    </a:accent4>
    <a:accent5>
      <a:srgbClr val="FF6600"/>
    </a:accent5>
    <a:accent6>
      <a:srgbClr val="FFA63B"/>
    </a:accent6>
    <a:hlink>
      <a:srgbClr val="E64D00"/>
    </a:hlink>
    <a:folHlink>
      <a:srgbClr val="FF860D"/>
    </a:folHlink>
  </a:clrScheme>
  <a:fontScheme name="Faceta">
    <a:majorFont>
      <a:latin typeface="Trebuchet MS" panose="020B0603020202020204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 panose="020B0603020202020204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Faceta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2991</TotalTime>
  <Words>284</Words>
  <Application>Microsoft Office PowerPoint</Application>
  <PresentationFormat>Panorámica</PresentationFormat>
  <Paragraphs>53</Paragraphs>
  <Slides>11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22" baseType="lpstr">
      <vt:lpstr>Arial</vt:lpstr>
      <vt:lpstr>Arial Narrow</vt:lpstr>
      <vt:lpstr>Calibri</vt:lpstr>
      <vt:lpstr>Century Gothic</vt:lpstr>
      <vt:lpstr>Tahoma</vt:lpstr>
      <vt:lpstr>Trebuchet MS</vt:lpstr>
      <vt:lpstr>Wingdings 3</vt:lpstr>
      <vt:lpstr>Faceta</vt:lpstr>
      <vt:lpstr>Hoja de cálculo</vt:lpstr>
      <vt:lpstr>Hoja de cálculo binaria</vt:lpstr>
      <vt:lpstr>Hoja de cálculo de Microsoft Excel</vt:lpstr>
      <vt:lpstr>ANTEPROYECTO DE PRESUPUESTO  2020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DCNI-SP02</cp:lastModifiedBy>
  <cp:revision>156</cp:revision>
  <cp:lastPrinted>2017-11-13T17:16:11Z</cp:lastPrinted>
  <dcterms:created xsi:type="dcterms:W3CDTF">2017-11-13T04:37:57Z</dcterms:created>
  <dcterms:modified xsi:type="dcterms:W3CDTF">2019-11-06T00:24:39Z</dcterms:modified>
</cp:coreProperties>
</file>