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68" r:id="rId6"/>
    <p:sldId id="263" r:id="rId7"/>
    <p:sldId id="259" r:id="rId8"/>
    <p:sldId id="261" r:id="rId9"/>
    <p:sldId id="264" r:id="rId10"/>
    <p:sldId id="262" r:id="rId11"/>
    <p:sldId id="265" r:id="rId12"/>
    <p:sldId id="266" r:id="rId13"/>
    <p:sldId id="267" r:id="rId14"/>
  </p:sldIdLst>
  <p:sldSz cx="12192000" cy="6858000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2" autoAdjust="0"/>
    <p:restoredTop sz="94660"/>
  </p:normalViewPr>
  <p:slideViewPr>
    <p:cSldViewPr snapToGrid="0">
      <p:cViewPr varScale="1">
        <p:scale>
          <a:sx n="113" d="100"/>
          <a:sy n="113" d="100"/>
        </p:scale>
        <p:origin x="-426" y="3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editar el estilo de subtítulo del patrón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C2B83-B6B6-4A9C-AC3A-21B2F0C978E1}" type="datetimeFigureOut">
              <a:rPr lang="es-MX" smtClean="0"/>
              <a:pPr/>
              <a:t>25/10/2019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6A329-09BD-48BD-838D-919AF9C2983E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xmlns="" val="19355886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C2B83-B6B6-4A9C-AC3A-21B2F0C978E1}" type="datetimeFigureOut">
              <a:rPr lang="es-MX" smtClean="0"/>
              <a:pPr/>
              <a:t>25/10/2019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6A329-09BD-48BD-838D-919AF9C2983E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xmlns="" val="18848331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C2B83-B6B6-4A9C-AC3A-21B2F0C978E1}" type="datetimeFigureOut">
              <a:rPr lang="es-MX" smtClean="0"/>
              <a:pPr/>
              <a:t>25/10/2019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6A329-09BD-48BD-838D-919AF9C2983E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xmlns="" val="14734206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C2B83-B6B6-4A9C-AC3A-21B2F0C978E1}" type="datetimeFigureOut">
              <a:rPr lang="es-MX" smtClean="0"/>
              <a:pPr/>
              <a:t>25/10/2019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6A329-09BD-48BD-838D-919AF9C2983E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xmlns="" val="17129170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C2B83-B6B6-4A9C-AC3A-21B2F0C978E1}" type="datetimeFigureOut">
              <a:rPr lang="es-MX" smtClean="0"/>
              <a:pPr/>
              <a:t>25/10/2019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6A329-09BD-48BD-838D-919AF9C2983E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xmlns="" val="27865052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C2B83-B6B6-4A9C-AC3A-21B2F0C978E1}" type="datetimeFigureOut">
              <a:rPr lang="es-MX" smtClean="0"/>
              <a:pPr/>
              <a:t>25/10/2019</a:t>
            </a:fld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6A329-09BD-48BD-838D-919AF9C2983E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xmlns="" val="6000139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C2B83-B6B6-4A9C-AC3A-21B2F0C978E1}" type="datetimeFigureOut">
              <a:rPr lang="es-MX" smtClean="0"/>
              <a:pPr/>
              <a:t>25/10/2019</a:t>
            </a:fld>
            <a:endParaRPr lang="es-MX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6A329-09BD-48BD-838D-919AF9C2983E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xmlns="" val="17424892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C2B83-B6B6-4A9C-AC3A-21B2F0C978E1}" type="datetimeFigureOut">
              <a:rPr lang="es-MX" smtClean="0"/>
              <a:pPr/>
              <a:t>25/10/2019</a:t>
            </a:fld>
            <a:endParaRPr lang="es-MX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6A329-09BD-48BD-838D-919AF9C2983E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xmlns="" val="18137529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C2B83-B6B6-4A9C-AC3A-21B2F0C978E1}" type="datetimeFigureOut">
              <a:rPr lang="es-MX" smtClean="0"/>
              <a:pPr/>
              <a:t>25/10/2019</a:t>
            </a:fld>
            <a:endParaRPr lang="es-MX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6A329-09BD-48BD-838D-919AF9C2983E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xmlns="" val="2008484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C2B83-B6B6-4A9C-AC3A-21B2F0C978E1}" type="datetimeFigureOut">
              <a:rPr lang="es-MX" smtClean="0"/>
              <a:pPr/>
              <a:t>25/10/2019</a:t>
            </a:fld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6A329-09BD-48BD-838D-919AF9C2983E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xmlns="" val="40188480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C2B83-B6B6-4A9C-AC3A-21B2F0C978E1}" type="datetimeFigureOut">
              <a:rPr lang="es-MX" smtClean="0"/>
              <a:pPr/>
              <a:t>25/10/2019</a:t>
            </a:fld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6A329-09BD-48BD-838D-919AF9C2983E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xmlns="" val="33369689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50000"/>
              </a:schemeClr>
            </a:gs>
            <a:gs pos="56000">
              <a:schemeClr val="tx1"/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5C2B83-B6B6-4A9C-AC3A-21B2F0C978E1}" type="datetimeFigureOut">
              <a:rPr lang="es-MX" smtClean="0"/>
              <a:pPr/>
              <a:t>25/10/2019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46A329-09BD-48BD-838D-919AF9C2983E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xmlns="" val="1685277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MX" dirty="0" smtClean="0">
                <a:solidFill>
                  <a:srgbClr val="FFC000"/>
                </a:solidFill>
                <a:latin typeface="Arial Black" panose="020B0A04020102020204" pitchFamily="34" charset="0"/>
              </a:rPr>
              <a:t>Presupuesto 2020</a:t>
            </a:r>
            <a:endParaRPr lang="es-MX" dirty="0">
              <a:solidFill>
                <a:srgbClr val="FFC000"/>
              </a:solidFill>
              <a:latin typeface="Arial Black" panose="020B0A04020102020204" pitchFamily="34" charset="0"/>
            </a:endParaRP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427037"/>
          </a:xfrm>
        </p:spPr>
        <p:txBody>
          <a:bodyPr>
            <a:normAutofit/>
          </a:bodyPr>
          <a:lstStyle/>
          <a:p>
            <a:r>
              <a:rPr lang="es-MX" sz="20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Dirección de la División de Ciencias de la Comunicación y Diseño</a:t>
            </a:r>
            <a:endParaRPr lang="es-MX" sz="2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45198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8808720" cy="1325563"/>
          </a:xfrm>
        </p:spPr>
        <p:txBody>
          <a:bodyPr>
            <a:normAutofit/>
          </a:bodyPr>
          <a:lstStyle/>
          <a:p>
            <a:r>
              <a:rPr lang="es-MX" sz="4000" dirty="0" smtClean="0">
                <a:solidFill>
                  <a:srgbClr val="FFC000"/>
                </a:solidFill>
                <a:latin typeface="Arial Black" panose="020B0A04020102020204" pitchFamily="34" charset="0"/>
              </a:rPr>
              <a:t>Divulgación (652,000)</a:t>
            </a:r>
            <a:endParaRPr lang="es-MX" sz="4000" dirty="0">
              <a:solidFill>
                <a:srgbClr val="FFC000"/>
              </a:solidFill>
              <a:latin typeface="Arial Black" panose="020B0A04020102020204" pitchFamily="34" charset="0"/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38200" y="1825624"/>
            <a:ext cx="4815840" cy="4697095"/>
          </a:xfrm>
        </p:spPr>
        <p:txBody>
          <a:bodyPr>
            <a:normAutofit/>
          </a:bodyPr>
          <a:lstStyle/>
          <a:p>
            <a:endParaRPr lang="es-MX" sz="24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MX" sz="2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Publicaciones (11 libros)</a:t>
            </a:r>
          </a:p>
          <a:p>
            <a:endParaRPr lang="es-MX" sz="24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MX" sz="2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MX" sz="2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Creatividad Computacional</a:t>
            </a:r>
          </a:p>
          <a:p>
            <a:endParaRPr lang="es-MX" sz="24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MX" sz="2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MX" sz="2400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Cineminutos</a:t>
            </a:r>
            <a:endParaRPr lang="es-MX" sz="24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MX" sz="2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Marcador de contenido 2"/>
          <p:cNvSpPr txBox="1">
            <a:spLocks/>
          </p:cNvSpPr>
          <p:nvPr/>
        </p:nvSpPr>
        <p:spPr>
          <a:xfrm>
            <a:off x="5791200" y="1825623"/>
            <a:ext cx="1828800" cy="469709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s-MX" sz="24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MX" sz="2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$562,000</a:t>
            </a:r>
          </a:p>
          <a:p>
            <a:endParaRPr lang="es-MX" sz="2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MX" sz="24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MX" sz="2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$50,000</a:t>
            </a:r>
          </a:p>
          <a:p>
            <a:endParaRPr lang="es-MX" sz="2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MX" sz="24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MX" sz="2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$40,000</a:t>
            </a:r>
          </a:p>
        </p:txBody>
      </p:sp>
    </p:spTree>
    <p:extLst>
      <p:ext uri="{BB962C8B-B14F-4D97-AF65-F5344CB8AC3E}">
        <p14:creationId xmlns:p14="http://schemas.microsoft.com/office/powerpoint/2010/main" xmlns="" val="1788495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8808720" cy="1325563"/>
          </a:xfrm>
        </p:spPr>
        <p:txBody>
          <a:bodyPr>
            <a:normAutofit/>
          </a:bodyPr>
          <a:lstStyle/>
          <a:p>
            <a:r>
              <a:rPr lang="es-MX" sz="4000" dirty="0" smtClean="0">
                <a:solidFill>
                  <a:srgbClr val="FFC000"/>
                </a:solidFill>
                <a:latin typeface="Arial Black" panose="020B0A04020102020204" pitchFamily="34" charset="0"/>
              </a:rPr>
              <a:t>Vinculación (200,000)</a:t>
            </a:r>
            <a:endParaRPr lang="es-MX" sz="4000" dirty="0">
              <a:solidFill>
                <a:srgbClr val="FFC000"/>
              </a:solidFill>
              <a:latin typeface="Arial Black" panose="020B0A04020102020204" pitchFamily="34" charset="0"/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38200" y="1825624"/>
            <a:ext cx="4815840" cy="4697095"/>
          </a:xfrm>
        </p:spPr>
        <p:txBody>
          <a:bodyPr>
            <a:normAutofit/>
          </a:bodyPr>
          <a:lstStyle/>
          <a:p>
            <a:endParaRPr lang="es-MX" sz="24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MX" sz="2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Diplomados</a:t>
            </a:r>
          </a:p>
          <a:p>
            <a:endParaRPr lang="es-MX" sz="2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Marcador de contenido 2"/>
          <p:cNvSpPr txBox="1">
            <a:spLocks/>
          </p:cNvSpPr>
          <p:nvPr/>
        </p:nvSpPr>
        <p:spPr>
          <a:xfrm>
            <a:off x="5791200" y="1825623"/>
            <a:ext cx="1828800" cy="469709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s-MX" sz="24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MX" sz="2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$200,000</a:t>
            </a:r>
          </a:p>
        </p:txBody>
      </p:sp>
    </p:spTree>
    <p:extLst>
      <p:ext uri="{BB962C8B-B14F-4D97-AF65-F5344CB8AC3E}">
        <p14:creationId xmlns:p14="http://schemas.microsoft.com/office/powerpoint/2010/main" xmlns="" val="2495679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8808720" cy="1325563"/>
          </a:xfrm>
        </p:spPr>
        <p:txBody>
          <a:bodyPr>
            <a:normAutofit/>
          </a:bodyPr>
          <a:lstStyle/>
          <a:p>
            <a:r>
              <a:rPr lang="es-MX" sz="4000" dirty="0" smtClean="0">
                <a:solidFill>
                  <a:srgbClr val="FFC000"/>
                </a:solidFill>
                <a:latin typeface="Arial Black" panose="020B0A04020102020204" pitchFamily="34" charset="0"/>
              </a:rPr>
              <a:t>Gestión (529,000+395,500)</a:t>
            </a:r>
            <a:endParaRPr lang="es-MX" sz="4000" dirty="0">
              <a:solidFill>
                <a:srgbClr val="FFC000"/>
              </a:solidFill>
              <a:latin typeface="Arial Black" panose="020B0A04020102020204" pitchFamily="34" charset="0"/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38200" y="1825624"/>
            <a:ext cx="4815840" cy="4697095"/>
          </a:xfrm>
        </p:spPr>
        <p:txBody>
          <a:bodyPr>
            <a:normAutofit/>
          </a:bodyPr>
          <a:lstStyle/>
          <a:p>
            <a:endParaRPr lang="es-MX" sz="24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MX" sz="2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Estadística, difusión de eventos, papelería, horas extra, apoyo a eventos, material didáctico, mantenimiento equipo de oficina, mantenimiento servidores, apoyo en movilidad de personal académico y alumnos (no programado), operación de consejo divisional, ceremonia fin de PT, servicio postal</a:t>
            </a:r>
          </a:p>
          <a:p>
            <a:endParaRPr lang="es-MX" sz="2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Marcador de contenido 2"/>
          <p:cNvSpPr txBox="1">
            <a:spLocks/>
          </p:cNvSpPr>
          <p:nvPr/>
        </p:nvSpPr>
        <p:spPr>
          <a:xfrm>
            <a:off x="5791200" y="1825623"/>
            <a:ext cx="1828800" cy="469709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s-MX" sz="24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MX" sz="2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$529,000</a:t>
            </a:r>
          </a:p>
        </p:txBody>
      </p:sp>
      <p:sp>
        <p:nvSpPr>
          <p:cNvPr id="5" name="Marcador de contenido 2"/>
          <p:cNvSpPr txBox="1">
            <a:spLocks/>
          </p:cNvSpPr>
          <p:nvPr/>
        </p:nvSpPr>
        <p:spPr>
          <a:xfrm>
            <a:off x="8518356" y="1833645"/>
            <a:ext cx="1828800" cy="469709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s-MX" sz="24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MX" sz="2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$395,500</a:t>
            </a:r>
          </a:p>
        </p:txBody>
      </p:sp>
    </p:spTree>
    <p:extLst>
      <p:ext uri="{BB962C8B-B14F-4D97-AF65-F5344CB8AC3E}">
        <p14:creationId xmlns:p14="http://schemas.microsoft.com/office/powerpoint/2010/main" xmlns="" val="2450164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8808720" cy="1325563"/>
          </a:xfrm>
        </p:spPr>
        <p:txBody>
          <a:bodyPr>
            <a:normAutofit/>
          </a:bodyPr>
          <a:lstStyle/>
          <a:p>
            <a:r>
              <a:rPr lang="es-MX" sz="4000" dirty="0" smtClean="0">
                <a:solidFill>
                  <a:srgbClr val="FFC000"/>
                </a:solidFill>
                <a:latin typeface="Arial Black" panose="020B0A04020102020204" pitchFamily="34" charset="0"/>
              </a:rPr>
              <a:t>Resumen</a:t>
            </a:r>
            <a:endParaRPr lang="es-MX" sz="4000" dirty="0">
              <a:solidFill>
                <a:srgbClr val="FFC000"/>
              </a:solidFill>
              <a:latin typeface="Arial Black" panose="020B0A04020102020204" pitchFamily="34" charset="0"/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38200" y="1292224"/>
            <a:ext cx="4815840" cy="4697095"/>
          </a:xfrm>
        </p:spPr>
        <p:txBody>
          <a:bodyPr>
            <a:normAutofit/>
          </a:bodyPr>
          <a:lstStyle/>
          <a:p>
            <a:endParaRPr lang="es-MX" sz="24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MX" sz="2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Investigación</a:t>
            </a:r>
          </a:p>
          <a:p>
            <a:endParaRPr lang="es-MX" sz="2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MX" sz="2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Docencia</a:t>
            </a:r>
          </a:p>
          <a:p>
            <a:endParaRPr lang="es-MX" sz="24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MX" sz="2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Divulgación</a:t>
            </a:r>
          </a:p>
          <a:p>
            <a:endParaRPr lang="es-MX" sz="2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MX" sz="2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Vinculación</a:t>
            </a:r>
          </a:p>
          <a:p>
            <a:endParaRPr lang="es-MX" sz="24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MX" sz="2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Gestión</a:t>
            </a:r>
            <a:endParaRPr lang="es-MX" sz="2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MX" sz="24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MX" sz="2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Marcador de contenido 2"/>
          <p:cNvSpPr txBox="1">
            <a:spLocks/>
          </p:cNvSpPr>
          <p:nvPr/>
        </p:nvSpPr>
        <p:spPr>
          <a:xfrm>
            <a:off x="5791200" y="1292223"/>
            <a:ext cx="2270760" cy="469709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s-MX" sz="24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MX" sz="2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$2,360,000</a:t>
            </a:r>
          </a:p>
          <a:p>
            <a:endParaRPr lang="es-MX" sz="2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MX" sz="2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1,445,000</a:t>
            </a:r>
          </a:p>
          <a:p>
            <a:endParaRPr lang="es-MX" sz="2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MX" sz="2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652,000</a:t>
            </a:r>
          </a:p>
          <a:p>
            <a:endParaRPr lang="es-MX" sz="2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MX" sz="2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200,000</a:t>
            </a:r>
          </a:p>
          <a:p>
            <a:endParaRPr lang="es-MX" sz="2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MX" sz="2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529,000</a:t>
            </a:r>
            <a:endParaRPr lang="es-MX" sz="2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Marcador de contenido 2"/>
          <p:cNvSpPr txBox="1">
            <a:spLocks/>
          </p:cNvSpPr>
          <p:nvPr/>
        </p:nvSpPr>
        <p:spPr>
          <a:xfrm>
            <a:off x="8336280" y="1292223"/>
            <a:ext cx="2270760" cy="469709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s-MX" sz="24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MX" sz="2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$300,000</a:t>
            </a:r>
          </a:p>
          <a:p>
            <a:endParaRPr lang="es-MX" sz="2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MX" sz="2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79,500</a:t>
            </a:r>
          </a:p>
          <a:p>
            <a:endParaRPr lang="es-MX" sz="2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MX" sz="2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---</a:t>
            </a:r>
          </a:p>
          <a:p>
            <a:endParaRPr lang="es-MX" sz="2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MX" sz="2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---</a:t>
            </a:r>
          </a:p>
          <a:p>
            <a:endParaRPr lang="es-MX" sz="2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MX" sz="2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395,500</a:t>
            </a:r>
            <a:endParaRPr lang="es-MX" sz="2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34415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4831080" cy="1325563"/>
          </a:xfrm>
        </p:spPr>
        <p:txBody>
          <a:bodyPr>
            <a:normAutofit/>
          </a:bodyPr>
          <a:lstStyle/>
          <a:p>
            <a:r>
              <a:rPr lang="es-MX" sz="4000" dirty="0" smtClean="0">
                <a:solidFill>
                  <a:srgbClr val="FFC000"/>
                </a:solidFill>
                <a:latin typeface="Arial Black" panose="020B0A04020102020204" pitchFamily="34" charset="0"/>
              </a:rPr>
              <a:t>Total asignado</a:t>
            </a:r>
            <a:endParaRPr lang="es-MX" sz="4000" dirty="0">
              <a:solidFill>
                <a:srgbClr val="FFC000"/>
              </a:solidFill>
              <a:latin typeface="Arial Black" panose="020B0A04020102020204" pitchFamily="34" charset="0"/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38200" y="1825625"/>
            <a:ext cx="3017520" cy="4351338"/>
          </a:xfrm>
        </p:spPr>
        <p:txBody>
          <a:bodyPr/>
          <a:lstStyle/>
          <a:p>
            <a:r>
              <a:rPr lang="es-MX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Prioridad 1</a:t>
            </a:r>
          </a:p>
          <a:p>
            <a:r>
              <a:rPr lang="es-MX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5,186, 368</a:t>
            </a:r>
          </a:p>
          <a:p>
            <a:endParaRPr lang="es-MX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MX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MX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Prioridad 2</a:t>
            </a:r>
          </a:p>
          <a:p>
            <a:r>
              <a:rPr lang="es-MX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775,000</a:t>
            </a:r>
            <a:endParaRPr lang="es-MX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Marcador de contenido 2"/>
          <p:cNvSpPr txBox="1">
            <a:spLocks/>
          </p:cNvSpPr>
          <p:nvPr/>
        </p:nvSpPr>
        <p:spPr>
          <a:xfrm>
            <a:off x="4572000" y="2115185"/>
            <a:ext cx="4998720" cy="347789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MX" sz="2400" dirty="0" smtClean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Recursos garantizados</a:t>
            </a:r>
          </a:p>
          <a:p>
            <a:endParaRPr lang="es-MX" sz="2400" dirty="0" smtClean="0">
              <a:solidFill>
                <a:schemeClr val="bg1">
                  <a:lumMod val="8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MX" sz="2400" dirty="0">
              <a:solidFill>
                <a:schemeClr val="bg1">
                  <a:lumMod val="8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MX" sz="2400" dirty="0" smtClean="0">
              <a:solidFill>
                <a:schemeClr val="bg1">
                  <a:lumMod val="8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MX" sz="2400" dirty="0" smtClean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Dependen de ingresos de gobierno (precio de petróleo, recaudación, etc.)</a:t>
            </a:r>
            <a:endParaRPr lang="es-MX" sz="2400" dirty="0">
              <a:solidFill>
                <a:schemeClr val="bg1">
                  <a:lumMod val="8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81819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4831080" cy="1325563"/>
          </a:xfrm>
        </p:spPr>
        <p:txBody>
          <a:bodyPr>
            <a:normAutofit/>
          </a:bodyPr>
          <a:lstStyle/>
          <a:p>
            <a:r>
              <a:rPr lang="es-MX" sz="4000" dirty="0" smtClean="0">
                <a:solidFill>
                  <a:srgbClr val="FFC000"/>
                </a:solidFill>
                <a:latin typeface="Arial Black" panose="020B0A04020102020204" pitchFamily="34" charset="0"/>
              </a:rPr>
              <a:t>Total asignado</a:t>
            </a:r>
            <a:endParaRPr lang="es-MX" sz="4000" dirty="0">
              <a:solidFill>
                <a:srgbClr val="FFC000"/>
              </a:solidFill>
              <a:latin typeface="Arial Black" panose="020B0A04020102020204" pitchFamily="34" charset="0"/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38200" y="1825625"/>
            <a:ext cx="3017520" cy="4351338"/>
          </a:xfrm>
        </p:spPr>
        <p:txBody>
          <a:bodyPr/>
          <a:lstStyle/>
          <a:p>
            <a:r>
              <a:rPr lang="es-MX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Prioridad 1</a:t>
            </a:r>
          </a:p>
          <a:p>
            <a:r>
              <a:rPr lang="es-MX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5,186, 368</a:t>
            </a:r>
          </a:p>
          <a:p>
            <a:endParaRPr lang="es-MX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MX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MX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Prioridad 2</a:t>
            </a:r>
          </a:p>
          <a:p>
            <a:r>
              <a:rPr lang="es-MX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775,000</a:t>
            </a:r>
            <a:endParaRPr lang="es-MX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Marcador de contenido 2"/>
          <p:cNvSpPr txBox="1">
            <a:spLocks/>
          </p:cNvSpPr>
          <p:nvPr/>
        </p:nvSpPr>
        <p:spPr>
          <a:xfrm>
            <a:off x="5821680" y="1978025"/>
            <a:ext cx="4998720" cy="38893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MX" sz="2400" dirty="0" smtClean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Investigación</a:t>
            </a:r>
            <a:r>
              <a:rPr lang="es-MX" sz="24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MX" sz="2400" dirty="0" smtClean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(Departamentos)</a:t>
            </a:r>
          </a:p>
          <a:p>
            <a:r>
              <a:rPr lang="es-MX" sz="24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</a:t>
            </a:r>
            <a:r>
              <a:rPr lang="es-MX" sz="2400" dirty="0" smtClean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peración de la docencia (Coordinaciones, Equipamiento)</a:t>
            </a:r>
          </a:p>
          <a:p>
            <a:r>
              <a:rPr lang="es-MX" sz="2400" dirty="0" smtClean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Divulgación de la cultura (Publicaciones, Eventos)</a:t>
            </a:r>
          </a:p>
          <a:p>
            <a:r>
              <a:rPr lang="es-MX" sz="2400" dirty="0" smtClean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Vinculación (Diplomado)</a:t>
            </a:r>
          </a:p>
          <a:p>
            <a:r>
              <a:rPr lang="es-MX" sz="2400" dirty="0" smtClean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Gestión (Operación de la DCCD)</a:t>
            </a:r>
            <a:endParaRPr lang="es-MX" sz="2400" dirty="0">
              <a:solidFill>
                <a:schemeClr val="bg1">
                  <a:lumMod val="8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Cerrar llave 4"/>
          <p:cNvSpPr/>
          <p:nvPr/>
        </p:nvSpPr>
        <p:spPr>
          <a:xfrm>
            <a:off x="4236720" y="1706880"/>
            <a:ext cx="777240" cy="3520440"/>
          </a:xfrm>
          <a:prstGeom prst="rightBrace">
            <a:avLst/>
          </a:prstGeom>
          <a:ln w="2857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xmlns="" val="1530875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13211" y="365125"/>
            <a:ext cx="11974285" cy="1325563"/>
          </a:xfrm>
        </p:spPr>
        <p:txBody>
          <a:bodyPr>
            <a:normAutofit/>
          </a:bodyPr>
          <a:lstStyle/>
          <a:p>
            <a:pPr algn="ctr"/>
            <a:r>
              <a:rPr lang="es-MX" sz="4000" dirty="0" smtClean="0">
                <a:solidFill>
                  <a:srgbClr val="FFC000"/>
                </a:solidFill>
                <a:latin typeface="Arial Black" panose="020B0A04020102020204" pitchFamily="34" charset="0"/>
              </a:rPr>
              <a:t>Presupuesto Total (5,186,368+775,000)</a:t>
            </a:r>
            <a:endParaRPr lang="es-MX" sz="4000" dirty="0">
              <a:solidFill>
                <a:srgbClr val="FFC000"/>
              </a:solidFill>
              <a:latin typeface="Arial Black" panose="020B0A04020102020204" pitchFamily="34" charset="0"/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82880" y="2705192"/>
            <a:ext cx="4966607" cy="2981508"/>
          </a:xfrm>
        </p:spPr>
        <p:txBody>
          <a:bodyPr>
            <a:normAutofit/>
          </a:bodyPr>
          <a:lstStyle/>
          <a:p>
            <a:r>
              <a:rPr lang="es-MX" sz="2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Departamentos</a:t>
            </a:r>
            <a:endParaRPr lang="es-MX" sz="2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MX" sz="24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MX" sz="24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MX" sz="24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MX" sz="2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División de Ciencias de la Comunicación y Diseño</a:t>
            </a:r>
          </a:p>
        </p:txBody>
      </p:sp>
      <p:sp>
        <p:nvSpPr>
          <p:cNvPr id="6" name="Marcador de contenido 2"/>
          <p:cNvSpPr txBox="1">
            <a:spLocks/>
          </p:cNvSpPr>
          <p:nvPr/>
        </p:nvSpPr>
        <p:spPr>
          <a:xfrm>
            <a:off x="5745480" y="2598496"/>
            <a:ext cx="2545080" cy="27833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MX" sz="2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$2,100,000</a:t>
            </a:r>
          </a:p>
          <a:p>
            <a:endParaRPr lang="es-MX" sz="24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MX" sz="24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MX" sz="24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MX" sz="24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MX" sz="2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$3,086,368</a:t>
            </a:r>
          </a:p>
        </p:txBody>
      </p:sp>
      <p:sp>
        <p:nvSpPr>
          <p:cNvPr id="8" name="Marcador de contenido 2"/>
          <p:cNvSpPr txBox="1">
            <a:spLocks/>
          </p:cNvSpPr>
          <p:nvPr/>
        </p:nvSpPr>
        <p:spPr>
          <a:xfrm>
            <a:off x="9152711" y="2613736"/>
            <a:ext cx="1905000" cy="31251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MX" sz="2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$300,000</a:t>
            </a:r>
          </a:p>
          <a:p>
            <a:endParaRPr lang="es-MX" sz="24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MX" sz="24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MX" sz="24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MX" sz="24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MX" sz="2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$475,000</a:t>
            </a:r>
          </a:p>
        </p:txBody>
      </p:sp>
    </p:spTree>
    <p:extLst>
      <p:ext uri="{BB962C8B-B14F-4D97-AF65-F5344CB8AC3E}">
        <p14:creationId xmlns:p14="http://schemas.microsoft.com/office/powerpoint/2010/main" xmlns="" val="486169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850880" cy="1325563"/>
          </a:xfrm>
        </p:spPr>
        <p:txBody>
          <a:bodyPr>
            <a:normAutofit/>
          </a:bodyPr>
          <a:lstStyle/>
          <a:p>
            <a:r>
              <a:rPr lang="es-MX" sz="4000" dirty="0" smtClean="0">
                <a:solidFill>
                  <a:srgbClr val="FFC000"/>
                </a:solidFill>
                <a:latin typeface="Arial Black" panose="020B0A04020102020204" pitchFamily="34" charset="0"/>
              </a:rPr>
              <a:t>Investigación (2,100,000 + 300,000)</a:t>
            </a:r>
            <a:endParaRPr lang="es-MX" sz="4000" dirty="0">
              <a:solidFill>
                <a:srgbClr val="FFC000"/>
              </a:solidFill>
              <a:latin typeface="Arial Black" panose="020B0A04020102020204" pitchFamily="34" charset="0"/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82880" y="1825624"/>
            <a:ext cx="4966607" cy="4697095"/>
          </a:xfrm>
        </p:spPr>
        <p:txBody>
          <a:bodyPr>
            <a:normAutofit/>
          </a:bodyPr>
          <a:lstStyle/>
          <a:p>
            <a:r>
              <a:rPr lang="es-MX" sz="2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Departamento de Ciencias de la Comunicación</a:t>
            </a:r>
            <a:endParaRPr lang="es-MX" sz="2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MX" sz="24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MX" sz="24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MX" sz="2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Departamento de Tecnologías de la información</a:t>
            </a:r>
          </a:p>
          <a:p>
            <a:endParaRPr lang="es-MX" sz="24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MX" sz="2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MX" sz="2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Departamento de Teoría y Procesos del Diseño</a:t>
            </a:r>
          </a:p>
        </p:txBody>
      </p:sp>
      <p:sp>
        <p:nvSpPr>
          <p:cNvPr id="6" name="Marcador de contenido 2"/>
          <p:cNvSpPr txBox="1">
            <a:spLocks/>
          </p:cNvSpPr>
          <p:nvPr/>
        </p:nvSpPr>
        <p:spPr>
          <a:xfrm>
            <a:off x="5745480" y="2023743"/>
            <a:ext cx="1905000" cy="40722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MX" sz="2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$743,000</a:t>
            </a:r>
          </a:p>
          <a:p>
            <a:endParaRPr lang="es-MX" sz="24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MX" sz="24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MX" sz="24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MX" sz="2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$657,000</a:t>
            </a:r>
          </a:p>
          <a:p>
            <a:endParaRPr lang="es-MX" sz="24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s-MX" sz="24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MX" sz="2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$700,000</a:t>
            </a:r>
            <a:endParaRPr lang="es-MX" sz="2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Marcador de contenido 2"/>
          <p:cNvSpPr txBox="1">
            <a:spLocks/>
          </p:cNvSpPr>
          <p:nvPr/>
        </p:nvSpPr>
        <p:spPr>
          <a:xfrm>
            <a:off x="9662160" y="2419983"/>
            <a:ext cx="2133600" cy="2746378"/>
          </a:xfrm>
          <a:prstGeom prst="rect">
            <a:avLst/>
          </a:prstGeom>
          <a:ln>
            <a:solidFill>
              <a:schemeClr val="bg1"/>
            </a:solidFill>
          </a:ln>
        </p:spPr>
        <p:txBody>
          <a:bodyPr vert="horz" lIns="91440" tIns="45720" rIns="91440" bIns="45720" rtlCol="0" anchor="ctr" anchorCtr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MX" sz="2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Cálculo a partir de gastos de operación (600,000) + parte proporcional por cantidad de personal académico</a:t>
            </a:r>
            <a:endParaRPr lang="es-MX" sz="2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Marcador de contenido 2"/>
          <p:cNvSpPr txBox="1">
            <a:spLocks/>
          </p:cNvSpPr>
          <p:nvPr/>
        </p:nvSpPr>
        <p:spPr>
          <a:xfrm>
            <a:off x="7620000" y="2038983"/>
            <a:ext cx="1905000" cy="40722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MX" sz="2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$100,000</a:t>
            </a:r>
          </a:p>
          <a:p>
            <a:endParaRPr lang="es-MX" sz="24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MX" sz="24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MX" sz="24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MX" sz="2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$100,000</a:t>
            </a:r>
          </a:p>
          <a:p>
            <a:endParaRPr lang="es-MX" sz="24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s-MX" sz="24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MX" sz="2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$100,000</a:t>
            </a:r>
            <a:endParaRPr lang="es-MX" sz="2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89241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850880" cy="1325563"/>
          </a:xfrm>
        </p:spPr>
        <p:txBody>
          <a:bodyPr>
            <a:normAutofit/>
          </a:bodyPr>
          <a:lstStyle/>
          <a:p>
            <a:r>
              <a:rPr lang="es-MX" sz="4000" dirty="0" smtClean="0">
                <a:solidFill>
                  <a:srgbClr val="FFC000"/>
                </a:solidFill>
                <a:latin typeface="Arial Black" panose="020B0A04020102020204" pitchFamily="34" charset="0"/>
              </a:rPr>
              <a:t>Investigación (260,000)</a:t>
            </a:r>
            <a:endParaRPr lang="es-MX" sz="4000" dirty="0">
              <a:solidFill>
                <a:srgbClr val="FFC000"/>
              </a:solidFill>
              <a:latin typeface="Arial Black" panose="020B0A04020102020204" pitchFamily="34" charset="0"/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82880" y="1825624"/>
            <a:ext cx="4966607" cy="4697095"/>
          </a:xfrm>
        </p:spPr>
        <p:txBody>
          <a:bodyPr>
            <a:normAutofit/>
          </a:bodyPr>
          <a:lstStyle/>
          <a:p>
            <a:endParaRPr lang="es-MX" sz="24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MX" sz="2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MX" sz="2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Fortalecimiento a áreas de investigación</a:t>
            </a:r>
          </a:p>
          <a:p>
            <a:endParaRPr lang="es-MX" sz="2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MX" sz="2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Apoyo  a seminarios de discusión académica</a:t>
            </a:r>
          </a:p>
        </p:txBody>
      </p:sp>
      <p:sp>
        <p:nvSpPr>
          <p:cNvPr id="6" name="Marcador de contenido 2"/>
          <p:cNvSpPr txBox="1">
            <a:spLocks/>
          </p:cNvSpPr>
          <p:nvPr/>
        </p:nvSpPr>
        <p:spPr>
          <a:xfrm>
            <a:off x="5745480" y="2023743"/>
            <a:ext cx="1905000" cy="40722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s-MX" sz="2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MX" sz="24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MX" sz="2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$160,000</a:t>
            </a:r>
          </a:p>
          <a:p>
            <a:endParaRPr lang="es-MX" sz="2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MX" sz="2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$100,000</a:t>
            </a:r>
          </a:p>
        </p:txBody>
      </p:sp>
    </p:spTree>
    <p:extLst>
      <p:ext uri="{BB962C8B-B14F-4D97-AF65-F5344CB8AC3E}">
        <p14:creationId xmlns:p14="http://schemas.microsoft.com/office/powerpoint/2010/main" xmlns="" val="1532876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199" y="365125"/>
            <a:ext cx="11284131" cy="1325563"/>
          </a:xfrm>
        </p:spPr>
        <p:txBody>
          <a:bodyPr>
            <a:normAutofit/>
          </a:bodyPr>
          <a:lstStyle/>
          <a:p>
            <a:r>
              <a:rPr lang="es-MX" sz="4000" dirty="0" smtClean="0">
                <a:solidFill>
                  <a:srgbClr val="FFC000"/>
                </a:solidFill>
                <a:latin typeface="Arial Black" panose="020B0A04020102020204" pitchFamily="34" charset="0"/>
              </a:rPr>
              <a:t>Docencia (540,000 + 79,500 + …)</a:t>
            </a:r>
            <a:endParaRPr lang="es-MX" sz="4000" dirty="0">
              <a:solidFill>
                <a:srgbClr val="FFC000"/>
              </a:solidFill>
              <a:latin typeface="Arial Black" panose="020B0A04020102020204" pitchFamily="34" charset="0"/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38200" y="1825624"/>
            <a:ext cx="4815840" cy="4697095"/>
          </a:xfrm>
        </p:spPr>
        <p:txBody>
          <a:bodyPr>
            <a:normAutofit/>
          </a:bodyPr>
          <a:lstStyle/>
          <a:p>
            <a:r>
              <a:rPr lang="es-MX" sz="2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Licenciatura en Ciencias de la Comunicación</a:t>
            </a:r>
          </a:p>
          <a:p>
            <a:endParaRPr lang="es-MX" sz="2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MX" sz="2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Licenciatura en Tecnologías y Sistemas de la información</a:t>
            </a:r>
          </a:p>
          <a:p>
            <a:endParaRPr lang="es-MX" sz="2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MX" sz="2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Licenciatura en Diseño</a:t>
            </a:r>
          </a:p>
          <a:p>
            <a:endParaRPr lang="es-MX" sz="24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MX" sz="2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Maestría en Diseño, Información y Comunicación</a:t>
            </a:r>
          </a:p>
        </p:txBody>
      </p:sp>
      <p:sp>
        <p:nvSpPr>
          <p:cNvPr id="7" name="Marcador de contenido 2"/>
          <p:cNvSpPr txBox="1">
            <a:spLocks/>
          </p:cNvSpPr>
          <p:nvPr/>
        </p:nvSpPr>
        <p:spPr>
          <a:xfrm>
            <a:off x="9921240" y="2404743"/>
            <a:ext cx="1859280" cy="2746378"/>
          </a:xfrm>
          <a:prstGeom prst="rect">
            <a:avLst/>
          </a:prstGeom>
          <a:ln>
            <a:solidFill>
              <a:schemeClr val="bg1"/>
            </a:solidFill>
          </a:ln>
        </p:spPr>
        <p:txBody>
          <a:bodyPr vert="horz" lIns="91440" tIns="45720" rIns="91440" bIns="45720" rtlCol="0" anchor="ctr" anchorCtr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s-MX" sz="2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Cálculo a partir de gastos de operación (80,000) + parte proporcional por cantidad de alumnos</a:t>
            </a:r>
            <a:endParaRPr lang="es-MX" sz="2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Marcador de contenido 2"/>
          <p:cNvSpPr txBox="1">
            <a:spLocks/>
          </p:cNvSpPr>
          <p:nvPr/>
        </p:nvSpPr>
        <p:spPr>
          <a:xfrm>
            <a:off x="5791200" y="1825623"/>
            <a:ext cx="1828800" cy="469709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MX" sz="2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$150,000</a:t>
            </a:r>
          </a:p>
          <a:p>
            <a:endParaRPr lang="es-MX" sz="24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MX" sz="24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MX" sz="2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$130,000</a:t>
            </a:r>
          </a:p>
          <a:p>
            <a:endParaRPr lang="es-MX" sz="24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MX" sz="24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MX" sz="2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$140,000</a:t>
            </a:r>
          </a:p>
          <a:p>
            <a:endParaRPr lang="es-MX" sz="24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MX" sz="2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$120,000</a:t>
            </a:r>
            <a:endParaRPr lang="es-MX" sz="2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Marcador de contenido 2"/>
          <p:cNvSpPr txBox="1">
            <a:spLocks/>
          </p:cNvSpPr>
          <p:nvPr/>
        </p:nvSpPr>
        <p:spPr>
          <a:xfrm>
            <a:off x="7924800" y="1825623"/>
            <a:ext cx="1828800" cy="469709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MX" sz="2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$22,500</a:t>
            </a:r>
          </a:p>
          <a:p>
            <a:endParaRPr lang="es-MX" sz="24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MX" sz="24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MX" sz="2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$19,500</a:t>
            </a:r>
          </a:p>
          <a:p>
            <a:endParaRPr lang="es-MX" sz="24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MX" sz="24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MX" sz="2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$21,000</a:t>
            </a:r>
          </a:p>
          <a:p>
            <a:endParaRPr lang="es-MX" sz="24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MX" sz="2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$16,500</a:t>
            </a:r>
            <a:endParaRPr lang="es-MX" sz="2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65785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8808720" cy="1325563"/>
          </a:xfrm>
        </p:spPr>
        <p:txBody>
          <a:bodyPr>
            <a:normAutofit/>
          </a:bodyPr>
          <a:lstStyle/>
          <a:p>
            <a:r>
              <a:rPr lang="es-MX" sz="4000" dirty="0" smtClean="0">
                <a:solidFill>
                  <a:srgbClr val="FFC000"/>
                </a:solidFill>
                <a:latin typeface="Arial Black" panose="020B0A04020102020204" pitchFamily="34" charset="0"/>
              </a:rPr>
              <a:t>Docencia (585,000)</a:t>
            </a:r>
            <a:endParaRPr lang="es-MX" sz="4000" dirty="0">
              <a:solidFill>
                <a:srgbClr val="FFC000"/>
              </a:solidFill>
              <a:latin typeface="Arial Black" panose="020B0A04020102020204" pitchFamily="34" charset="0"/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38200" y="1825624"/>
            <a:ext cx="4815840" cy="4697095"/>
          </a:xfrm>
        </p:spPr>
        <p:txBody>
          <a:bodyPr>
            <a:normAutofit/>
          </a:bodyPr>
          <a:lstStyle/>
          <a:p>
            <a:r>
              <a:rPr lang="es-MX" sz="2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Escenografía estudio TV</a:t>
            </a:r>
          </a:p>
          <a:p>
            <a:endParaRPr lang="es-MX" sz="2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MX" sz="2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Sistema de extracción LAD</a:t>
            </a:r>
          </a:p>
          <a:p>
            <a:endParaRPr lang="es-MX" sz="2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MX" sz="2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Fortalecimiento del posgrado</a:t>
            </a:r>
          </a:p>
          <a:p>
            <a:endParaRPr lang="es-MX" sz="2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MX" sz="2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Difusión Computación</a:t>
            </a:r>
          </a:p>
          <a:p>
            <a:endParaRPr lang="es-MX" sz="2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MX" sz="2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Acreditación LTSI</a:t>
            </a:r>
          </a:p>
        </p:txBody>
      </p:sp>
      <p:sp>
        <p:nvSpPr>
          <p:cNvPr id="8" name="Marcador de contenido 2"/>
          <p:cNvSpPr txBox="1">
            <a:spLocks/>
          </p:cNvSpPr>
          <p:nvPr/>
        </p:nvSpPr>
        <p:spPr>
          <a:xfrm>
            <a:off x="5791200" y="1825623"/>
            <a:ext cx="1828800" cy="469709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MX" sz="2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$170,000</a:t>
            </a:r>
          </a:p>
          <a:p>
            <a:pPr marL="0" indent="0">
              <a:buNone/>
            </a:pPr>
            <a:endParaRPr lang="es-MX" sz="24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MX" sz="2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$265,000</a:t>
            </a:r>
          </a:p>
          <a:p>
            <a:endParaRPr lang="es-MX" sz="2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MX" sz="2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$50,000</a:t>
            </a:r>
          </a:p>
          <a:p>
            <a:endParaRPr lang="es-MX" sz="2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MX" sz="2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$50,000</a:t>
            </a:r>
          </a:p>
          <a:p>
            <a:endParaRPr lang="es-MX" sz="2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MX" sz="2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$50,000</a:t>
            </a:r>
          </a:p>
        </p:txBody>
      </p:sp>
    </p:spTree>
    <p:extLst>
      <p:ext uri="{BB962C8B-B14F-4D97-AF65-F5344CB8AC3E}">
        <p14:creationId xmlns:p14="http://schemas.microsoft.com/office/powerpoint/2010/main" xmlns="" val="4238769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8808720" cy="1325563"/>
          </a:xfrm>
        </p:spPr>
        <p:txBody>
          <a:bodyPr>
            <a:normAutofit/>
          </a:bodyPr>
          <a:lstStyle/>
          <a:p>
            <a:r>
              <a:rPr lang="es-MX" sz="4000" dirty="0" smtClean="0">
                <a:solidFill>
                  <a:srgbClr val="FFC000"/>
                </a:solidFill>
                <a:latin typeface="Arial Black" panose="020B0A04020102020204" pitchFamily="34" charset="0"/>
              </a:rPr>
              <a:t>Docencia (320,000)</a:t>
            </a:r>
            <a:endParaRPr lang="es-MX" sz="4000" dirty="0">
              <a:solidFill>
                <a:srgbClr val="FFC000"/>
              </a:solidFill>
              <a:latin typeface="Arial Black" panose="020B0A04020102020204" pitchFamily="34" charset="0"/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38200" y="1825624"/>
            <a:ext cx="4815840" cy="4697095"/>
          </a:xfrm>
        </p:spPr>
        <p:txBody>
          <a:bodyPr>
            <a:normAutofit/>
          </a:bodyPr>
          <a:lstStyle/>
          <a:p>
            <a:r>
              <a:rPr lang="es-MX" sz="2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Equipamiento</a:t>
            </a:r>
          </a:p>
          <a:p>
            <a:endParaRPr lang="es-MX" sz="2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MX" sz="2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Mantenimiento equipos</a:t>
            </a:r>
          </a:p>
          <a:p>
            <a:endParaRPr lang="es-MX" sz="2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MX" sz="2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Educación a distancia</a:t>
            </a:r>
          </a:p>
          <a:p>
            <a:endParaRPr lang="es-MX" sz="2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MX" sz="2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Mobiliario sala de alumnos/profesores</a:t>
            </a:r>
          </a:p>
        </p:txBody>
      </p:sp>
      <p:sp>
        <p:nvSpPr>
          <p:cNvPr id="8" name="Marcador de contenido 2"/>
          <p:cNvSpPr txBox="1">
            <a:spLocks/>
          </p:cNvSpPr>
          <p:nvPr/>
        </p:nvSpPr>
        <p:spPr>
          <a:xfrm>
            <a:off x="5791200" y="1825623"/>
            <a:ext cx="1828800" cy="469709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MX" sz="2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$80,000</a:t>
            </a:r>
          </a:p>
          <a:p>
            <a:pPr marL="0" indent="0">
              <a:buNone/>
            </a:pPr>
            <a:endParaRPr lang="es-MX" sz="24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MX" sz="2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$80,000</a:t>
            </a:r>
          </a:p>
          <a:p>
            <a:endParaRPr lang="es-MX" sz="2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MX" sz="2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$80,000</a:t>
            </a:r>
          </a:p>
          <a:p>
            <a:endParaRPr lang="es-MX" sz="2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MX" sz="2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$80,000</a:t>
            </a:r>
          </a:p>
          <a:p>
            <a:endParaRPr lang="es-MX" sz="2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47356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600</TotalTime>
  <Words>393</Words>
  <Application>Microsoft Office PowerPoint</Application>
  <PresentationFormat>Personalizado</PresentationFormat>
  <Paragraphs>201</Paragraphs>
  <Slides>13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13</vt:i4>
      </vt:variant>
    </vt:vector>
  </HeadingPairs>
  <TitlesOfParts>
    <vt:vector size="14" baseType="lpstr">
      <vt:lpstr>Tema de Office</vt:lpstr>
      <vt:lpstr>Presupuesto 2020</vt:lpstr>
      <vt:lpstr>Total asignado</vt:lpstr>
      <vt:lpstr>Total asignado</vt:lpstr>
      <vt:lpstr>Presupuesto Total (5,186,368+775,000)</vt:lpstr>
      <vt:lpstr>Investigación (2,100,000 + 300,000)</vt:lpstr>
      <vt:lpstr>Investigación (260,000)</vt:lpstr>
      <vt:lpstr>Docencia (540,000 + 79,500 + …)</vt:lpstr>
      <vt:lpstr>Docencia (585,000)</vt:lpstr>
      <vt:lpstr>Docencia (320,000)</vt:lpstr>
      <vt:lpstr>Divulgación (652,000)</vt:lpstr>
      <vt:lpstr>Vinculación (200,000)</vt:lpstr>
      <vt:lpstr>Gestión (529,000+395,500)</vt:lpstr>
      <vt:lpstr>Resumen</vt:lpstr>
    </vt:vector>
  </TitlesOfParts>
  <Company>HP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Presupuesto 2020</dc:title>
  <dc:creator>Octavio Mercado</dc:creator>
  <cp:lastModifiedBy>DCCD-D069</cp:lastModifiedBy>
  <cp:revision>17</cp:revision>
  <dcterms:created xsi:type="dcterms:W3CDTF">2019-10-24T02:29:30Z</dcterms:created>
  <dcterms:modified xsi:type="dcterms:W3CDTF">2019-10-25T14:20:11Z</dcterms:modified>
</cp:coreProperties>
</file>